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1.xml" ContentType="application/inkml+xml"/>
  <Override PartName="/ppt/ink/ink2.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4.xml" ContentType="application/vnd.openxmlformats-officedocument.presentationml.notesSlide+xml"/>
  <Override PartName="/ppt/theme/themeOverride1.xml" ContentType="application/vnd.openxmlformats-officedocument.themeOverr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29" r:id="rId5"/>
    <p:sldMasterId id="2147483694" r:id="rId6"/>
    <p:sldMasterId id="2147483732" r:id="rId7"/>
  </p:sldMasterIdLst>
  <p:notesMasterIdLst>
    <p:notesMasterId r:id="rId85"/>
  </p:notesMasterIdLst>
  <p:sldIdLst>
    <p:sldId id="369" r:id="rId8"/>
    <p:sldId id="374" r:id="rId9"/>
    <p:sldId id="375" r:id="rId10"/>
    <p:sldId id="377" r:id="rId11"/>
    <p:sldId id="378" r:id="rId12"/>
    <p:sldId id="262" r:id="rId13"/>
    <p:sldId id="263" r:id="rId14"/>
    <p:sldId id="264" r:id="rId15"/>
    <p:sldId id="268" r:id="rId16"/>
    <p:sldId id="269" r:id="rId17"/>
    <p:sldId id="270" r:id="rId18"/>
    <p:sldId id="273" r:id="rId19"/>
    <p:sldId id="408" r:id="rId20"/>
    <p:sldId id="272" r:id="rId21"/>
    <p:sldId id="275" r:id="rId22"/>
    <p:sldId id="400" r:id="rId23"/>
    <p:sldId id="380" r:id="rId24"/>
    <p:sldId id="280" r:id="rId25"/>
    <p:sldId id="282" r:id="rId26"/>
    <p:sldId id="287" r:id="rId27"/>
    <p:sldId id="386" r:id="rId28"/>
    <p:sldId id="285" r:id="rId29"/>
    <p:sldId id="302" r:id="rId30"/>
    <p:sldId id="414" r:id="rId31"/>
    <p:sldId id="293" r:id="rId32"/>
    <p:sldId id="294" r:id="rId33"/>
    <p:sldId id="284" r:id="rId34"/>
    <p:sldId id="295" r:id="rId35"/>
    <p:sldId id="416" r:id="rId36"/>
    <p:sldId id="381" r:id="rId37"/>
    <p:sldId id="417" r:id="rId38"/>
    <p:sldId id="418" r:id="rId39"/>
    <p:sldId id="387" r:id="rId40"/>
    <p:sldId id="283" r:id="rId41"/>
    <p:sldId id="383" r:id="rId42"/>
    <p:sldId id="301" r:id="rId43"/>
    <p:sldId id="384" r:id="rId44"/>
    <p:sldId id="412" r:id="rId45"/>
    <p:sldId id="409" r:id="rId46"/>
    <p:sldId id="411" r:id="rId47"/>
    <p:sldId id="410" r:id="rId48"/>
    <p:sldId id="415" r:id="rId49"/>
    <p:sldId id="393" r:id="rId50"/>
    <p:sldId id="399" r:id="rId51"/>
    <p:sldId id="322" r:id="rId52"/>
    <p:sldId id="323" r:id="rId53"/>
    <p:sldId id="394" r:id="rId54"/>
    <p:sldId id="357" r:id="rId55"/>
    <p:sldId id="351" r:id="rId56"/>
    <p:sldId id="353" r:id="rId57"/>
    <p:sldId id="354" r:id="rId58"/>
    <p:sldId id="356" r:id="rId59"/>
    <p:sldId id="419" r:id="rId60"/>
    <p:sldId id="358" r:id="rId61"/>
    <p:sldId id="413" r:id="rId62"/>
    <p:sldId id="359" r:id="rId63"/>
    <p:sldId id="360" r:id="rId64"/>
    <p:sldId id="407" r:id="rId65"/>
    <p:sldId id="421" r:id="rId66"/>
    <p:sldId id="422" r:id="rId67"/>
    <p:sldId id="423" r:id="rId68"/>
    <p:sldId id="420" r:id="rId69"/>
    <p:sldId id="424" r:id="rId70"/>
    <p:sldId id="425" r:id="rId71"/>
    <p:sldId id="426" r:id="rId72"/>
    <p:sldId id="432" r:id="rId73"/>
    <p:sldId id="431" r:id="rId74"/>
    <p:sldId id="427" r:id="rId75"/>
    <p:sldId id="433" r:id="rId76"/>
    <p:sldId id="434" r:id="rId77"/>
    <p:sldId id="428" r:id="rId78"/>
    <p:sldId id="435" r:id="rId79"/>
    <p:sldId id="429" r:id="rId80"/>
    <p:sldId id="430" r:id="rId81"/>
    <p:sldId id="334" r:id="rId82"/>
    <p:sldId id="397" r:id="rId83"/>
    <p:sldId id="368"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3212534-9380-4935-82E5-F80B17192D88}">
          <p14:sldIdLst>
            <p14:sldId id="369"/>
            <p14:sldId id="374"/>
            <p14:sldId id="375"/>
            <p14:sldId id="377"/>
          </p14:sldIdLst>
        </p14:section>
        <p14:section name="REST fundamentals" id="{278C7BAC-E9FE-4C1B-88AA-8CE91393597F}">
          <p14:sldIdLst>
            <p14:sldId id="378"/>
            <p14:sldId id="262"/>
            <p14:sldId id="263"/>
            <p14:sldId id="264"/>
            <p14:sldId id="268"/>
            <p14:sldId id="269"/>
            <p14:sldId id="270"/>
            <p14:sldId id="273"/>
            <p14:sldId id="408"/>
            <p14:sldId id="272"/>
            <p14:sldId id="275"/>
            <p14:sldId id="400"/>
          </p14:sldIdLst>
        </p14:section>
        <p14:section name="Web API Fundamentals" id="{10BE7476-77FF-400A-8BAB-FD4561E495FC}">
          <p14:sldIdLst>
            <p14:sldId id="380"/>
            <p14:sldId id="280"/>
            <p14:sldId id="282"/>
            <p14:sldId id="287"/>
          </p14:sldIdLst>
        </p14:section>
        <p14:section name="Routing" id="{F1E06BCB-B099-41C0-A01C-5B975F98BD02}">
          <p14:sldIdLst>
            <p14:sldId id="386"/>
            <p14:sldId id="285"/>
            <p14:sldId id="302"/>
            <p14:sldId id="414"/>
            <p14:sldId id="293"/>
            <p14:sldId id="294"/>
            <p14:sldId id="284"/>
            <p14:sldId id="295"/>
            <p14:sldId id="416"/>
            <p14:sldId id="381"/>
            <p14:sldId id="417"/>
            <p14:sldId id="418"/>
          </p14:sldIdLst>
        </p14:section>
        <p14:section name="Content Negotiation" id="{E4F16820-BEF3-4347-A488-FC3EA442CDA2}">
          <p14:sldIdLst>
            <p14:sldId id="387"/>
            <p14:sldId id="283"/>
            <p14:sldId id="383"/>
            <p14:sldId id="301"/>
            <p14:sldId id="384"/>
          </p14:sldIdLst>
        </p14:section>
        <p14:section name="Documentation using OpenAPI" id="{C821A2AC-3891-4439-BDB9-908D2F60FDBF}">
          <p14:sldIdLst>
            <p14:sldId id="412"/>
            <p14:sldId id="409"/>
            <p14:sldId id="411"/>
            <p14:sldId id="410"/>
            <p14:sldId id="415"/>
          </p14:sldIdLst>
        </p14:section>
        <p14:section name="Which Technology to Use?" id="{2458BD9C-532A-4FB6-A066-3D4EA2037647}">
          <p14:sldIdLst>
            <p14:sldId id="393"/>
            <p14:sldId id="399"/>
            <p14:sldId id="322"/>
            <p14:sldId id="323"/>
          </p14:sldIdLst>
        </p14:section>
        <p14:section name="Web API Design Principles" id="{3CA9FB92-6869-42C9-8F78-C94983F8457D}">
          <p14:sldIdLst>
            <p14:sldId id="394"/>
            <p14:sldId id="357"/>
            <p14:sldId id="351"/>
            <p14:sldId id="353"/>
            <p14:sldId id="354"/>
            <p14:sldId id="356"/>
            <p14:sldId id="419"/>
            <p14:sldId id="358"/>
            <p14:sldId id="413"/>
            <p14:sldId id="359"/>
            <p14:sldId id="360"/>
            <p14:sldId id="407"/>
            <p14:sldId id="421"/>
            <p14:sldId id="422"/>
            <p14:sldId id="423"/>
            <p14:sldId id="420"/>
            <p14:sldId id="424"/>
            <p14:sldId id="425"/>
            <p14:sldId id="426"/>
            <p14:sldId id="432"/>
            <p14:sldId id="431"/>
            <p14:sldId id="427"/>
            <p14:sldId id="433"/>
            <p14:sldId id="434"/>
            <p14:sldId id="428"/>
            <p14:sldId id="435"/>
            <p14:sldId id="429"/>
            <p14:sldId id="430"/>
          </p14:sldIdLst>
        </p14:section>
        <p14:section name="Module Summary" id="{B6BA8D70-37C5-4639-819F-5AB7F70D47DC}">
          <p14:sldIdLst>
            <p14:sldId id="334"/>
            <p14:sldId id="397"/>
            <p14:sldId id="3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ena Thomas (Spectrum Placement &amp; Mktg Ltd)" initials="LT(P&amp;ML" lastIdx="3" clrIdx="0">
    <p:extLst>
      <p:ext uri="{19B8F6BF-5375-455C-9EA6-DF929625EA0E}">
        <p15:presenceInfo xmlns:p15="http://schemas.microsoft.com/office/powerpoint/2012/main" userId="S-1-5-21-2146773085-903363285-719344707-1256230" providerId="AD"/>
      </p:ext>
    </p:extLst>
  </p:cmAuthor>
  <p:cmAuthor id="2" name="Waqar Aziz" initials="" lastIdx="0" clrIdx="1"/>
  <p:cmAuthor id="3" name="Irfan Ahmed" initials=""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53" autoAdjust="0"/>
    <p:restoredTop sz="67632" autoAdjust="0"/>
  </p:normalViewPr>
  <p:slideViewPr>
    <p:cSldViewPr snapToGrid="0">
      <p:cViewPr varScale="1">
        <p:scale>
          <a:sx n="77" d="100"/>
          <a:sy n="77" d="100"/>
        </p:scale>
        <p:origin x="1302" y="114"/>
      </p:cViewPr>
      <p:guideLst/>
    </p:cSldViewPr>
  </p:slideViewPr>
  <p:outlineViewPr>
    <p:cViewPr>
      <p:scale>
        <a:sx n="33" d="100"/>
        <a:sy n="33" d="100"/>
      </p:scale>
      <p:origin x="0" y="-50294"/>
    </p:cViewPr>
  </p:outlineViewPr>
  <p:notesTextViewPr>
    <p:cViewPr>
      <p:scale>
        <a:sx n="1" d="1"/>
        <a:sy n="1" d="1"/>
      </p:scale>
      <p:origin x="0" y="0"/>
    </p:cViewPr>
  </p:notesTextViewPr>
  <p:sorterViewPr>
    <p:cViewPr>
      <p:scale>
        <a:sx n="100" d="100"/>
        <a:sy n="100" d="100"/>
      </p:scale>
      <p:origin x="0" y="-27120"/>
    </p:cViewPr>
  </p:sorterViewPr>
  <p:notesViewPr>
    <p:cSldViewPr snapToGrid="0">
      <p:cViewPr varScale="1">
        <p:scale>
          <a:sx n="62" d="100"/>
          <a:sy n="62" d="100"/>
        </p:scale>
        <p:origin x="3154" y="4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theme" Target="theme/theme1.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1.xml"/><Relationship Id="rId90" Type="http://schemas.openxmlformats.org/officeDocument/2006/relationships/tableStyles" Target="tableStyles.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7" Type="http://schemas.openxmlformats.org/officeDocument/2006/relationships/slideMaster" Target="slideMasters/slideMaster3.xml"/><Relationship Id="rId71" Type="http://schemas.openxmlformats.org/officeDocument/2006/relationships/slide" Target="slides/slide64.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presProps" Target="presProps.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FB776B-4789-4DFA-B6FA-E8185A6F4C4E}" type="doc">
      <dgm:prSet loTypeId="urn:microsoft.com/office/officeart/2005/8/layout/hList2" loCatId="list" qsTypeId="urn:microsoft.com/office/officeart/2005/8/quickstyle/simple5" qsCatId="simple" csTypeId="urn:microsoft.com/office/officeart/2005/8/colors/accent1_2" csCatId="accent1" phldr="1"/>
      <dgm:spPr/>
      <dgm:t>
        <a:bodyPr/>
        <a:lstStyle/>
        <a:p>
          <a:endParaRPr lang="en-US"/>
        </a:p>
      </dgm:t>
    </dgm:pt>
    <dgm:pt modelId="{56B8F453-246E-46C2-B738-B3EB76EE5B46}">
      <dgm:prSet phldrT="[Text]"/>
      <dgm:spPr>
        <a:xfrm>
          <a:off x="1524001" y="2009"/>
          <a:ext cx="1370260" cy="685130"/>
        </a:xfrm>
      </dgm:spPr>
      <dgm:t>
        <a:bodyPr/>
        <a:lstStyle/>
        <a:p>
          <a:r>
            <a:rPr lang="en-US"/>
            <a:t>SOAP</a:t>
          </a:r>
          <a:endParaRPr lang="en-US" dirty="0"/>
        </a:p>
      </dgm:t>
    </dgm:pt>
    <dgm:pt modelId="{0A20D444-F51F-42DE-80A1-3FF614EBECBB}" type="parTrans" cxnId="{AE9FE9B4-FB04-4446-A9FD-F4830D8A1F7F}">
      <dgm:prSet/>
      <dgm:spPr/>
      <dgm:t>
        <a:bodyPr/>
        <a:lstStyle/>
        <a:p>
          <a:endParaRPr lang="en-US"/>
        </a:p>
      </dgm:t>
    </dgm:pt>
    <dgm:pt modelId="{5E1B6D74-FFB1-4A15-BA3B-AB8C10FD5804}" type="sibTrans" cxnId="{AE9FE9B4-FB04-4446-A9FD-F4830D8A1F7F}">
      <dgm:prSet/>
      <dgm:spPr/>
      <dgm:t>
        <a:bodyPr/>
        <a:lstStyle/>
        <a:p>
          <a:endParaRPr lang="en-US"/>
        </a:p>
      </dgm:t>
    </dgm:pt>
    <dgm:pt modelId="{C5A81496-46DD-44B6-B3C8-93D333F5ACA1}">
      <dgm:prSet phldrT="[Text]"/>
      <dgm:spPr>
        <a:xfrm>
          <a:off x="1798078" y="858422"/>
          <a:ext cx="1096208" cy="685130"/>
        </a:xfrm>
      </dgm:spPr>
      <dgm:t>
        <a:bodyPr/>
        <a:lstStyle/>
        <a:p>
          <a:r>
            <a:rPr lang="en-US"/>
            <a:t>Protocol</a:t>
          </a:r>
          <a:endParaRPr lang="en-US" dirty="0"/>
        </a:p>
      </dgm:t>
    </dgm:pt>
    <dgm:pt modelId="{C786506B-6DFC-47BD-83FF-7E37C67DC5C6}" type="parTrans" cxnId="{E6F2DA6C-8F30-4669-8CAA-BF057E301B4B}">
      <dgm:prSet/>
      <dgm:spPr>
        <a:xfrm>
          <a:off x="1661027" y="687139"/>
          <a:ext cx="137050" cy="513847"/>
        </a:xfrm>
        <a:custGeom>
          <a:avLst/>
          <a:gdLst/>
          <a:ahLst/>
          <a:cxnLst/>
          <a:rect l="0" t="0" r="0" b="0"/>
          <a:pathLst>
            <a:path>
              <a:moveTo>
                <a:pt x="0" y="0"/>
              </a:moveTo>
              <a:lnTo>
                <a:pt x="0" y="513847"/>
              </a:lnTo>
              <a:lnTo>
                <a:pt x="137050" y="513847"/>
              </a:lnTo>
            </a:path>
          </a:pathLst>
        </a:custGeom>
      </dgm:spPr>
      <dgm:t>
        <a:bodyPr/>
        <a:lstStyle/>
        <a:p>
          <a:endParaRPr lang="en-US"/>
        </a:p>
      </dgm:t>
    </dgm:pt>
    <dgm:pt modelId="{503E1335-20DF-457F-A039-09471FA9E354}" type="sibTrans" cxnId="{E6F2DA6C-8F30-4669-8CAA-BF057E301B4B}">
      <dgm:prSet/>
      <dgm:spPr/>
      <dgm:t>
        <a:bodyPr/>
        <a:lstStyle/>
        <a:p>
          <a:endParaRPr lang="en-US"/>
        </a:p>
      </dgm:t>
    </dgm:pt>
    <dgm:pt modelId="{ED53A581-026A-4CAA-80BF-E7DF0D55F684}">
      <dgm:prSet phldrT="[Text]"/>
      <dgm:spPr>
        <a:xfrm>
          <a:off x="1798078" y="1714834"/>
          <a:ext cx="1096208" cy="685130"/>
        </a:xfrm>
      </dgm:spPr>
      <dgm:t>
        <a:bodyPr/>
        <a:lstStyle/>
        <a:p>
          <a:r>
            <a:rPr lang="en-US"/>
            <a:t>Uses HTTP for tunneling</a:t>
          </a:r>
          <a:endParaRPr lang="en-US" dirty="0"/>
        </a:p>
      </dgm:t>
    </dgm:pt>
    <dgm:pt modelId="{7062D595-32C3-4701-8AC0-1B44C725711C}" type="parTrans" cxnId="{701E006C-9C9F-4D5B-8EB7-9011258877DC}">
      <dgm:prSet/>
      <dgm:spPr>
        <a:xfrm>
          <a:off x="1661027" y="687139"/>
          <a:ext cx="137050" cy="1370260"/>
        </a:xfrm>
        <a:custGeom>
          <a:avLst/>
          <a:gdLst/>
          <a:ahLst/>
          <a:cxnLst/>
          <a:rect l="0" t="0" r="0" b="0"/>
          <a:pathLst>
            <a:path>
              <a:moveTo>
                <a:pt x="0" y="0"/>
              </a:moveTo>
              <a:lnTo>
                <a:pt x="0" y="1370260"/>
              </a:lnTo>
              <a:lnTo>
                <a:pt x="137050" y="1370260"/>
              </a:lnTo>
            </a:path>
          </a:pathLst>
        </a:custGeom>
      </dgm:spPr>
      <dgm:t>
        <a:bodyPr/>
        <a:lstStyle/>
        <a:p>
          <a:endParaRPr lang="en-US"/>
        </a:p>
      </dgm:t>
    </dgm:pt>
    <dgm:pt modelId="{A7148F65-749C-4AE2-ACFF-ECCB872C21A5}" type="sibTrans" cxnId="{701E006C-9C9F-4D5B-8EB7-9011258877DC}">
      <dgm:prSet/>
      <dgm:spPr/>
      <dgm:t>
        <a:bodyPr/>
        <a:lstStyle/>
        <a:p>
          <a:endParaRPr lang="en-US"/>
        </a:p>
      </dgm:t>
    </dgm:pt>
    <dgm:pt modelId="{F84EE7F0-D90E-4396-B82A-24AD26914E97}">
      <dgm:prSet phldrT="[Text]"/>
      <dgm:spPr>
        <a:xfrm>
          <a:off x="3943182" y="2009"/>
          <a:ext cx="1370260" cy="685130"/>
        </a:xfrm>
      </dgm:spPr>
      <dgm:t>
        <a:bodyPr/>
        <a:lstStyle/>
        <a:p>
          <a:r>
            <a:rPr lang="en-US" dirty="0"/>
            <a:t>REST</a:t>
          </a:r>
        </a:p>
      </dgm:t>
    </dgm:pt>
    <dgm:pt modelId="{9412ED00-9DAB-43F8-9C97-24AE775CEA05}" type="parTrans" cxnId="{A3447307-AE4A-4F51-B146-4DC672B4A688}">
      <dgm:prSet/>
      <dgm:spPr/>
      <dgm:t>
        <a:bodyPr/>
        <a:lstStyle/>
        <a:p>
          <a:endParaRPr lang="en-US"/>
        </a:p>
      </dgm:t>
    </dgm:pt>
    <dgm:pt modelId="{A44AC610-0D9C-4018-B67D-6925174C0C19}" type="sibTrans" cxnId="{A3447307-AE4A-4F51-B146-4DC672B4A688}">
      <dgm:prSet/>
      <dgm:spPr/>
      <dgm:t>
        <a:bodyPr/>
        <a:lstStyle/>
        <a:p>
          <a:endParaRPr lang="en-US"/>
        </a:p>
      </dgm:t>
    </dgm:pt>
    <dgm:pt modelId="{82E9AEA6-939F-4CB1-9A9E-A3A228D624DE}">
      <dgm:prSet phldrT="[Text]"/>
      <dgm:spPr>
        <a:xfrm>
          <a:off x="4217234" y="858422"/>
          <a:ext cx="1096208" cy="685130"/>
        </a:xfrm>
      </dgm:spPr>
      <dgm:t>
        <a:bodyPr/>
        <a:lstStyle/>
        <a:p>
          <a:r>
            <a:rPr lang="en-US"/>
            <a:t>Architectural style</a:t>
          </a:r>
          <a:endParaRPr lang="en-US" dirty="0"/>
        </a:p>
      </dgm:t>
    </dgm:pt>
    <dgm:pt modelId="{32E60A37-1A70-4AC3-B86A-EB477833B4B1}" type="parTrans" cxnId="{227A5BF2-D6EF-4E70-AB2A-258FC3006FF7}">
      <dgm:prSet/>
      <dgm:spPr>
        <a:xfrm>
          <a:off x="4080208" y="687139"/>
          <a:ext cx="137026" cy="513847"/>
        </a:xfrm>
        <a:custGeom>
          <a:avLst/>
          <a:gdLst/>
          <a:ahLst/>
          <a:cxnLst/>
          <a:rect l="0" t="0" r="0" b="0"/>
          <a:pathLst>
            <a:path>
              <a:moveTo>
                <a:pt x="0" y="0"/>
              </a:moveTo>
              <a:lnTo>
                <a:pt x="0" y="513847"/>
              </a:lnTo>
              <a:lnTo>
                <a:pt x="137026" y="513847"/>
              </a:lnTo>
            </a:path>
          </a:pathLst>
        </a:custGeom>
      </dgm:spPr>
      <dgm:t>
        <a:bodyPr/>
        <a:lstStyle/>
        <a:p>
          <a:endParaRPr lang="en-US"/>
        </a:p>
      </dgm:t>
    </dgm:pt>
    <dgm:pt modelId="{A8E2BEDB-5CC7-413A-B80F-72F1BAC95FDB}" type="sibTrans" cxnId="{227A5BF2-D6EF-4E70-AB2A-258FC3006FF7}">
      <dgm:prSet/>
      <dgm:spPr/>
      <dgm:t>
        <a:bodyPr/>
        <a:lstStyle/>
        <a:p>
          <a:endParaRPr lang="en-US"/>
        </a:p>
      </dgm:t>
    </dgm:pt>
    <dgm:pt modelId="{2A3CA6DF-D6EF-40C5-B9FE-B27A6A1A63E2}">
      <dgm:prSet phldrT="[Text]"/>
      <dgm:spPr>
        <a:xfrm>
          <a:off x="4217234" y="1714834"/>
          <a:ext cx="1096208" cy="685130"/>
        </a:xfrm>
      </dgm:spPr>
      <dgm:t>
        <a:bodyPr/>
        <a:lstStyle/>
        <a:p>
          <a:r>
            <a:rPr lang="en-US" dirty="0"/>
            <a:t>Leverages HTTP/Web</a:t>
          </a:r>
        </a:p>
      </dgm:t>
    </dgm:pt>
    <dgm:pt modelId="{BB5ED6AF-FDDD-4419-A456-E31893739307}" type="parTrans" cxnId="{EC9249F0-6C5E-4D39-9459-6732DF654618}">
      <dgm:prSet/>
      <dgm:spPr>
        <a:xfrm>
          <a:off x="4080208" y="687139"/>
          <a:ext cx="137026" cy="1370260"/>
        </a:xfrm>
        <a:custGeom>
          <a:avLst/>
          <a:gdLst/>
          <a:ahLst/>
          <a:cxnLst/>
          <a:rect l="0" t="0" r="0" b="0"/>
          <a:pathLst>
            <a:path>
              <a:moveTo>
                <a:pt x="0" y="0"/>
              </a:moveTo>
              <a:lnTo>
                <a:pt x="0" y="1370260"/>
              </a:lnTo>
              <a:lnTo>
                <a:pt x="137026" y="1370260"/>
              </a:lnTo>
            </a:path>
          </a:pathLst>
        </a:custGeom>
      </dgm:spPr>
      <dgm:t>
        <a:bodyPr/>
        <a:lstStyle/>
        <a:p>
          <a:endParaRPr lang="en-US"/>
        </a:p>
      </dgm:t>
    </dgm:pt>
    <dgm:pt modelId="{EA23D0DA-CF7C-4C4E-9072-06B78B37E03F}" type="sibTrans" cxnId="{EC9249F0-6C5E-4D39-9459-6732DF654618}">
      <dgm:prSet/>
      <dgm:spPr/>
      <dgm:t>
        <a:bodyPr/>
        <a:lstStyle/>
        <a:p>
          <a:endParaRPr lang="en-US"/>
        </a:p>
      </dgm:t>
    </dgm:pt>
    <dgm:pt modelId="{82E28E8F-3167-431D-B94E-14EC9953E742}">
      <dgm:prSet phldrT="[Text]"/>
      <dgm:spPr>
        <a:xfrm>
          <a:off x="1798078" y="2571247"/>
          <a:ext cx="1096208" cy="685130"/>
        </a:xfrm>
      </dgm:spPr>
      <dgm:t>
        <a:bodyPr/>
        <a:lstStyle/>
        <a:p>
          <a:r>
            <a:rPr lang="en-US" dirty="0"/>
            <a:t>Operation/Message Centric</a:t>
          </a:r>
        </a:p>
      </dgm:t>
    </dgm:pt>
    <dgm:pt modelId="{E554B69D-F85C-4824-95F5-B1A64E95DAFE}" type="parTrans" cxnId="{6A3E93CD-60C8-45D6-A6F6-CE4144161A96}">
      <dgm:prSet/>
      <dgm:spPr>
        <a:xfrm>
          <a:off x="1661027" y="687139"/>
          <a:ext cx="137050" cy="2226673"/>
        </a:xfrm>
        <a:custGeom>
          <a:avLst/>
          <a:gdLst/>
          <a:ahLst/>
          <a:cxnLst/>
          <a:rect l="0" t="0" r="0" b="0"/>
          <a:pathLst>
            <a:path>
              <a:moveTo>
                <a:pt x="0" y="0"/>
              </a:moveTo>
              <a:lnTo>
                <a:pt x="0" y="2226673"/>
              </a:lnTo>
              <a:lnTo>
                <a:pt x="137050" y="2226673"/>
              </a:lnTo>
            </a:path>
          </a:pathLst>
        </a:custGeom>
      </dgm:spPr>
      <dgm:t>
        <a:bodyPr/>
        <a:lstStyle/>
        <a:p>
          <a:endParaRPr lang="en-US"/>
        </a:p>
      </dgm:t>
    </dgm:pt>
    <dgm:pt modelId="{63F3C06A-2971-430F-AF19-A0C0BA98520F}" type="sibTrans" cxnId="{6A3E93CD-60C8-45D6-A6F6-CE4144161A96}">
      <dgm:prSet/>
      <dgm:spPr/>
      <dgm:t>
        <a:bodyPr/>
        <a:lstStyle/>
        <a:p>
          <a:endParaRPr lang="en-US"/>
        </a:p>
      </dgm:t>
    </dgm:pt>
    <dgm:pt modelId="{456E3CE4-3CEF-4046-8BC6-99A63E1F424F}">
      <dgm:prSet phldrT="[Text]"/>
      <dgm:spPr>
        <a:xfrm>
          <a:off x="4217234" y="2571247"/>
          <a:ext cx="1096208" cy="685130"/>
        </a:xfrm>
      </dgm:spPr>
      <dgm:t>
        <a:bodyPr/>
        <a:lstStyle/>
        <a:p>
          <a:r>
            <a:rPr lang="en-US"/>
            <a:t>Resource-centric</a:t>
          </a:r>
          <a:endParaRPr lang="en-US" dirty="0"/>
        </a:p>
      </dgm:t>
    </dgm:pt>
    <dgm:pt modelId="{9309DDFB-7A31-475A-95B2-D3AA195947AA}" type="parTrans" cxnId="{0827FF1E-CFA8-47C8-9E30-8D9E7B0AB6C3}">
      <dgm:prSet/>
      <dgm:spPr>
        <a:xfrm>
          <a:off x="4080208" y="687139"/>
          <a:ext cx="137026" cy="2226673"/>
        </a:xfrm>
        <a:custGeom>
          <a:avLst/>
          <a:gdLst/>
          <a:ahLst/>
          <a:cxnLst/>
          <a:rect l="0" t="0" r="0" b="0"/>
          <a:pathLst>
            <a:path>
              <a:moveTo>
                <a:pt x="0" y="0"/>
              </a:moveTo>
              <a:lnTo>
                <a:pt x="0" y="2226673"/>
              </a:lnTo>
              <a:lnTo>
                <a:pt x="137026" y="2226673"/>
              </a:lnTo>
            </a:path>
          </a:pathLst>
        </a:custGeom>
      </dgm:spPr>
      <dgm:t>
        <a:bodyPr/>
        <a:lstStyle/>
        <a:p>
          <a:endParaRPr lang="en-US"/>
        </a:p>
      </dgm:t>
    </dgm:pt>
    <dgm:pt modelId="{18BE7C51-2779-4206-9B16-D41FFA457ACD}" type="sibTrans" cxnId="{0827FF1E-CFA8-47C8-9E30-8D9E7B0AB6C3}">
      <dgm:prSet/>
      <dgm:spPr/>
      <dgm:t>
        <a:bodyPr/>
        <a:lstStyle/>
        <a:p>
          <a:endParaRPr lang="en-US"/>
        </a:p>
      </dgm:t>
    </dgm:pt>
    <dgm:pt modelId="{49A9ECAA-9472-45FA-A0DD-9D86C09D0C53}">
      <dgm:prSet phldrT="[Text]"/>
      <dgm:spPr>
        <a:xfrm>
          <a:off x="1798078" y="3427660"/>
          <a:ext cx="1096208" cy="685130"/>
        </a:xfrm>
      </dgm:spPr>
      <dgm:t>
        <a:bodyPr/>
        <a:lstStyle/>
        <a:p>
          <a:r>
            <a:rPr lang="en-US"/>
            <a:t>Handles enterprise scenarios</a:t>
          </a:r>
          <a:endParaRPr lang="en-US" dirty="0"/>
        </a:p>
      </dgm:t>
    </dgm:pt>
    <dgm:pt modelId="{90940360-B4F8-483F-9BD3-D3918A1FC691}" type="parTrans" cxnId="{CA4C7DB5-0071-4B6A-840C-AF01161D1EB8}">
      <dgm:prSet/>
      <dgm:spPr>
        <a:xfrm>
          <a:off x="1661027" y="687139"/>
          <a:ext cx="137050" cy="3083086"/>
        </a:xfrm>
        <a:custGeom>
          <a:avLst/>
          <a:gdLst/>
          <a:ahLst/>
          <a:cxnLst/>
          <a:rect l="0" t="0" r="0" b="0"/>
          <a:pathLst>
            <a:path>
              <a:moveTo>
                <a:pt x="0" y="0"/>
              </a:moveTo>
              <a:lnTo>
                <a:pt x="0" y="3083086"/>
              </a:lnTo>
              <a:lnTo>
                <a:pt x="137050" y="3083086"/>
              </a:lnTo>
            </a:path>
          </a:pathLst>
        </a:custGeom>
      </dgm:spPr>
      <dgm:t>
        <a:bodyPr/>
        <a:lstStyle/>
        <a:p>
          <a:endParaRPr lang="en-US"/>
        </a:p>
      </dgm:t>
    </dgm:pt>
    <dgm:pt modelId="{111FB9A2-1D00-4310-99C3-219E4976B754}" type="sibTrans" cxnId="{CA4C7DB5-0071-4B6A-840C-AF01161D1EB8}">
      <dgm:prSet/>
      <dgm:spPr/>
      <dgm:t>
        <a:bodyPr/>
        <a:lstStyle/>
        <a:p>
          <a:endParaRPr lang="en-US"/>
        </a:p>
      </dgm:t>
    </dgm:pt>
    <dgm:pt modelId="{5AAAE2E1-F643-46F5-892B-DCA816737A7C}" type="pres">
      <dgm:prSet presAssocID="{2EFB776B-4789-4DFA-B6FA-E8185A6F4C4E}" presName="linearFlow" presStyleCnt="0">
        <dgm:presLayoutVars>
          <dgm:dir/>
          <dgm:animLvl val="lvl"/>
          <dgm:resizeHandles/>
        </dgm:presLayoutVars>
      </dgm:prSet>
      <dgm:spPr/>
    </dgm:pt>
    <dgm:pt modelId="{B6BEF59F-5AE7-4AF1-9FC4-BE46A3C5854D}" type="pres">
      <dgm:prSet presAssocID="{56B8F453-246E-46C2-B738-B3EB76EE5B46}" presName="compositeNode" presStyleCnt="0">
        <dgm:presLayoutVars>
          <dgm:bulletEnabled val="1"/>
        </dgm:presLayoutVars>
      </dgm:prSet>
      <dgm:spPr/>
    </dgm:pt>
    <dgm:pt modelId="{6E54EC7F-2A32-476B-91FA-BD7BFDAF24AE}" type="pres">
      <dgm:prSet presAssocID="{56B8F453-246E-46C2-B738-B3EB76EE5B46}" presName="image" presStyleLbl="fgImgPlace1" presStyleIdx="0" presStyleCnt="2"/>
      <dgm:spPr>
        <a:noFill/>
      </dgm:spPr>
    </dgm:pt>
    <dgm:pt modelId="{A1AAF804-2269-4CBC-9BE7-C1975DE2BFA5}" type="pres">
      <dgm:prSet presAssocID="{56B8F453-246E-46C2-B738-B3EB76EE5B46}" presName="childNode" presStyleLbl="node1" presStyleIdx="0" presStyleCnt="2">
        <dgm:presLayoutVars>
          <dgm:bulletEnabled val="1"/>
        </dgm:presLayoutVars>
      </dgm:prSet>
      <dgm:spPr/>
    </dgm:pt>
    <dgm:pt modelId="{A1D4AED8-D1DB-4BD2-88EA-35FC52CEB229}" type="pres">
      <dgm:prSet presAssocID="{56B8F453-246E-46C2-B738-B3EB76EE5B46}" presName="parentNode" presStyleLbl="revTx" presStyleIdx="0" presStyleCnt="2">
        <dgm:presLayoutVars>
          <dgm:chMax val="0"/>
          <dgm:bulletEnabled val="1"/>
        </dgm:presLayoutVars>
      </dgm:prSet>
      <dgm:spPr/>
    </dgm:pt>
    <dgm:pt modelId="{F368695F-99D8-476E-A341-7E145EEAB277}" type="pres">
      <dgm:prSet presAssocID="{5E1B6D74-FFB1-4A15-BA3B-AB8C10FD5804}" presName="sibTrans" presStyleCnt="0"/>
      <dgm:spPr/>
    </dgm:pt>
    <dgm:pt modelId="{15AECF03-63FA-44D1-B689-3682148E2167}" type="pres">
      <dgm:prSet presAssocID="{F84EE7F0-D90E-4396-B82A-24AD26914E97}" presName="compositeNode" presStyleCnt="0">
        <dgm:presLayoutVars>
          <dgm:bulletEnabled val="1"/>
        </dgm:presLayoutVars>
      </dgm:prSet>
      <dgm:spPr/>
    </dgm:pt>
    <dgm:pt modelId="{2AE46F94-FF5A-4032-B197-C51B0F202963}" type="pres">
      <dgm:prSet presAssocID="{F84EE7F0-D90E-4396-B82A-24AD26914E97}" presName="image" presStyleLbl="fgImgPlace1" presStyleIdx="1" presStyleCnt="2"/>
      <dgm:spPr>
        <a:noFill/>
      </dgm:spPr>
    </dgm:pt>
    <dgm:pt modelId="{49F07FBB-5E4E-4927-AFC6-CC4D5EAF55D1}" type="pres">
      <dgm:prSet presAssocID="{F84EE7F0-D90E-4396-B82A-24AD26914E97}" presName="childNode" presStyleLbl="node1" presStyleIdx="1" presStyleCnt="2">
        <dgm:presLayoutVars>
          <dgm:bulletEnabled val="1"/>
        </dgm:presLayoutVars>
      </dgm:prSet>
      <dgm:spPr/>
    </dgm:pt>
    <dgm:pt modelId="{777C207D-9B5E-4E16-AE76-132B9709B11E}" type="pres">
      <dgm:prSet presAssocID="{F84EE7F0-D90E-4396-B82A-24AD26914E97}" presName="parentNode" presStyleLbl="revTx" presStyleIdx="1" presStyleCnt="2">
        <dgm:presLayoutVars>
          <dgm:chMax val="0"/>
          <dgm:bulletEnabled val="1"/>
        </dgm:presLayoutVars>
      </dgm:prSet>
      <dgm:spPr/>
    </dgm:pt>
  </dgm:ptLst>
  <dgm:cxnLst>
    <dgm:cxn modelId="{A3447307-AE4A-4F51-B146-4DC672B4A688}" srcId="{2EFB776B-4789-4DFA-B6FA-E8185A6F4C4E}" destId="{F84EE7F0-D90E-4396-B82A-24AD26914E97}" srcOrd="1" destOrd="0" parTransId="{9412ED00-9DAB-43F8-9C97-24AE775CEA05}" sibTransId="{A44AC610-0D9C-4018-B67D-6925174C0C19}"/>
    <dgm:cxn modelId="{89581110-6AFA-45C2-A871-3AF502AD5708}" type="presOf" srcId="{82E9AEA6-939F-4CB1-9A9E-A3A228D624DE}" destId="{49F07FBB-5E4E-4927-AFC6-CC4D5EAF55D1}" srcOrd="0" destOrd="0" presId="urn:microsoft.com/office/officeart/2005/8/layout/hList2"/>
    <dgm:cxn modelId="{0827FF1E-CFA8-47C8-9E30-8D9E7B0AB6C3}" srcId="{F84EE7F0-D90E-4396-B82A-24AD26914E97}" destId="{456E3CE4-3CEF-4046-8BC6-99A63E1F424F}" srcOrd="2" destOrd="0" parTransId="{9309DDFB-7A31-475A-95B2-D3AA195947AA}" sibTransId="{18BE7C51-2779-4206-9B16-D41FFA457ACD}"/>
    <dgm:cxn modelId="{B38AB94A-C07A-4D2E-A4EB-89FBE83DD595}" type="presOf" srcId="{56B8F453-246E-46C2-B738-B3EB76EE5B46}" destId="{A1D4AED8-D1DB-4BD2-88EA-35FC52CEB229}" srcOrd="0" destOrd="0" presId="urn:microsoft.com/office/officeart/2005/8/layout/hList2"/>
    <dgm:cxn modelId="{701E006C-9C9F-4D5B-8EB7-9011258877DC}" srcId="{56B8F453-246E-46C2-B738-B3EB76EE5B46}" destId="{ED53A581-026A-4CAA-80BF-E7DF0D55F684}" srcOrd="1" destOrd="0" parTransId="{7062D595-32C3-4701-8AC0-1B44C725711C}" sibTransId="{A7148F65-749C-4AE2-ACFF-ECCB872C21A5}"/>
    <dgm:cxn modelId="{E6F2DA6C-8F30-4669-8CAA-BF057E301B4B}" srcId="{56B8F453-246E-46C2-B738-B3EB76EE5B46}" destId="{C5A81496-46DD-44B6-B3C8-93D333F5ACA1}" srcOrd="0" destOrd="0" parTransId="{C786506B-6DFC-47BD-83FF-7E37C67DC5C6}" sibTransId="{503E1335-20DF-457F-A039-09471FA9E354}"/>
    <dgm:cxn modelId="{74A91E50-E2F8-42BD-BA9D-19A2BC5F9462}" type="presOf" srcId="{C5A81496-46DD-44B6-B3C8-93D333F5ACA1}" destId="{A1AAF804-2269-4CBC-9BE7-C1975DE2BFA5}" srcOrd="0" destOrd="0" presId="urn:microsoft.com/office/officeart/2005/8/layout/hList2"/>
    <dgm:cxn modelId="{C455E975-E0DF-4750-B741-E08D8D878A16}" type="presOf" srcId="{49A9ECAA-9472-45FA-A0DD-9D86C09D0C53}" destId="{A1AAF804-2269-4CBC-9BE7-C1975DE2BFA5}" srcOrd="0" destOrd="3" presId="urn:microsoft.com/office/officeart/2005/8/layout/hList2"/>
    <dgm:cxn modelId="{3F79AC76-1109-42D0-9987-1D32396BCBF4}" type="presOf" srcId="{F84EE7F0-D90E-4396-B82A-24AD26914E97}" destId="{777C207D-9B5E-4E16-AE76-132B9709B11E}" srcOrd="0" destOrd="0" presId="urn:microsoft.com/office/officeart/2005/8/layout/hList2"/>
    <dgm:cxn modelId="{AE9FE9B4-FB04-4446-A9FD-F4830D8A1F7F}" srcId="{2EFB776B-4789-4DFA-B6FA-E8185A6F4C4E}" destId="{56B8F453-246E-46C2-B738-B3EB76EE5B46}" srcOrd="0" destOrd="0" parTransId="{0A20D444-F51F-42DE-80A1-3FF614EBECBB}" sibTransId="{5E1B6D74-FFB1-4A15-BA3B-AB8C10FD5804}"/>
    <dgm:cxn modelId="{CA4C7DB5-0071-4B6A-840C-AF01161D1EB8}" srcId="{56B8F453-246E-46C2-B738-B3EB76EE5B46}" destId="{49A9ECAA-9472-45FA-A0DD-9D86C09D0C53}" srcOrd="3" destOrd="0" parTransId="{90940360-B4F8-483F-9BD3-D3918A1FC691}" sibTransId="{111FB9A2-1D00-4310-99C3-219E4976B754}"/>
    <dgm:cxn modelId="{6A3E93CD-60C8-45D6-A6F6-CE4144161A96}" srcId="{56B8F453-246E-46C2-B738-B3EB76EE5B46}" destId="{82E28E8F-3167-431D-B94E-14EC9953E742}" srcOrd="2" destOrd="0" parTransId="{E554B69D-F85C-4824-95F5-B1A64E95DAFE}" sibTransId="{63F3C06A-2971-430F-AF19-A0C0BA98520F}"/>
    <dgm:cxn modelId="{F3039ECF-307B-48AD-BEF6-D49703440F93}" type="presOf" srcId="{ED53A581-026A-4CAA-80BF-E7DF0D55F684}" destId="{A1AAF804-2269-4CBC-9BE7-C1975DE2BFA5}" srcOrd="0" destOrd="1" presId="urn:microsoft.com/office/officeart/2005/8/layout/hList2"/>
    <dgm:cxn modelId="{691716D3-334D-4CEE-8086-797B5AD1BF9B}" type="presOf" srcId="{456E3CE4-3CEF-4046-8BC6-99A63E1F424F}" destId="{49F07FBB-5E4E-4927-AFC6-CC4D5EAF55D1}" srcOrd="0" destOrd="2" presId="urn:microsoft.com/office/officeart/2005/8/layout/hList2"/>
    <dgm:cxn modelId="{CBD47CD4-6670-4B7F-A496-F347D01D1412}" type="presOf" srcId="{2EFB776B-4789-4DFA-B6FA-E8185A6F4C4E}" destId="{5AAAE2E1-F643-46F5-892B-DCA816737A7C}" srcOrd="0" destOrd="0" presId="urn:microsoft.com/office/officeart/2005/8/layout/hList2"/>
    <dgm:cxn modelId="{F395E4ED-2A52-44C1-96B6-4A35F4C65753}" type="presOf" srcId="{82E28E8F-3167-431D-B94E-14EC9953E742}" destId="{A1AAF804-2269-4CBC-9BE7-C1975DE2BFA5}" srcOrd="0" destOrd="2" presId="urn:microsoft.com/office/officeart/2005/8/layout/hList2"/>
    <dgm:cxn modelId="{EC9249F0-6C5E-4D39-9459-6732DF654618}" srcId="{F84EE7F0-D90E-4396-B82A-24AD26914E97}" destId="{2A3CA6DF-D6EF-40C5-B9FE-B27A6A1A63E2}" srcOrd="1" destOrd="0" parTransId="{BB5ED6AF-FDDD-4419-A456-E31893739307}" sibTransId="{EA23D0DA-CF7C-4C4E-9072-06B78B37E03F}"/>
    <dgm:cxn modelId="{227A5BF2-D6EF-4E70-AB2A-258FC3006FF7}" srcId="{F84EE7F0-D90E-4396-B82A-24AD26914E97}" destId="{82E9AEA6-939F-4CB1-9A9E-A3A228D624DE}" srcOrd="0" destOrd="0" parTransId="{32E60A37-1A70-4AC3-B86A-EB477833B4B1}" sibTransId="{A8E2BEDB-5CC7-413A-B80F-72F1BAC95FDB}"/>
    <dgm:cxn modelId="{8ED5EAF5-81D0-4ACF-A1D7-7E5A14A6A8D1}" type="presOf" srcId="{2A3CA6DF-D6EF-40C5-B9FE-B27A6A1A63E2}" destId="{49F07FBB-5E4E-4927-AFC6-CC4D5EAF55D1}" srcOrd="0" destOrd="1" presId="urn:microsoft.com/office/officeart/2005/8/layout/hList2"/>
    <dgm:cxn modelId="{42F1D97D-BD28-46B9-B467-CCD501B22039}" type="presParOf" srcId="{5AAAE2E1-F643-46F5-892B-DCA816737A7C}" destId="{B6BEF59F-5AE7-4AF1-9FC4-BE46A3C5854D}" srcOrd="0" destOrd="0" presId="urn:microsoft.com/office/officeart/2005/8/layout/hList2"/>
    <dgm:cxn modelId="{DF2DB787-A9CC-4FA1-A31D-D51E2C4C470F}" type="presParOf" srcId="{B6BEF59F-5AE7-4AF1-9FC4-BE46A3C5854D}" destId="{6E54EC7F-2A32-476B-91FA-BD7BFDAF24AE}" srcOrd="0" destOrd="0" presId="urn:microsoft.com/office/officeart/2005/8/layout/hList2"/>
    <dgm:cxn modelId="{279E31AD-F786-40BB-97C5-34979039DAF0}" type="presParOf" srcId="{B6BEF59F-5AE7-4AF1-9FC4-BE46A3C5854D}" destId="{A1AAF804-2269-4CBC-9BE7-C1975DE2BFA5}" srcOrd="1" destOrd="0" presId="urn:microsoft.com/office/officeart/2005/8/layout/hList2"/>
    <dgm:cxn modelId="{52A520A2-5D8F-4F57-9F88-A5407504F960}" type="presParOf" srcId="{B6BEF59F-5AE7-4AF1-9FC4-BE46A3C5854D}" destId="{A1D4AED8-D1DB-4BD2-88EA-35FC52CEB229}" srcOrd="2" destOrd="0" presId="urn:microsoft.com/office/officeart/2005/8/layout/hList2"/>
    <dgm:cxn modelId="{FD8E555E-330F-4D65-9F06-95A2E3789B4E}" type="presParOf" srcId="{5AAAE2E1-F643-46F5-892B-DCA816737A7C}" destId="{F368695F-99D8-476E-A341-7E145EEAB277}" srcOrd="1" destOrd="0" presId="urn:microsoft.com/office/officeart/2005/8/layout/hList2"/>
    <dgm:cxn modelId="{F12DF6A3-0153-4113-A87A-AD5068ED8A7D}" type="presParOf" srcId="{5AAAE2E1-F643-46F5-892B-DCA816737A7C}" destId="{15AECF03-63FA-44D1-B689-3682148E2167}" srcOrd="2" destOrd="0" presId="urn:microsoft.com/office/officeart/2005/8/layout/hList2"/>
    <dgm:cxn modelId="{2D5F1A30-5190-4B9D-A4C5-7C20EBADD0C0}" type="presParOf" srcId="{15AECF03-63FA-44D1-B689-3682148E2167}" destId="{2AE46F94-FF5A-4032-B197-C51B0F202963}" srcOrd="0" destOrd="0" presId="urn:microsoft.com/office/officeart/2005/8/layout/hList2"/>
    <dgm:cxn modelId="{1923F05D-5DA6-4EF0-99F0-0EDF72642344}" type="presParOf" srcId="{15AECF03-63FA-44D1-B689-3682148E2167}" destId="{49F07FBB-5E4E-4927-AFC6-CC4D5EAF55D1}" srcOrd="1" destOrd="0" presId="urn:microsoft.com/office/officeart/2005/8/layout/hList2"/>
    <dgm:cxn modelId="{AEC93A8E-332A-4831-A5CA-1F2DAFEA4AD5}" type="presParOf" srcId="{15AECF03-63FA-44D1-B689-3682148E2167}" destId="{777C207D-9B5E-4E16-AE76-132B9709B11E}"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D4AED8-D1DB-4BD2-88EA-35FC52CEB229}">
      <dsp:nvSpPr>
        <dsp:cNvPr id="0" name=""/>
        <dsp:cNvSpPr/>
      </dsp:nvSpPr>
      <dsp:spPr>
        <a:xfrm rot="16200000">
          <a:off x="-1323189" y="2283322"/>
          <a:ext cx="3383342" cy="7157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631214" bIns="0" numCol="1" spcCol="1270" anchor="t" anchorCtr="0">
          <a:noAutofit/>
        </a:bodyPr>
        <a:lstStyle/>
        <a:p>
          <a:pPr marL="0" lvl="0" indent="0" algn="r" defTabSz="2266950">
            <a:lnSpc>
              <a:spcPct val="90000"/>
            </a:lnSpc>
            <a:spcBef>
              <a:spcPct val="0"/>
            </a:spcBef>
            <a:spcAft>
              <a:spcPct val="35000"/>
            </a:spcAft>
            <a:buNone/>
          </a:pPr>
          <a:r>
            <a:rPr lang="en-US" sz="5100" kern="1200"/>
            <a:t>SOAP</a:t>
          </a:r>
          <a:endParaRPr lang="en-US" sz="5100" kern="1200" dirty="0"/>
        </a:p>
      </dsp:txBody>
      <dsp:txXfrm>
        <a:off x="-1323189" y="2283322"/>
        <a:ext cx="3383342" cy="715707"/>
      </dsp:txXfrm>
    </dsp:sp>
    <dsp:sp modelId="{A1AAF804-2269-4CBC-9BE7-C1975DE2BFA5}">
      <dsp:nvSpPr>
        <dsp:cNvPr id="0" name=""/>
        <dsp:cNvSpPr/>
      </dsp:nvSpPr>
      <dsp:spPr>
        <a:xfrm>
          <a:off x="726335" y="949504"/>
          <a:ext cx="3682424" cy="338334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20472" tIns="631214" rIns="220472" bIns="220472" numCol="1" spcCol="1270" anchor="t" anchorCtr="0">
          <a:noAutofit/>
        </a:bodyPr>
        <a:lstStyle/>
        <a:p>
          <a:pPr marL="228600" lvl="1" indent="-228600" algn="l" defTabSz="1066800">
            <a:lnSpc>
              <a:spcPct val="90000"/>
            </a:lnSpc>
            <a:spcBef>
              <a:spcPct val="0"/>
            </a:spcBef>
            <a:spcAft>
              <a:spcPct val="15000"/>
            </a:spcAft>
            <a:buChar char="•"/>
          </a:pPr>
          <a:r>
            <a:rPr lang="en-US" sz="2400" kern="1200"/>
            <a:t>Protocol</a:t>
          </a:r>
          <a:endParaRPr lang="en-US" sz="2400" kern="1200" dirty="0"/>
        </a:p>
        <a:p>
          <a:pPr marL="228600" lvl="1" indent="-228600" algn="l" defTabSz="1066800">
            <a:lnSpc>
              <a:spcPct val="90000"/>
            </a:lnSpc>
            <a:spcBef>
              <a:spcPct val="0"/>
            </a:spcBef>
            <a:spcAft>
              <a:spcPct val="15000"/>
            </a:spcAft>
            <a:buChar char="•"/>
          </a:pPr>
          <a:r>
            <a:rPr lang="en-US" sz="2400" kern="1200"/>
            <a:t>Uses HTTP for tunneling</a:t>
          </a:r>
          <a:endParaRPr lang="en-US" sz="2400" kern="1200" dirty="0"/>
        </a:p>
        <a:p>
          <a:pPr marL="228600" lvl="1" indent="-228600" algn="l" defTabSz="1066800">
            <a:lnSpc>
              <a:spcPct val="90000"/>
            </a:lnSpc>
            <a:spcBef>
              <a:spcPct val="0"/>
            </a:spcBef>
            <a:spcAft>
              <a:spcPct val="15000"/>
            </a:spcAft>
            <a:buChar char="•"/>
          </a:pPr>
          <a:r>
            <a:rPr lang="en-US" sz="2400" kern="1200" dirty="0"/>
            <a:t>Operation/Message Centric</a:t>
          </a:r>
        </a:p>
        <a:p>
          <a:pPr marL="228600" lvl="1" indent="-228600" algn="l" defTabSz="1066800">
            <a:lnSpc>
              <a:spcPct val="90000"/>
            </a:lnSpc>
            <a:spcBef>
              <a:spcPct val="0"/>
            </a:spcBef>
            <a:spcAft>
              <a:spcPct val="15000"/>
            </a:spcAft>
            <a:buChar char="•"/>
          </a:pPr>
          <a:r>
            <a:rPr lang="en-US" sz="2400" kern="1200"/>
            <a:t>Handles enterprise scenarios</a:t>
          </a:r>
          <a:endParaRPr lang="en-US" sz="2400" kern="1200" dirty="0"/>
        </a:p>
      </dsp:txBody>
      <dsp:txXfrm>
        <a:off x="726335" y="949504"/>
        <a:ext cx="3682424" cy="3383342"/>
      </dsp:txXfrm>
    </dsp:sp>
    <dsp:sp modelId="{6E54EC7F-2A32-476B-91FA-BD7BFDAF24AE}">
      <dsp:nvSpPr>
        <dsp:cNvPr id="0" name=""/>
        <dsp:cNvSpPr/>
      </dsp:nvSpPr>
      <dsp:spPr>
        <a:xfrm>
          <a:off x="10627" y="4771"/>
          <a:ext cx="1431414" cy="1431414"/>
        </a:xfrm>
        <a:prstGeom prst="rect">
          <a:avLst/>
        </a:prstGeom>
        <a:no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777C207D-9B5E-4E16-AE76-132B9709B11E}">
      <dsp:nvSpPr>
        <dsp:cNvPr id="0" name=""/>
        <dsp:cNvSpPr/>
      </dsp:nvSpPr>
      <dsp:spPr>
        <a:xfrm rot="16200000">
          <a:off x="4029219" y="2283322"/>
          <a:ext cx="3383342" cy="7157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631214" bIns="0" numCol="1" spcCol="1270" anchor="t" anchorCtr="0">
          <a:noAutofit/>
        </a:bodyPr>
        <a:lstStyle/>
        <a:p>
          <a:pPr marL="0" lvl="0" indent="0" algn="r" defTabSz="2266950">
            <a:lnSpc>
              <a:spcPct val="90000"/>
            </a:lnSpc>
            <a:spcBef>
              <a:spcPct val="0"/>
            </a:spcBef>
            <a:spcAft>
              <a:spcPct val="35000"/>
            </a:spcAft>
            <a:buNone/>
          </a:pPr>
          <a:r>
            <a:rPr lang="en-US" sz="5100" kern="1200" dirty="0"/>
            <a:t>REST</a:t>
          </a:r>
        </a:p>
      </dsp:txBody>
      <dsp:txXfrm>
        <a:off x="4029219" y="2283322"/>
        <a:ext cx="3383342" cy="715707"/>
      </dsp:txXfrm>
    </dsp:sp>
    <dsp:sp modelId="{49F07FBB-5E4E-4927-AFC6-CC4D5EAF55D1}">
      <dsp:nvSpPr>
        <dsp:cNvPr id="0" name=""/>
        <dsp:cNvSpPr/>
      </dsp:nvSpPr>
      <dsp:spPr>
        <a:xfrm>
          <a:off x="6078744" y="949504"/>
          <a:ext cx="3682424" cy="338334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20472" tIns="631214" rIns="220472" bIns="220472" numCol="1" spcCol="1270" anchor="t" anchorCtr="0">
          <a:noAutofit/>
        </a:bodyPr>
        <a:lstStyle/>
        <a:p>
          <a:pPr marL="228600" lvl="1" indent="-228600" algn="l" defTabSz="1066800">
            <a:lnSpc>
              <a:spcPct val="90000"/>
            </a:lnSpc>
            <a:spcBef>
              <a:spcPct val="0"/>
            </a:spcBef>
            <a:spcAft>
              <a:spcPct val="15000"/>
            </a:spcAft>
            <a:buChar char="•"/>
          </a:pPr>
          <a:r>
            <a:rPr lang="en-US" sz="2400" kern="1200"/>
            <a:t>Architectural style</a:t>
          </a:r>
          <a:endParaRPr lang="en-US" sz="2400" kern="1200" dirty="0"/>
        </a:p>
        <a:p>
          <a:pPr marL="228600" lvl="1" indent="-228600" algn="l" defTabSz="1066800">
            <a:lnSpc>
              <a:spcPct val="90000"/>
            </a:lnSpc>
            <a:spcBef>
              <a:spcPct val="0"/>
            </a:spcBef>
            <a:spcAft>
              <a:spcPct val="15000"/>
            </a:spcAft>
            <a:buChar char="•"/>
          </a:pPr>
          <a:r>
            <a:rPr lang="en-US" sz="2400" kern="1200" dirty="0"/>
            <a:t>Leverages HTTP/Web</a:t>
          </a:r>
        </a:p>
        <a:p>
          <a:pPr marL="228600" lvl="1" indent="-228600" algn="l" defTabSz="1066800">
            <a:lnSpc>
              <a:spcPct val="90000"/>
            </a:lnSpc>
            <a:spcBef>
              <a:spcPct val="0"/>
            </a:spcBef>
            <a:spcAft>
              <a:spcPct val="15000"/>
            </a:spcAft>
            <a:buChar char="•"/>
          </a:pPr>
          <a:r>
            <a:rPr lang="en-US" sz="2400" kern="1200"/>
            <a:t>Resource-centric</a:t>
          </a:r>
          <a:endParaRPr lang="en-US" sz="2400" kern="1200" dirty="0"/>
        </a:p>
      </dsp:txBody>
      <dsp:txXfrm>
        <a:off x="6078744" y="949504"/>
        <a:ext cx="3682424" cy="3383342"/>
      </dsp:txXfrm>
    </dsp:sp>
    <dsp:sp modelId="{2AE46F94-FF5A-4032-B197-C51B0F202963}">
      <dsp:nvSpPr>
        <dsp:cNvPr id="0" name=""/>
        <dsp:cNvSpPr/>
      </dsp:nvSpPr>
      <dsp:spPr>
        <a:xfrm>
          <a:off x="5363037" y="4771"/>
          <a:ext cx="1431414" cy="1431414"/>
        </a:xfrm>
        <a:prstGeom prst="rect">
          <a:avLst/>
        </a:prstGeom>
        <a:no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3T18:53:51.570"/>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1 1,'4656'0,"-4614"0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3T18:54:06.358"/>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1 1,'3285'0,"310"0,1358 0,-4927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4048" y="484632"/>
            <a:ext cx="6099048" cy="3430715"/>
          </a:xfrm>
          <a:prstGeom prst="rect">
            <a:avLst/>
          </a:prstGeom>
          <a:noFill/>
          <a:ln w="635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384048" y="3913632"/>
            <a:ext cx="6099048" cy="4773168"/>
          </a:xfrm>
          <a:prstGeom prst="rect">
            <a:avLst/>
          </a:prstGeom>
          <a:ln w="6350">
            <a:solidFill>
              <a:prstClr val="black"/>
            </a:solidFill>
          </a:ln>
        </p:spPr>
        <p:txBody>
          <a:bodyPr vert="horz" lIns="91440" tIns="45720" rIns="91440" bIns="45720" rtlCol="0"/>
          <a:lstStyle/>
          <a:p>
            <a:pPr marL="171450" marR="0" lvl="0" indent="-171450" algn="l" defTabSz="914400" rtl="0" eaLnBrk="1" fontAlgn="auto" latinLnBrk="0" hangingPunct="1">
              <a:lnSpc>
                <a:spcPct val="114000"/>
              </a:lnSpc>
              <a:spcBef>
                <a:spcPts val="0"/>
              </a:spcBef>
              <a:spcAft>
                <a:spcPts val="300"/>
              </a:spcAft>
              <a:buClrTx/>
              <a:buSzPct val="116000"/>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Click to edit Master text styles</a:t>
            </a:r>
          </a:p>
          <a:p>
            <a:pPr marL="344488" marR="0" lvl="1" indent="-171450" algn="l" defTabSz="914400" rtl="0" eaLnBrk="1" fontAlgn="auto" latinLnBrk="0" hangingPunct="1">
              <a:lnSpc>
                <a:spcPct val="114000"/>
              </a:lnSpc>
              <a:spcBef>
                <a:spcPts val="0"/>
              </a:spcBef>
              <a:spcAft>
                <a:spcPts val="300"/>
              </a:spcAft>
              <a:buClrTx/>
              <a:buSzTx/>
              <a:buFont typeface="Courier New" panose="02070309020205020404" pitchFamily="49" charset="0"/>
              <a:buChar char="o"/>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Second level</a:t>
            </a:r>
          </a:p>
          <a:p>
            <a:pPr marL="515938" marR="0" lvl="2" indent="-171450" algn="l" defTabSz="914400" rtl="0" eaLnBrk="1" fontAlgn="auto" latinLnBrk="0" hangingPunct="1">
              <a:lnSpc>
                <a:spcPct val="114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Third level</a:t>
            </a:r>
          </a:p>
          <a:p>
            <a:pPr marL="688975" marR="0" lvl="3" indent="-171450" algn="l" defTabSz="914400" rtl="0" eaLnBrk="1" fontAlgn="auto" latinLnBrk="0" hangingPunct="1">
              <a:lnSpc>
                <a:spcPct val="114000"/>
              </a:lnSpc>
              <a:spcBef>
                <a:spcPts val="0"/>
              </a:spcBef>
              <a:spcAft>
                <a:spcPts val="30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Fourth level</a:t>
            </a:r>
          </a:p>
          <a:p>
            <a:pPr marL="857250" marR="0" lvl="4" indent="-171450" algn="l" defTabSz="914400" rtl="0" eaLnBrk="1" fontAlgn="auto" latinLnBrk="0" hangingPunct="1">
              <a:lnSpc>
                <a:spcPct val="114000"/>
              </a:lnSpc>
              <a:spcBef>
                <a:spcPts val="0"/>
              </a:spcBef>
              <a:spcAft>
                <a:spcPts val="300"/>
              </a:spcAft>
              <a:buClrTx/>
              <a:buSzTx/>
              <a:buFont typeface="Courier New" panose="02070309020205020404" pitchFamily="49" charset="0"/>
              <a:buChar char="o"/>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Fifth level</a:t>
            </a:r>
          </a:p>
        </p:txBody>
      </p:sp>
      <p:sp>
        <p:nvSpPr>
          <p:cNvPr id="8" name="TextBox 7"/>
          <p:cNvSpPr txBox="1"/>
          <p:nvPr/>
        </p:nvSpPr>
        <p:spPr>
          <a:xfrm>
            <a:off x="9525" y="8858250"/>
            <a:ext cx="4844956" cy="415498"/>
          </a:xfrm>
          <a:prstGeom prst="rect">
            <a:avLst/>
          </a:prstGeom>
          <a:noFill/>
        </p:spPr>
        <p:txBody>
          <a:bodyPr wrap="square" rtlCol="0">
            <a:spAutoFit/>
          </a:bodyPr>
          <a:lstStyle/>
          <a:p>
            <a:pPr defTabSz="457200">
              <a:defRPr/>
            </a:pPr>
            <a:r>
              <a:rPr lang="en-US" sz="1050" dirty="0">
                <a:solidFill>
                  <a:prstClr val="black"/>
                </a:solidFill>
                <a:latin typeface="Segoe UI" panose="020B0502040204020203" pitchFamily="34" charset="0"/>
                <a:cs typeface="Segoe UI" pitchFamily="34" charset="0"/>
              </a:rPr>
              <a:t>© 2016 Microsoft Corporation                                 Microsoft Confidential </a:t>
            </a:r>
          </a:p>
          <a:p>
            <a:endParaRPr lang="en-US" sz="1050" dirty="0">
              <a:solidFill>
                <a:prstClr val="black"/>
              </a:solidFill>
              <a:latin typeface="Segoe UI" panose="020B0502040204020203" pitchFamily="34" charset="0"/>
              <a:cs typeface="Segoe UI" pitchFamily="34" charset="0"/>
            </a:endParaRPr>
          </a:p>
        </p:txBody>
      </p:sp>
      <p:sp>
        <p:nvSpPr>
          <p:cNvPr id="9" name="Slide Number Placeholder 6"/>
          <p:cNvSpPr txBox="1">
            <a:spLocks/>
          </p:cNvSpPr>
          <p:nvPr/>
        </p:nvSpPr>
        <p:spPr>
          <a:xfrm>
            <a:off x="5429249" y="8685213"/>
            <a:ext cx="1427163" cy="458787"/>
          </a:xfrm>
          <a:prstGeom prst="rect">
            <a:avLst/>
          </a:prstGeom>
        </p:spPr>
        <p:txBody>
          <a:bodyPr vert="horz" lIns="91440" tIns="45720" rIns="91440" bIns="45720" rtlCol="0" anchor="b"/>
          <a:lstStyle>
            <a:defPPr>
              <a:defRPr lang="en-US"/>
            </a:defPPr>
            <a:lvl1pPr algn="r" defTabSz="457200" rtl="0" eaLnBrk="0" fontAlgn="base" hangingPunct="0">
              <a:spcBef>
                <a:spcPct val="0"/>
              </a:spcBef>
              <a:spcAft>
                <a:spcPct val="0"/>
              </a:spcAft>
              <a:defRPr sz="1200" kern="1200">
                <a:solidFill>
                  <a:schemeClr val="tx1"/>
                </a:solidFill>
                <a:latin typeface="Segoe UI" panose="020B0502040204020203"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5pPr>
            <a:lvl6pPr marL="2286000" algn="l" defTabSz="914400" rtl="0" eaLnBrk="1" latinLnBrk="0" hangingPunct="1">
              <a:defRPr kern="1200">
                <a:solidFill>
                  <a:schemeClr val="tx1"/>
                </a:solidFill>
                <a:latin typeface="Segoe UI" panose="020B0502040204020203" pitchFamily="34" charset="0"/>
                <a:ea typeface="+mn-ea"/>
                <a:cs typeface="+mn-cs"/>
              </a:defRPr>
            </a:lvl6pPr>
            <a:lvl7pPr marL="2743200" algn="l" defTabSz="914400" rtl="0" eaLnBrk="1" latinLnBrk="0" hangingPunct="1">
              <a:defRPr kern="1200">
                <a:solidFill>
                  <a:schemeClr val="tx1"/>
                </a:solidFill>
                <a:latin typeface="Segoe UI" panose="020B0502040204020203" pitchFamily="34" charset="0"/>
                <a:ea typeface="+mn-ea"/>
                <a:cs typeface="+mn-cs"/>
              </a:defRPr>
            </a:lvl7pPr>
            <a:lvl8pPr marL="3200400" algn="l" defTabSz="914400" rtl="0" eaLnBrk="1" latinLnBrk="0" hangingPunct="1">
              <a:defRPr kern="1200">
                <a:solidFill>
                  <a:schemeClr val="tx1"/>
                </a:solidFill>
                <a:latin typeface="Segoe UI" panose="020B0502040204020203" pitchFamily="34" charset="0"/>
                <a:ea typeface="+mn-ea"/>
                <a:cs typeface="+mn-cs"/>
              </a:defRPr>
            </a:lvl8pPr>
            <a:lvl9pPr marL="3657600" algn="l" defTabSz="914400" rtl="0" eaLnBrk="1" latinLnBrk="0" hangingPunct="1">
              <a:defRPr kern="1200">
                <a:solidFill>
                  <a:schemeClr val="tx1"/>
                </a:solidFill>
                <a:latin typeface="Segoe UI" panose="020B0502040204020203" pitchFamily="34" charset="0"/>
                <a:ea typeface="+mn-ea"/>
                <a:cs typeface="+mn-cs"/>
              </a:defRPr>
            </a:lvl9pPr>
          </a:lstStyle>
          <a:p>
            <a:pPr defTabSz="914400" eaLnBrk="1" fontAlgn="auto" hangingPunct="1">
              <a:spcBef>
                <a:spcPts val="0"/>
              </a:spcBef>
              <a:spcAft>
                <a:spcPts val="0"/>
              </a:spcAft>
            </a:pPr>
            <a:fld id="{1489DB6A-E92B-415B-AFB4-9C72D4A9006D}" type="slidenum">
              <a:rPr lang="en-US" sz="1050" smtClean="0">
                <a:solidFill>
                  <a:prstClr val="black"/>
                </a:solidFill>
                <a:cs typeface="Segoe UI" panose="020B0502040204020203" pitchFamily="34" charset="0"/>
              </a:rPr>
              <a:pPr defTabSz="914400" eaLnBrk="1" fontAlgn="auto" hangingPunct="1">
                <a:spcBef>
                  <a:spcPts val="0"/>
                </a:spcBef>
                <a:spcAft>
                  <a:spcPts val="0"/>
                </a:spcAft>
              </a:pPr>
              <a:t>‹#›</a:t>
            </a:fld>
            <a:endParaRPr lang="en-US" sz="1050" dirty="0">
              <a:solidFill>
                <a:prstClr val="black"/>
              </a:solidFill>
              <a:cs typeface="Segoe UI" panose="020B0502040204020203" pitchFamily="34" charset="0"/>
            </a:endParaRPr>
          </a:p>
        </p:txBody>
      </p:sp>
    </p:spTree>
    <p:extLst>
      <p:ext uri="{BB962C8B-B14F-4D97-AF65-F5344CB8AC3E}">
        <p14:creationId xmlns:p14="http://schemas.microsoft.com/office/powerpoint/2010/main" val="3073800313"/>
      </p:ext>
    </p:extLst>
  </p:cSld>
  <p:clrMap bg1="lt1" tx1="dk1" bg2="lt2" tx2="dk2" accent1="accent1" accent2="accent2" accent3="accent3" accent4="accent4" accent5="accent5" accent6="accent6" hlink="hlink" folHlink="folHlink"/>
  <p:notesStyle>
    <a:lvl1pPr marL="171450" marR="0" indent="-171450" algn="l" defTabSz="914400" rtl="0" eaLnBrk="1" fontAlgn="auto" latinLnBrk="0" hangingPunct="1">
      <a:lnSpc>
        <a:spcPct val="114000"/>
      </a:lnSpc>
      <a:spcBef>
        <a:spcPts val="0"/>
      </a:spcBef>
      <a:spcAft>
        <a:spcPts val="300"/>
      </a:spcAft>
      <a:buClrTx/>
      <a:buSzPct val="116000"/>
      <a:buFont typeface="Arial" panose="020B0604020202020204" pitchFamily="34" charset="0"/>
      <a:buChar char="•"/>
      <a:tabLst/>
      <a:defRPr sz="1050" kern="1200">
        <a:solidFill>
          <a:schemeClr val="tx1"/>
        </a:solidFill>
        <a:latin typeface="Segoe UI" panose="020B0502040204020203" pitchFamily="34" charset="0"/>
        <a:ea typeface="+mn-ea"/>
        <a:cs typeface="Segoe UI" panose="020B0502040204020203" pitchFamily="34" charset="0"/>
      </a:defRPr>
    </a:lvl1pPr>
    <a:lvl2pPr marL="344488" marR="0" indent="-171450" algn="l" defTabSz="914400" rtl="0" eaLnBrk="1" fontAlgn="auto" latinLnBrk="0" hangingPunct="1">
      <a:lnSpc>
        <a:spcPct val="114000"/>
      </a:lnSpc>
      <a:spcBef>
        <a:spcPts val="0"/>
      </a:spcBef>
      <a:spcAft>
        <a:spcPts val="300"/>
      </a:spcAft>
      <a:buClrTx/>
      <a:buSzTx/>
      <a:buFont typeface="Courier New" panose="02070309020205020404" pitchFamily="49" charset="0"/>
      <a:buChar char="o"/>
      <a:tabLst/>
      <a:defRPr sz="1050" kern="1200">
        <a:solidFill>
          <a:schemeClr val="tx1"/>
        </a:solidFill>
        <a:latin typeface="Segoe UI" panose="020B0502040204020203" pitchFamily="34" charset="0"/>
        <a:ea typeface="+mn-ea"/>
        <a:cs typeface="Segoe UI" panose="020B0502040204020203" pitchFamily="34" charset="0"/>
      </a:defRPr>
    </a:lvl2pPr>
    <a:lvl3pPr marL="515938" marR="0" indent="-171450" algn="l" defTabSz="914400" rtl="0" eaLnBrk="1" fontAlgn="auto" latinLnBrk="0" hangingPunct="1">
      <a:lnSpc>
        <a:spcPct val="114000"/>
      </a:lnSpc>
      <a:spcBef>
        <a:spcPts val="0"/>
      </a:spcBef>
      <a:spcAft>
        <a:spcPts val="300"/>
      </a:spcAft>
      <a:buClrTx/>
      <a:buSzTx/>
      <a:buFont typeface="Wingdings" panose="05000000000000000000" pitchFamily="2" charset="2"/>
      <a:buChar char="§"/>
      <a:tabLst/>
      <a:defRPr sz="1050" kern="1200">
        <a:solidFill>
          <a:schemeClr val="tx1"/>
        </a:solidFill>
        <a:latin typeface="Segoe UI" panose="020B0502040204020203" pitchFamily="34" charset="0"/>
        <a:ea typeface="+mn-ea"/>
        <a:cs typeface="Segoe UI" panose="020B0502040204020203" pitchFamily="34" charset="0"/>
      </a:defRPr>
    </a:lvl3pPr>
    <a:lvl4pPr marL="688975" marR="0" indent="-171450" algn="l" defTabSz="914400" rtl="0" eaLnBrk="1" fontAlgn="auto" latinLnBrk="0" hangingPunct="1">
      <a:lnSpc>
        <a:spcPct val="114000"/>
      </a:lnSpc>
      <a:spcBef>
        <a:spcPts val="0"/>
      </a:spcBef>
      <a:spcAft>
        <a:spcPts val="300"/>
      </a:spcAft>
      <a:buClrTx/>
      <a:buSzTx/>
      <a:buFont typeface="Arial" panose="020B0604020202020204" pitchFamily="34" charset="0"/>
      <a:buChar char="•"/>
      <a:tabLst/>
      <a:defRPr sz="1050" kern="1200">
        <a:solidFill>
          <a:schemeClr val="tx1"/>
        </a:solidFill>
        <a:latin typeface="Segoe UI" panose="020B0502040204020203" pitchFamily="34" charset="0"/>
        <a:ea typeface="+mn-ea"/>
        <a:cs typeface="Segoe UI" panose="020B0502040204020203" pitchFamily="34" charset="0"/>
      </a:defRPr>
    </a:lvl4pPr>
    <a:lvl5pPr marL="857250" marR="0" indent="-171450" algn="l" defTabSz="914400" rtl="0" eaLnBrk="1" fontAlgn="auto" latinLnBrk="0" hangingPunct="1">
      <a:lnSpc>
        <a:spcPct val="114000"/>
      </a:lnSpc>
      <a:spcBef>
        <a:spcPts val="0"/>
      </a:spcBef>
      <a:spcAft>
        <a:spcPts val="300"/>
      </a:spcAft>
      <a:buClrTx/>
      <a:buSzTx/>
      <a:buFont typeface="Courier New" panose="02070309020205020404" pitchFamily="49" charset="0"/>
      <a:buChar char="o"/>
      <a:tabLst/>
      <a:defRPr sz="1050" kern="1200">
        <a:solidFill>
          <a:schemeClr val="tx1"/>
        </a:solidFill>
        <a:latin typeface="Segoe UI" panose="020B0502040204020203" pitchFamily="34" charset="0"/>
        <a:ea typeface="+mn-ea"/>
        <a:cs typeface="Segoe UI" panose="020B0502040204020203"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en.wikipedia.org/wiki/Functional_programming" TargetMode="External"/><Relationship Id="rId3" Type="http://schemas.openxmlformats.org/officeDocument/2006/relationships/hyperlink" Target="http://en.wikipedia.org/wiki/Mathematics" TargetMode="External"/><Relationship Id="rId7" Type="http://schemas.openxmlformats.org/officeDocument/2006/relationships/hyperlink" Target="http://en.wikipedia.org/wiki/Closure_operator"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en.wikipedia.org/wiki/Projector_(linear_algebra)" TargetMode="External"/><Relationship Id="rId5" Type="http://schemas.openxmlformats.org/officeDocument/2006/relationships/hyperlink" Target="http://en.wikipedia.org/wiki/Abstract_algebra" TargetMode="External"/><Relationship Id="rId10" Type="http://schemas.openxmlformats.org/officeDocument/2006/relationships/hyperlink" Target="https://www.restapitutorial.com/lessons/idempotency.html" TargetMode="External"/><Relationship Id="rId4" Type="http://schemas.openxmlformats.org/officeDocument/2006/relationships/hyperlink" Target="http://en.wikipedia.org/wiki/Computer_science" TargetMode="External"/><Relationship Id="rId9" Type="http://schemas.openxmlformats.org/officeDocument/2006/relationships/hyperlink" Target="http://en.wikipedia.org/wiki/Referential_transparency_(computer_science)"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api.predic8.de/shop/customers/2/orders/" TargetMode="External"/><Relationship Id="rId3" Type="http://schemas.openxmlformats.org/officeDocument/2006/relationships/hyperlink" Target="https://api.predic8.de/shop/docs" TargetMode="External"/><Relationship Id="rId7" Type="http://schemas.openxmlformats.org/officeDocument/2006/relationships/hyperlink" Target="https://api.predic8.de/shop/customers/"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api.predic8.de/shop/products/50" TargetMode="External"/><Relationship Id="rId5" Type="http://schemas.openxmlformats.org/officeDocument/2006/relationships/hyperlink" Target="https://api.predic8.de/shop/categories/fruits" TargetMode="External"/><Relationship Id="rId10" Type="http://schemas.openxmlformats.org/officeDocument/2006/relationships/hyperlink" Target="https://api.predic8.de/shop/orders/2249/items/" TargetMode="External"/><Relationship Id="rId4" Type="http://schemas.openxmlformats.org/officeDocument/2006/relationships/hyperlink" Target="https://api.predic8.de/shop/categories/" TargetMode="External"/><Relationship Id="rId9" Type="http://schemas.openxmlformats.org/officeDocument/2006/relationships/hyperlink" Target="https://api.predic8.de/shop/orders/2249"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en-us/dotnet/api/microsoft.aspnetcore.mvc.controller"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docs.microsoft.com/en-us/aspnet/core/web-api/"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telerik.com/fiddler" TargetMode="External"/><Relationship Id="rId2" Type="http://schemas.openxmlformats.org/officeDocument/2006/relationships/slide" Target="../slides/slide29.xml"/><Relationship Id="rId1" Type="http://schemas.openxmlformats.org/officeDocument/2006/relationships/notesMaster" Target="../notesMasters/notesMaster1.xml"/><Relationship Id="rId5" Type="http://schemas.openxmlformats.org/officeDocument/2006/relationships/hyperlink" Target="https://docs.microsoft.com/en-us/aspnet/core/web-api/http-repl?view=aspnetcore-3.1&amp;tabs=windows" TargetMode="External"/><Relationship Id="rId4" Type="http://schemas.openxmlformats.org/officeDocument/2006/relationships/hyperlink" Target="https://www.postman.com/product/api-client"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localhost:9638/api/todo"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localhost:9638/api/todo/4" TargetMode="External"/><Relationship Id="rId5" Type="http://schemas.openxmlformats.org/officeDocument/2006/relationships/hyperlink" Target="http://localhost:9638/api/todo/5" TargetMode="External"/><Relationship Id="rId4" Type="http://schemas.openxmlformats.org/officeDocument/2006/relationships/hyperlink" Target="http://localhost:9638/api/todo/3"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microsoft.com/en-us/aspnet/core/web-api/advanced/formatting?view=aspnetcore-3.1#content-negotiation"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localhost:PORT/api/todo" TargetMode="External"/><Relationship Id="rId2" Type="http://schemas.openxmlformats.org/officeDocument/2006/relationships/slide" Target="../slides/slide37.xml"/><Relationship Id="rId1" Type="http://schemas.openxmlformats.org/officeDocument/2006/relationships/notesMaster" Target="../notesMasters/notesMaster1.xml"/><Relationship Id="rId5" Type="http://schemas.openxmlformats.org/officeDocument/2006/relationships/hyperlink" Target="http://localhost:1357/api/todo/3" TargetMode="External"/><Relationship Id="rId4" Type="http://schemas.openxmlformats.org/officeDocument/2006/relationships/hyperlink" Target="http://localhost:1357/api/todo"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en.wikipedia.org/wiki/Representational_state_transfer"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www.openapis.org/"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swagger.io/blog/api-strategy/difference-between-swagger-and-openapi/"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localhost:9638/swagger" TargetMode="External"/><Relationship Id="rId2" Type="http://schemas.openxmlformats.org/officeDocument/2006/relationships/slide" Target="../slides/slide42.xml"/><Relationship Id="rId1" Type="http://schemas.openxmlformats.org/officeDocument/2006/relationships/notesMaster" Target="../notesMasters/notesMaster1.xml"/><Relationship Id="rId5" Type="http://schemas.openxmlformats.org/officeDocument/2006/relationships/hyperlink" Target="https://docs.microsoft.com/en-us/aspnet/core/tutorials/getting-started-with-nswag" TargetMode="External"/><Relationship Id="rId4" Type="http://schemas.openxmlformats.org/officeDocument/2006/relationships/hyperlink" Target="http://localhost:9638/swagger/v1/swagger.json"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www.asp.net/web-api"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msdn.microsoft.com/en-us/library/system.servicemodel.webhttpbinding.aspx"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github.com/microsoft/api-guidelines/blob/vNext/Guidelines.md#12-versioning" TargetMode="External"/><Relationship Id="rId2" Type="http://schemas.openxmlformats.org/officeDocument/2006/relationships/slide" Target="../slides/slide52.xml"/><Relationship Id="rId1" Type="http://schemas.openxmlformats.org/officeDocument/2006/relationships/notesMaster" Target="../notesMasters/notesMaster1.xml"/><Relationship Id="rId5" Type="http://schemas.openxmlformats.org/officeDocument/2006/relationships/hyperlink" Target="https://www.nuget.org/packages/Microsoft.AspNetCore.Mvc.Versioning" TargetMode="External"/><Relationship Id="rId4" Type="http://schemas.openxmlformats.org/officeDocument/2006/relationships/hyperlink" Target="https://github.com/Microsoft/aspnet-api-versioning/wiki" TargetMode="Externa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localhost:PORT/weatherforecast" TargetMode="External"/><Relationship Id="rId2" Type="http://schemas.openxmlformats.org/officeDocument/2006/relationships/slide" Target="../slides/slide53.xml"/><Relationship Id="rId1" Type="http://schemas.openxmlformats.org/officeDocument/2006/relationships/notesMaster" Target="../notesMasters/notesMaster1.xml"/><Relationship Id="rId5" Type="http://schemas.openxmlformats.org/officeDocument/2006/relationships/hyperlink" Target="http://localhost:PORT/v2/weatherforecast" TargetMode="External"/><Relationship Id="rId4" Type="http://schemas.openxmlformats.org/officeDocument/2006/relationships/hyperlink" Target="http://localhost:PORT/v1/weatherforecast" TargetMode="Externa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www.maxcdn.com/one/tutorial/specify-cache-validators/"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localhost:PORT/api/ToDo"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localhost:PORT/api/values"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auth0.com/learn/json-web-tokens/" TargetMode="External"/><Relationship Id="rId2" Type="http://schemas.openxmlformats.org/officeDocument/2006/relationships/slide" Target="../slides/slide59.xml"/><Relationship Id="rId1" Type="http://schemas.openxmlformats.org/officeDocument/2006/relationships/notesMaster" Target="../notesMasters/notesMaster1.xml"/><Relationship Id="rId4" Type="http://schemas.openxmlformats.org/officeDocument/2006/relationships/hyperlink" Target="https://jwt.io/" TargetMode="Externa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xfront.com/REST-Web-Services.htm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localhost:PORT/weatherforecast" TargetMode="External"/><Relationship Id="rId2" Type="http://schemas.openxmlformats.org/officeDocument/2006/relationships/slide" Target="../slides/slide62.xml"/><Relationship Id="rId1" Type="http://schemas.openxmlformats.org/officeDocument/2006/relationships/notesMaster" Target="../notesMasters/notesMaster1.xml"/><Relationship Id="rId4" Type="http://schemas.openxmlformats.org/officeDocument/2006/relationships/hyperlink" Target="https://localhost:POST/authenticate" TargetMode="Externa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grpc.io/blog/state-of-grpc-web/"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http2.github.io/faq"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docs.microsoft.com/en-us/aspnet/core/grpc/?view=aspnetcore-3.1" TargetMode="External"/><Relationship Id="rId2" Type="http://schemas.openxmlformats.org/officeDocument/2006/relationships/slide" Target="../slides/slide67.xml"/><Relationship Id="rId1" Type="http://schemas.openxmlformats.org/officeDocument/2006/relationships/notesMaster" Target="../notesMasters/notesMaster1.xml"/><Relationship Id="rId4" Type="http://schemas.openxmlformats.org/officeDocument/2006/relationships/hyperlink" Target="https://github.com/dotnet/AspNetCore/issues/9020" TargetMode="Externa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evelopers.google.com/protocol-buffers/docs/proto3"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docs.microsoft.com/en-us/aspnet/core/tutorials/grpc/grpc-start?view=aspnetcore-3.1&amp;tabs=visual-studio"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en.wikipedia.org/wiki/HATEOA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5" name="Notes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9260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Uniform Interface</a:t>
            </a:r>
          </a:p>
          <a:p>
            <a:r>
              <a:rPr lang="en-US" dirty="0"/>
              <a:t>HTTP Verbs</a:t>
            </a:r>
          </a:p>
          <a:p>
            <a:pPr lvl="1"/>
            <a:r>
              <a:rPr lang="en-US" dirty="0"/>
              <a:t> GET, PUT, POST, DELETE, etc.</a:t>
            </a:r>
          </a:p>
          <a:p>
            <a:r>
              <a:rPr lang="en-US" dirty="0"/>
              <a:t>Addressable</a:t>
            </a:r>
          </a:p>
          <a:p>
            <a:r>
              <a:rPr lang="en-US" dirty="0"/>
              <a:t>Stateless</a:t>
            </a:r>
          </a:p>
          <a:p>
            <a:r>
              <a:rPr lang="en-US" dirty="0"/>
              <a:t>Connected</a:t>
            </a:r>
          </a:p>
          <a:p>
            <a:pPr lvl="1"/>
            <a:r>
              <a:rPr lang="en-US" dirty="0"/>
              <a:t>Hyperlinks connect resources to one another</a:t>
            </a:r>
          </a:p>
          <a:p>
            <a:endParaRPr lang="en-US" dirty="0"/>
          </a:p>
        </p:txBody>
      </p:sp>
      <p:sp>
        <p:nvSpPr>
          <p:cNvPr id="6" name="Slide Image Placeholder 5"/>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1978494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720456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Obvious benefit of hypermedia controls is that it allows the server to change its URI scheme without breaking clients.</a:t>
            </a:r>
          </a:p>
          <a:p>
            <a:r>
              <a:rPr lang="en-US" dirty="0"/>
              <a:t>Links give client developers a hint as to what may be possible next. It does not give all the information.</a:t>
            </a:r>
          </a:p>
          <a:p>
            <a:r>
              <a:rPr lang="en-US" dirty="0"/>
              <a:t>Similarly, links allow the server team to advertise new capabilities by putting new links in the responses.</a:t>
            </a:r>
          </a:p>
          <a:p>
            <a:r>
              <a:rPr lang="en-US" dirty="0"/>
              <a:t>Roy Fielding made it clear that hypermedia controls are a pre-condition of REST.</a:t>
            </a:r>
          </a:p>
        </p:txBody>
      </p:sp>
      <p:sp>
        <p:nvSpPr>
          <p:cNvPr id="9" name="Slide Image Placeholder 8"/>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1658504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b="1" dirty="0"/>
              <a:t>IMPORTANT</a:t>
            </a:r>
            <a:r>
              <a:rPr lang="en-US" dirty="0"/>
              <a:t>: The URI on the slide does not exist or if it does if it is just a coincidence. Emphasize this when going over this slide.</a:t>
            </a:r>
          </a:p>
          <a:p>
            <a:r>
              <a:rPr lang="en-US" dirty="0"/>
              <a:t>While human-readable or predictable URIs are nice and good practice, they are not a rule of REST. </a:t>
            </a:r>
          </a:p>
          <a:p>
            <a:endParaRPr lang="en-US" dirty="0"/>
          </a:p>
        </p:txBody>
      </p:sp>
      <p:sp>
        <p:nvSpPr>
          <p:cNvPr id="7" name="Slide Image Placeholder 6"/>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32675792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Idempotence is the property of certain operations in </a:t>
            </a:r>
            <a:r>
              <a:rPr lang="en-US" dirty="0">
                <a:hlinkClick r:id="rId3" tooltip="Mathematics"/>
              </a:rPr>
              <a:t>mathematics</a:t>
            </a:r>
            <a:r>
              <a:rPr lang="en-US" dirty="0"/>
              <a:t> and </a:t>
            </a:r>
            <a:r>
              <a:rPr lang="en-US" dirty="0">
                <a:hlinkClick r:id="rId4" tooltip="Computer science"/>
              </a:rPr>
              <a:t>computer science</a:t>
            </a:r>
            <a:r>
              <a:rPr lang="en-US" dirty="0"/>
              <a:t>, that they can be applied multiple times without changing the result beyond the initial application. The concept of idempotence arises in a number of places in </a:t>
            </a:r>
            <a:r>
              <a:rPr lang="en-US" dirty="0">
                <a:hlinkClick r:id="rId5" tooltip="Abstract algebra"/>
              </a:rPr>
              <a:t>abstract algebra</a:t>
            </a:r>
            <a:r>
              <a:rPr lang="en-US" dirty="0"/>
              <a:t> (in particular, in the theory of </a:t>
            </a:r>
            <a:r>
              <a:rPr lang="en-US" dirty="0">
                <a:hlinkClick r:id="rId6" tooltip="Projector (linear algebra)"/>
              </a:rPr>
              <a:t>projectors</a:t>
            </a:r>
            <a:r>
              <a:rPr lang="en-US" dirty="0"/>
              <a:t> and </a:t>
            </a:r>
            <a:r>
              <a:rPr lang="en-US" dirty="0">
                <a:hlinkClick r:id="rId7" tooltip="Closure operator"/>
              </a:rPr>
              <a:t>closure operators</a:t>
            </a:r>
            <a:r>
              <a:rPr lang="en-US" dirty="0"/>
              <a:t>) and </a:t>
            </a:r>
            <a:r>
              <a:rPr lang="en-US" dirty="0">
                <a:hlinkClick r:id="rId8" tooltip="Functional programming"/>
              </a:rPr>
              <a:t>functional programming</a:t>
            </a:r>
            <a:r>
              <a:rPr lang="en-US" dirty="0"/>
              <a:t> (in which it is connected to the property of </a:t>
            </a:r>
            <a:r>
              <a:rPr lang="en-US" dirty="0">
                <a:hlinkClick r:id="rId9" tooltip="Referential transparency (computer science)"/>
              </a:rPr>
              <a:t>referential transparency</a:t>
            </a:r>
            <a:r>
              <a:rPr lang="en-US" dirty="0"/>
              <a:t>).</a:t>
            </a:r>
          </a:p>
          <a:p>
            <a:r>
              <a:rPr lang="en-US" dirty="0"/>
              <a:t>In normal language Idempotence means execute the same operation twice will not change results: </a:t>
            </a:r>
          </a:p>
          <a:p>
            <a:pPr lvl="1"/>
            <a:r>
              <a:rPr lang="en-US" b="1" dirty="0"/>
              <a:t>Get</a:t>
            </a:r>
            <a:r>
              <a:rPr lang="en-US" dirty="0"/>
              <a:t> is idempotent because is a read only operation, in other words, Get never changes data. </a:t>
            </a:r>
          </a:p>
          <a:p>
            <a:pPr lvl="1"/>
            <a:r>
              <a:rPr lang="en-US" b="1" dirty="0"/>
              <a:t>Put with same data </a:t>
            </a:r>
            <a:r>
              <a:rPr lang="en-US" dirty="0"/>
              <a:t>is idempotent because no matter how many times we do the same request the result will be the same. </a:t>
            </a:r>
          </a:p>
          <a:p>
            <a:pPr lvl="1"/>
            <a:r>
              <a:rPr lang="en-US" b="1" dirty="0"/>
              <a:t>Delete </a:t>
            </a:r>
            <a:r>
              <a:rPr lang="en-US" b="0" dirty="0"/>
              <a:t>is not exactly idempotent because first time a resource is deleted the response will be 200 or 204 and in a second delete for same Id the response will be a 404. However the practical result will be the same. </a:t>
            </a:r>
          </a:p>
          <a:p>
            <a:pPr lvl="1"/>
            <a:r>
              <a:rPr lang="en-US" b="1" dirty="0"/>
              <a:t>Post</a:t>
            </a:r>
            <a:r>
              <a:rPr lang="en-US" b="0" dirty="0"/>
              <a:t> is not idempotent because any post creates a new resource. </a:t>
            </a:r>
            <a:endParaRPr lang="en-US" b="1" dirty="0"/>
          </a:p>
          <a:p>
            <a:pPr marL="173038" lvl="1" indent="0">
              <a:buNone/>
            </a:pPr>
            <a:endParaRPr lang="en-US" dirty="0"/>
          </a:p>
          <a:p>
            <a:pPr marL="173038" lvl="1" indent="0">
              <a:buNone/>
            </a:pPr>
            <a:r>
              <a:rPr lang="en-US" b="1" dirty="0"/>
              <a:t>Nice explanation here: </a:t>
            </a:r>
            <a:r>
              <a:rPr lang="en-US" b="1" dirty="0">
                <a:hlinkClick r:id="rId10"/>
              </a:rPr>
              <a:t>https://www.restapitutorial.com/lessons/idempotency.html</a:t>
            </a:r>
            <a:r>
              <a:rPr lang="en-US" b="1" dirty="0"/>
              <a:t> </a:t>
            </a:r>
          </a:p>
          <a:p>
            <a:pPr marL="0" indent="0">
              <a:buNone/>
            </a:pPr>
            <a:endParaRPr lang="en-US" dirty="0"/>
          </a:p>
          <a:p>
            <a:r>
              <a:rPr lang="en-US" dirty="0"/>
              <a:t>Advantages of a Uniform Interface:</a:t>
            </a:r>
          </a:p>
          <a:p>
            <a:pPr lvl="1"/>
            <a:r>
              <a:rPr lang="en-US" b="1" dirty="0"/>
              <a:t>Simplicity</a:t>
            </a:r>
            <a:r>
              <a:rPr lang="en-US" dirty="0"/>
              <a:t>: No resource or application-specific interfaces that can lead to a proliferation of proprietary interfaces that lead to client/server coupling and dependencies and implementation that need to be managed out-of-band.  A set of well-defined interfaces such as HTTP verbs used throughout.</a:t>
            </a:r>
          </a:p>
          <a:p>
            <a:pPr lvl="1"/>
            <a:r>
              <a:rPr lang="en-US" b="1" dirty="0"/>
              <a:t>Extensibility</a:t>
            </a:r>
            <a:r>
              <a:rPr lang="en-US" dirty="0"/>
              <a:t>: Each and every resource uses the same Uniform Interface, which means disparate services can be mashed up together. Also, MIME type extensibility.</a:t>
            </a:r>
          </a:p>
          <a:p>
            <a:pPr lvl="1"/>
            <a:r>
              <a:rPr lang="en-US" b="1" dirty="0"/>
              <a:t>Visibility</a:t>
            </a:r>
            <a:r>
              <a:rPr lang="en-US" dirty="0"/>
              <a:t>: URI, method, etc. enables intermediaries to provide services such as caching, security that help with scaling. </a:t>
            </a:r>
          </a:p>
          <a:p>
            <a:endParaRPr lang="en-US" dirty="0"/>
          </a:p>
        </p:txBody>
      </p:sp>
      <p:sp>
        <p:nvSpPr>
          <p:cNvPr id="7" name="Slide Image Placeholder 6"/>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30157263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Easy composition</a:t>
            </a:r>
          </a:p>
          <a:p>
            <a:pPr lvl="1"/>
            <a:r>
              <a:rPr lang="en-US" dirty="0"/>
              <a:t>Resources from different sources and applications can be linked together to mash things up, to provide richer applications, services, and interactions.</a:t>
            </a:r>
          </a:p>
          <a:p>
            <a:pPr marL="0" indent="0">
              <a:buNone/>
            </a:pPr>
            <a:endParaRPr lang="en-US" dirty="0"/>
          </a:p>
        </p:txBody>
      </p:sp>
      <p:sp>
        <p:nvSpPr>
          <p:cNvPr id="7" name="Slide Image Placeholder 6"/>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3967260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Notes Placeholder 2"/>
          <p:cNvSpPr>
            <a:spLocks noGrp="1"/>
          </p:cNvSpPr>
          <p:nvPr>
            <p:ph type="body" idx="1"/>
          </p:nvPr>
        </p:nvSpPr>
        <p:spPr/>
        <p:txBody>
          <a:bodyPr/>
          <a:lstStyle/>
          <a:p>
            <a:r>
              <a:rPr lang="en-US" sz="1050" b="1" kern="1200" dirty="0">
                <a:solidFill>
                  <a:schemeClr val="tx1"/>
                </a:solidFill>
                <a:effectLst/>
                <a:latin typeface="Segoe UI" panose="020B0502040204020203" pitchFamily="34" charset="0"/>
                <a:ea typeface="+mn-ea"/>
                <a:cs typeface="Segoe UI" panose="020B0502040204020203" pitchFamily="34" charset="0"/>
              </a:rPr>
              <a:t>Demo script:</a:t>
            </a: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lvl="0"/>
            <a:r>
              <a:rPr lang="en-US" sz="1050" kern="1200" dirty="0">
                <a:solidFill>
                  <a:schemeClr val="tx1"/>
                </a:solidFill>
                <a:effectLst/>
                <a:latin typeface="Segoe UI" panose="020B0502040204020203" pitchFamily="34" charset="0"/>
                <a:ea typeface="+mn-ea"/>
                <a:cs typeface="Segoe UI" panose="020B0502040204020203" pitchFamily="34" charset="0"/>
              </a:rPr>
              <a:t>Navigate to  </a:t>
            </a:r>
            <a:r>
              <a:rPr lang="en-US" sz="1050" u="sng" kern="1200" dirty="0">
                <a:solidFill>
                  <a:schemeClr val="tx1"/>
                </a:solidFill>
                <a:effectLst/>
                <a:latin typeface="Segoe UI" panose="020B0502040204020203" pitchFamily="34" charset="0"/>
                <a:ea typeface="+mn-ea"/>
                <a:cs typeface="Segoe UI" panose="020B0502040204020203" pitchFamily="34" charset="0"/>
                <a:hlinkClick r:id="rId3"/>
              </a:rPr>
              <a:t>https://api.predic8.de/shop/docs</a:t>
            </a:r>
            <a:r>
              <a:rPr lang="en-US" sz="1050" kern="1200" dirty="0">
                <a:solidFill>
                  <a:schemeClr val="tx1"/>
                </a:solidFill>
                <a:effectLst/>
                <a:latin typeface="Segoe UI" panose="020B0502040204020203" pitchFamily="34" charset="0"/>
                <a:ea typeface="+mn-ea"/>
                <a:cs typeface="Segoe UI" panose="020B0502040204020203" pitchFamily="34" charset="0"/>
              </a:rPr>
              <a:t> to show the Swagger documentation of a web service: </a:t>
            </a:r>
          </a:p>
          <a:p>
            <a:pPr lvl="1"/>
            <a:r>
              <a:rPr lang="en-US" sz="1050" kern="1200" dirty="0">
                <a:solidFill>
                  <a:schemeClr val="tx1"/>
                </a:solidFill>
                <a:effectLst/>
                <a:latin typeface="Segoe UI" panose="020B0502040204020203" pitchFamily="34" charset="0"/>
                <a:ea typeface="+mn-ea"/>
                <a:cs typeface="Segoe UI" panose="020B0502040204020203" pitchFamily="34" charset="0"/>
              </a:rPr>
              <a:t>Navigate to </a:t>
            </a:r>
            <a:r>
              <a:rPr lang="en-US" sz="1050" u="sng" kern="1200" dirty="0">
                <a:solidFill>
                  <a:schemeClr val="tx1"/>
                </a:solidFill>
                <a:effectLst/>
                <a:latin typeface="Segoe UI" panose="020B0502040204020203" pitchFamily="34" charset="0"/>
                <a:ea typeface="+mn-ea"/>
                <a:cs typeface="Segoe UI" panose="020B0502040204020203" pitchFamily="34" charset="0"/>
                <a:hlinkClick r:id="rId4"/>
              </a:rPr>
              <a:t>https://api.predic8.de/shop/categories/</a:t>
            </a:r>
            <a:r>
              <a:rPr lang="en-US" sz="1050" kern="1200" dirty="0">
                <a:solidFill>
                  <a:schemeClr val="tx1"/>
                </a:solidFill>
                <a:effectLst/>
                <a:latin typeface="Segoe UI" panose="020B0502040204020203" pitchFamily="34" charset="0"/>
                <a:ea typeface="+mn-ea"/>
                <a:cs typeface="Segoe UI" panose="020B0502040204020203" pitchFamily="34" charset="0"/>
              </a:rPr>
              <a:t> and explain that the response is a list of Categories in json format. </a:t>
            </a:r>
          </a:p>
          <a:p>
            <a:pPr lvl="1"/>
            <a:r>
              <a:rPr lang="en-US" sz="1050" kern="1200" dirty="0">
                <a:solidFill>
                  <a:schemeClr val="tx1"/>
                </a:solidFill>
                <a:effectLst/>
                <a:latin typeface="Segoe UI" panose="020B0502040204020203" pitchFamily="34" charset="0"/>
                <a:ea typeface="+mn-ea"/>
                <a:cs typeface="Segoe UI" panose="020B0502040204020203" pitchFamily="34" charset="0"/>
              </a:rPr>
              <a:t>Navigate to </a:t>
            </a:r>
            <a:r>
              <a:rPr lang="en-US" sz="1050" u="sng" kern="1200" dirty="0">
                <a:solidFill>
                  <a:schemeClr val="tx1"/>
                </a:solidFill>
                <a:effectLst/>
                <a:latin typeface="Segoe UI" panose="020B0502040204020203" pitchFamily="34" charset="0"/>
                <a:ea typeface="+mn-ea"/>
                <a:cs typeface="Segoe UI" panose="020B0502040204020203" pitchFamily="34" charset="0"/>
                <a:hlinkClick r:id="rId5"/>
              </a:rPr>
              <a:t>https://api.predic8.de/shop/categories/fruits</a:t>
            </a:r>
            <a:r>
              <a:rPr lang="en-US" sz="1050" kern="1200" dirty="0">
                <a:solidFill>
                  <a:schemeClr val="tx1"/>
                </a:solidFill>
                <a:effectLst/>
                <a:latin typeface="Segoe UI" panose="020B0502040204020203" pitchFamily="34" charset="0"/>
                <a:ea typeface="+mn-ea"/>
                <a:cs typeface="Segoe UI" panose="020B0502040204020203" pitchFamily="34" charset="0"/>
              </a:rPr>
              <a:t> to get a list of products in the category Fruits.</a:t>
            </a:r>
          </a:p>
          <a:p>
            <a:pPr lvl="1"/>
            <a:r>
              <a:rPr lang="en-US" sz="1050" kern="1200" dirty="0">
                <a:solidFill>
                  <a:schemeClr val="tx1"/>
                </a:solidFill>
                <a:effectLst/>
                <a:latin typeface="Segoe UI" panose="020B0502040204020203" pitchFamily="34" charset="0"/>
                <a:ea typeface="+mn-ea"/>
                <a:cs typeface="Segoe UI" panose="020B0502040204020203" pitchFamily="34" charset="0"/>
              </a:rPr>
              <a:t>Navigate to </a:t>
            </a:r>
            <a:r>
              <a:rPr lang="en-US" sz="1050" u="sng" kern="1200" dirty="0">
                <a:solidFill>
                  <a:schemeClr val="tx1"/>
                </a:solidFill>
                <a:effectLst/>
                <a:latin typeface="Segoe UI" panose="020B0502040204020203" pitchFamily="34" charset="0"/>
                <a:ea typeface="+mn-ea"/>
                <a:cs typeface="Segoe UI" panose="020B0502040204020203" pitchFamily="34" charset="0"/>
                <a:hlinkClick r:id="rId6"/>
              </a:rPr>
              <a:t>https://api.predic8.de/shop/products/50</a:t>
            </a:r>
            <a:r>
              <a:rPr lang="en-US" sz="1050" kern="1200" dirty="0">
                <a:solidFill>
                  <a:schemeClr val="tx1"/>
                </a:solidFill>
                <a:effectLst/>
                <a:latin typeface="Segoe UI" panose="020B0502040204020203" pitchFamily="34" charset="0"/>
                <a:ea typeface="+mn-ea"/>
                <a:cs typeface="Segoe UI" panose="020B0502040204020203" pitchFamily="34" charset="0"/>
              </a:rPr>
              <a:t> to retrieve the details of a product.</a:t>
            </a:r>
          </a:p>
          <a:p>
            <a:pPr lvl="1"/>
            <a:r>
              <a:rPr lang="en-US" sz="1050" kern="1200" dirty="0">
                <a:solidFill>
                  <a:schemeClr val="tx1"/>
                </a:solidFill>
                <a:effectLst/>
                <a:latin typeface="Segoe UI" panose="020B0502040204020203" pitchFamily="34" charset="0"/>
                <a:ea typeface="+mn-ea"/>
                <a:cs typeface="Segoe UI" panose="020B0502040204020203" pitchFamily="34" charset="0"/>
              </a:rPr>
              <a:t>Go to the </a:t>
            </a:r>
            <a:r>
              <a:rPr lang="en-US" sz="1050" u="sng" kern="1200" dirty="0">
                <a:solidFill>
                  <a:schemeClr val="tx1"/>
                </a:solidFill>
                <a:effectLst/>
                <a:latin typeface="Segoe UI" panose="020B0502040204020203" pitchFamily="34" charset="0"/>
                <a:ea typeface="+mn-ea"/>
                <a:cs typeface="Segoe UI" panose="020B0502040204020203" pitchFamily="34" charset="0"/>
                <a:hlinkClick r:id="rId7"/>
              </a:rPr>
              <a:t>https://api.predic8.de/shop/customers/</a:t>
            </a:r>
            <a:r>
              <a:rPr lang="en-US" sz="1050" kern="1200" dirty="0">
                <a:solidFill>
                  <a:schemeClr val="tx1"/>
                </a:solidFill>
                <a:effectLst/>
                <a:latin typeface="Segoe UI" panose="020B0502040204020203" pitchFamily="34" charset="0"/>
                <a:ea typeface="+mn-ea"/>
                <a:cs typeface="Segoe UI" panose="020B0502040204020203" pitchFamily="34" charset="0"/>
              </a:rPr>
              <a:t> to see the list of customers.</a:t>
            </a:r>
          </a:p>
          <a:p>
            <a:pPr lvl="1"/>
            <a:r>
              <a:rPr lang="en-US" sz="1050" kern="1200" dirty="0">
                <a:solidFill>
                  <a:schemeClr val="tx1"/>
                </a:solidFill>
                <a:effectLst/>
                <a:latin typeface="Segoe UI" panose="020B0502040204020203" pitchFamily="34" charset="0"/>
                <a:ea typeface="+mn-ea"/>
                <a:cs typeface="Segoe UI" panose="020B0502040204020203" pitchFamily="34" charset="0"/>
              </a:rPr>
              <a:t>Obtain a list of orders for a customer navigating to  </a:t>
            </a:r>
            <a:r>
              <a:rPr lang="en-US" sz="1050" u="sng" kern="1200" dirty="0">
                <a:solidFill>
                  <a:schemeClr val="tx1"/>
                </a:solidFill>
                <a:effectLst/>
                <a:latin typeface="Segoe UI" panose="020B0502040204020203" pitchFamily="34" charset="0"/>
                <a:ea typeface="+mn-ea"/>
                <a:cs typeface="Segoe UI" panose="020B0502040204020203" pitchFamily="34" charset="0"/>
                <a:hlinkClick r:id="rId8"/>
              </a:rPr>
              <a:t>https://api.predic8.de:443/shop/customers/2/orders/</a:t>
            </a:r>
            <a:r>
              <a:rPr lang="en-US" sz="1050" kern="1200" dirty="0">
                <a:solidFill>
                  <a:schemeClr val="tx1"/>
                </a:solidFill>
                <a:effectLst/>
                <a:latin typeface="Segoe UI" panose="020B0502040204020203" pitchFamily="34" charset="0"/>
                <a:ea typeface="+mn-ea"/>
                <a:cs typeface="Segoe UI" panose="020B0502040204020203" pitchFamily="34" charset="0"/>
              </a:rPr>
              <a:t> </a:t>
            </a:r>
          </a:p>
          <a:p>
            <a:pPr lvl="1"/>
            <a:r>
              <a:rPr lang="en-US" sz="1050" kern="1200" dirty="0">
                <a:solidFill>
                  <a:schemeClr val="tx1"/>
                </a:solidFill>
                <a:effectLst/>
                <a:latin typeface="Segoe UI" panose="020B0502040204020203" pitchFamily="34" charset="0"/>
                <a:ea typeface="+mn-ea"/>
                <a:cs typeface="Segoe UI" panose="020B0502040204020203" pitchFamily="34" charset="0"/>
              </a:rPr>
              <a:t>Request a detail of an order; for example, </a:t>
            </a:r>
            <a:r>
              <a:rPr lang="en-US" sz="1050" u="sng" kern="1200" dirty="0">
                <a:solidFill>
                  <a:schemeClr val="tx1"/>
                </a:solidFill>
                <a:effectLst/>
                <a:latin typeface="Segoe UI" panose="020B0502040204020203" pitchFamily="34" charset="0"/>
                <a:ea typeface="+mn-ea"/>
                <a:cs typeface="Segoe UI" panose="020B0502040204020203" pitchFamily="34" charset="0"/>
                <a:hlinkClick r:id="rId9"/>
              </a:rPr>
              <a:t>https://api.predic8.de/shop/orders/2249</a:t>
            </a: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lvl="1"/>
            <a:r>
              <a:rPr lang="en-US" sz="1050" kern="1200" dirty="0">
                <a:solidFill>
                  <a:schemeClr val="tx1"/>
                </a:solidFill>
                <a:effectLst/>
                <a:latin typeface="Segoe UI" panose="020B0502040204020203" pitchFamily="34" charset="0"/>
                <a:ea typeface="+mn-ea"/>
                <a:cs typeface="Segoe UI" panose="020B0502040204020203" pitchFamily="34" charset="0"/>
              </a:rPr>
              <a:t>At the order details, you will also have a link to the customer and to order items. Try navigate to order items </a:t>
            </a:r>
            <a:r>
              <a:rPr lang="en-US" sz="1050" u="sng" kern="1200" dirty="0">
                <a:solidFill>
                  <a:schemeClr val="tx1"/>
                </a:solidFill>
                <a:effectLst/>
                <a:latin typeface="Segoe UI" panose="020B0502040204020203" pitchFamily="34" charset="0"/>
                <a:ea typeface="+mn-ea"/>
                <a:cs typeface="Segoe UI" panose="020B0502040204020203" pitchFamily="34" charset="0"/>
                <a:hlinkClick r:id="rId10"/>
              </a:rPr>
              <a:t>https://api.predic8.de/shop/orders/2249/items/</a:t>
            </a: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lvl="0"/>
            <a:r>
              <a:rPr lang="en-US" sz="1050" kern="1200" dirty="0">
                <a:solidFill>
                  <a:schemeClr val="tx1"/>
                </a:solidFill>
                <a:effectLst/>
                <a:latin typeface="Segoe UI" panose="020B0502040204020203" pitchFamily="34" charset="0"/>
                <a:ea typeface="+mn-ea"/>
                <a:cs typeface="Segoe UI" panose="020B0502040204020203" pitchFamily="34" charset="0"/>
              </a:rPr>
              <a:t>It is quite self-explanatory; the docs link is all you need to navigate without further knowledge of the service. You can also do the demo from the links in the documentation page and expend less time later in the Swagger topic. </a:t>
            </a:r>
          </a:p>
          <a:p>
            <a:r>
              <a:rPr lang="en-US" sz="1050" kern="1200" dirty="0">
                <a:solidFill>
                  <a:schemeClr val="tx1"/>
                </a:solidFill>
                <a:effectLst/>
                <a:latin typeface="Segoe UI" panose="020B0502040204020203" pitchFamily="34" charset="0"/>
                <a:ea typeface="+mn-ea"/>
                <a:cs typeface="Segoe UI" panose="020B0502040204020203" pitchFamily="34" charset="0"/>
              </a:rPr>
              <a:t> </a:t>
            </a:r>
          </a:p>
        </p:txBody>
      </p:sp>
      <p:sp>
        <p:nvSpPr>
          <p:cNvPr id="5" name="Slide Image Placeholder 4"/>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19553561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3" name="Notes Placeholder 2"/>
          <p:cNvSpPr>
            <a:spLocks noGrp="1"/>
          </p:cNvSpPr>
          <p:nvPr>
            <p:ph type="body" idx="1"/>
          </p:nvPr>
        </p:nvSpPr>
        <p:spPr/>
        <p:txBody>
          <a:bodyPr/>
          <a:lstStyle/>
          <a:p>
            <a:pPr lvl="0"/>
            <a:endParaRPr lang="en-US" dirty="0">
              <a:solidFill>
                <a:prstClr val="black"/>
              </a:solidFill>
            </a:endParaRPr>
          </a:p>
        </p:txBody>
      </p:sp>
    </p:spTree>
    <p:extLst>
      <p:ext uri="{BB962C8B-B14F-4D97-AF65-F5344CB8AC3E}">
        <p14:creationId xmlns:p14="http://schemas.microsoft.com/office/powerpoint/2010/main" val="24367378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HTTP is not just for serving up web pages. It is also a powerful platform for building APIs that expose services and data. HTTP is simple, flexible, and ubiquitous. Almost any platform that you can think of has an HTTP library, so HTTP services can reach a broad range of clients, including browsers, mobile devices, and traditional desktop applications.</a:t>
            </a:r>
            <a:endParaRPr lang="en-IN" dirty="0"/>
          </a:p>
          <a:p>
            <a:endParaRPr lang="en-US" dirty="0"/>
          </a:p>
        </p:txBody>
      </p:sp>
    </p:spTree>
    <p:extLst>
      <p:ext uri="{BB962C8B-B14F-4D97-AF65-F5344CB8AC3E}">
        <p14:creationId xmlns:p14="http://schemas.microsoft.com/office/powerpoint/2010/main" val="1108377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Give a brief overview of the ASP.NET Web API features.</a:t>
            </a:r>
          </a:p>
          <a:p>
            <a:r>
              <a:rPr lang="en-US" b="1" dirty="0"/>
              <a:t>What is a Web API?</a:t>
            </a:r>
            <a:endParaRPr lang="en-US" dirty="0"/>
          </a:p>
          <a:p>
            <a:pPr lvl="1"/>
            <a:r>
              <a:rPr lang="en-US" dirty="0"/>
              <a:t>Web API is a HTTP service. What that means is here the API deals relies on HTTP constructs like headers and status codes. These are the first class citizens of the API and to program a Web API you need to be aware of these constructs.</a:t>
            </a:r>
          </a:p>
          <a:p>
            <a:pPr lvl="1"/>
            <a:r>
              <a:rPr lang="en-US" dirty="0"/>
              <a:t>Web API is designed for a broad reach in terms clients. In fact, the key advantage of Web API is the reach; reach in terms of clients it supports; the range is: wide browsers, mobile devices, thick client say .NET based WPF application and for that matter set top boxes. </a:t>
            </a:r>
          </a:p>
          <a:p>
            <a:pPr lvl="1"/>
            <a:r>
              <a:rPr lang="en-US" dirty="0"/>
              <a:t>Web API uses HTTP as an application protocol and not merely as a transport protocol which is what you do say in case of WCF where you send a SOAP envelop on top of HTTP protocol where all you use from HTTP side is a POST request. Not in the case of Web API, here you make use of quite a few of HTTP methods the most commonly ones being Get, Post, Put and Delete. This is one of the reason why it is able to support so many clients; so if your client can create a stream of HTTP request you can call a Web API based service.</a:t>
            </a:r>
          </a:p>
          <a:p>
            <a:pPr lvl="1"/>
            <a:endParaRPr lang="en-US" dirty="0"/>
          </a:p>
        </p:txBody>
      </p:sp>
      <p:sp>
        <p:nvSpPr>
          <p:cNvPr id="7" name="Slide Image Placeholder 6"/>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1719588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5" name="Notes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22333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z="1050" b="0" i="0" kern="1200" dirty="0">
                <a:solidFill>
                  <a:schemeClr val="tx1"/>
                </a:solidFill>
                <a:effectLst/>
                <a:latin typeface="Segoe UI" panose="020B0502040204020203" pitchFamily="34" charset="0"/>
                <a:ea typeface="+mn-ea"/>
                <a:cs typeface="Segoe UI" panose="020B0502040204020203" pitchFamily="34" charset="0"/>
              </a:rPr>
              <a:t>A base class for an MVC controller without view support. </a:t>
            </a:r>
            <a:r>
              <a:rPr lang="en-US" dirty="0"/>
              <a:t>https://docs.microsoft.com/en-us/dotnet/api/microsoft.aspnetcore.mvc.controllerbase?view=aspnetcore-3.1 </a:t>
            </a:r>
            <a:endParaRPr lang="en-US" sz="1050" b="0" i="0" kern="1200" dirty="0">
              <a:solidFill>
                <a:schemeClr val="tx1"/>
              </a:solidFill>
              <a:effectLst/>
              <a:latin typeface="Segoe UI" panose="020B0502040204020203" pitchFamily="34" charset="0"/>
              <a:ea typeface="+mn-ea"/>
              <a:cs typeface="Segoe UI" panose="020B0502040204020203" pitchFamily="34" charset="0"/>
            </a:endParaRPr>
          </a:p>
          <a:p>
            <a:endParaRPr lang="en-US" dirty="0"/>
          </a:p>
          <a:p>
            <a:r>
              <a:rPr lang="en-US" dirty="0"/>
              <a:t>ASP.NET Core is an open source web framework for building modern web applications that can be developed and run on Windows, Linux and the Mac. It includes the MVC framework, which now combines the features of MVC and Web API into a single web programming framework. ASP.NET Core will also be the basis for SignalR 3 - enabling you to add real time functionality to cloud connected applications. ASP.NET Core is built on the .NET Core runtime, but it can also be run on the full .NET Framework for maximum compatibility. </a:t>
            </a:r>
          </a:p>
          <a:p>
            <a:pPr marL="0" indent="0">
              <a:buNone/>
            </a:pPr>
            <a:endParaRPr lang="en-US" dirty="0"/>
          </a:p>
        </p:txBody>
      </p:sp>
      <p:sp>
        <p:nvSpPr>
          <p:cNvPr id="6" name="Slide Image Placeholder 5"/>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1360307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a:xfrm>
            <a:off x="384175" y="484188"/>
            <a:ext cx="6099175" cy="3430587"/>
          </a:xfrm>
        </p:spPr>
      </p:sp>
      <p:sp>
        <p:nvSpPr>
          <p:cNvPr id="7" name="Notes Placeholder 6"/>
          <p:cNvSpPr>
            <a:spLocks noGrp="1"/>
          </p:cNvSpPr>
          <p:nvPr>
            <p:ph type="body" idx="1"/>
          </p:nvPr>
        </p:nvSpPr>
        <p:spPr/>
        <p:txBody>
          <a:bodyPr/>
          <a:lstStyle/>
          <a:p>
            <a:pPr marL="0" indent="0">
              <a:buNone/>
            </a:pPr>
            <a:endParaRPr lang="en-US" dirty="0"/>
          </a:p>
        </p:txBody>
      </p:sp>
    </p:spTree>
    <p:extLst>
      <p:ext uri="{BB962C8B-B14F-4D97-AF65-F5344CB8AC3E}">
        <p14:creationId xmlns:p14="http://schemas.microsoft.com/office/powerpoint/2010/main" val="2145885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MVC controllers derive from </a:t>
            </a:r>
            <a:r>
              <a:rPr lang="en-US" dirty="0" err="1"/>
              <a:t>AspNet.Core.Mvc.Controller</a:t>
            </a:r>
            <a:r>
              <a:rPr lang="en-US" dirty="0"/>
              <a:t>, API controllers derive from </a:t>
            </a:r>
            <a:r>
              <a:rPr lang="en-US" dirty="0" err="1"/>
              <a:t>AspNet.Core.Mvc.ControllerBase</a:t>
            </a:r>
            <a:r>
              <a:rPr lang="en-US" dirty="0"/>
              <a:t>. </a:t>
            </a:r>
          </a:p>
          <a:p>
            <a:endParaRPr lang="en-US" dirty="0"/>
          </a:p>
          <a:p>
            <a:pPr marL="0" indent="0">
              <a:buNone/>
            </a:pPr>
            <a:r>
              <a:rPr lang="en-US" sz="1050" b="1" i="0" kern="1200" dirty="0">
                <a:solidFill>
                  <a:schemeClr val="tx1"/>
                </a:solidFill>
                <a:effectLst/>
                <a:latin typeface="Segoe UI" panose="020B0502040204020203" pitchFamily="34" charset="0"/>
                <a:ea typeface="+mn-ea"/>
                <a:cs typeface="Segoe UI" panose="020B0502040204020203" pitchFamily="34" charset="0"/>
              </a:rPr>
              <a:t>Don't create a web API controller by deriving from the </a:t>
            </a:r>
            <a:r>
              <a:rPr lang="en-US" b="1" i="0" u="sng" dirty="0">
                <a:effectLst/>
                <a:latin typeface="Segoe UI" panose="020B0502040204020203" pitchFamily="34" charset="0"/>
                <a:hlinkClick r:id="rId3"/>
              </a:rPr>
              <a:t>Controller</a:t>
            </a:r>
            <a:r>
              <a:rPr lang="en-US" sz="1050" b="1" i="0" kern="1200" dirty="0">
                <a:solidFill>
                  <a:schemeClr val="tx1"/>
                </a:solidFill>
                <a:effectLst/>
                <a:latin typeface="Segoe UI" panose="020B0502040204020203" pitchFamily="34" charset="0"/>
                <a:ea typeface="+mn-ea"/>
                <a:cs typeface="Segoe UI" panose="020B0502040204020203" pitchFamily="34" charset="0"/>
              </a:rPr>
              <a:t> class. </a:t>
            </a:r>
            <a:r>
              <a:rPr lang="en-US" b="1" dirty="0"/>
              <a:t>Controller</a:t>
            </a:r>
            <a:r>
              <a:rPr lang="en-US" sz="1050" b="1" i="0" kern="1200" dirty="0">
                <a:solidFill>
                  <a:schemeClr val="tx1"/>
                </a:solidFill>
                <a:effectLst/>
                <a:latin typeface="Segoe UI" panose="020B0502040204020203" pitchFamily="34" charset="0"/>
                <a:ea typeface="+mn-ea"/>
                <a:cs typeface="Segoe UI" panose="020B0502040204020203" pitchFamily="34" charset="0"/>
              </a:rPr>
              <a:t> derives from </a:t>
            </a:r>
            <a:r>
              <a:rPr lang="en-US" b="1" dirty="0" err="1"/>
              <a:t>ControllerBase</a:t>
            </a:r>
            <a:r>
              <a:rPr lang="en-US" sz="1050" b="1" i="0" kern="1200" dirty="0">
                <a:solidFill>
                  <a:schemeClr val="tx1"/>
                </a:solidFill>
                <a:effectLst/>
                <a:latin typeface="Segoe UI" panose="020B0502040204020203" pitchFamily="34" charset="0"/>
                <a:ea typeface="+mn-ea"/>
                <a:cs typeface="Segoe UI" panose="020B0502040204020203" pitchFamily="34" charset="0"/>
              </a:rPr>
              <a:t> and adds support for views, so it's for handling web pages, not web API requests. There's an exception to this rule: if you plan to use the same controller for both views and web APIs, derive it from </a:t>
            </a:r>
            <a:r>
              <a:rPr lang="en-US" b="1" dirty="0"/>
              <a:t>Controller</a:t>
            </a:r>
            <a:r>
              <a:rPr lang="en-US" sz="1050" b="1" i="0" kern="1200" dirty="0">
                <a:solidFill>
                  <a:schemeClr val="tx1"/>
                </a:solidFill>
                <a:effectLst/>
                <a:latin typeface="Segoe UI" panose="020B0502040204020203" pitchFamily="34" charset="0"/>
                <a:ea typeface="+mn-ea"/>
                <a:cs typeface="Segoe UI" panose="020B0502040204020203" pitchFamily="34" charset="0"/>
              </a:rPr>
              <a:t>.</a:t>
            </a:r>
          </a:p>
          <a:p>
            <a:pPr marL="0" indent="0">
              <a:buNone/>
            </a:pPr>
            <a:endParaRPr lang="en-US" sz="1050" b="0" i="0" kern="1200" dirty="0">
              <a:solidFill>
                <a:schemeClr val="tx1"/>
              </a:solidFill>
              <a:effectLst/>
              <a:latin typeface="Segoe UI" panose="020B0502040204020203" pitchFamily="34" charset="0"/>
              <a:ea typeface="+mn-ea"/>
              <a:cs typeface="Segoe UI" panose="020B0502040204020203" pitchFamily="34" charset="0"/>
            </a:endParaRPr>
          </a:p>
          <a:p>
            <a:pPr marL="0" indent="0">
              <a:buNone/>
            </a:pPr>
            <a:r>
              <a:rPr lang="en-US" sz="1050" b="0" i="0" kern="1200" dirty="0">
                <a:solidFill>
                  <a:schemeClr val="tx1"/>
                </a:solidFill>
                <a:effectLst/>
                <a:latin typeface="Segoe UI" panose="020B0502040204020203" pitchFamily="34" charset="0"/>
                <a:ea typeface="+mn-ea"/>
                <a:cs typeface="Segoe UI" panose="020B0502040204020203" pitchFamily="34" charset="0"/>
              </a:rPr>
              <a:t>Details: </a:t>
            </a:r>
            <a:r>
              <a:rPr lang="en-US" dirty="0">
                <a:hlinkClick r:id="rId4"/>
              </a:rPr>
              <a:t>https://docs.microsoft.com/en-us/aspnet/core/web-api/</a:t>
            </a:r>
            <a:r>
              <a:rPr lang="en-US" dirty="0"/>
              <a:t> </a:t>
            </a:r>
          </a:p>
          <a:p>
            <a:endParaRPr lang="en-US" dirty="0"/>
          </a:p>
          <a:p>
            <a:r>
              <a:rPr lang="en-US" dirty="0"/>
              <a:t>In MVC Core both MVC controllers and Web API controllers use the same routes. You can use either convention-based routes or attribute routes and they apply to all controllers in a project.</a:t>
            </a:r>
          </a:p>
          <a:p>
            <a:endParaRPr lang="en-US" dirty="0"/>
          </a:p>
          <a:p>
            <a:r>
              <a:rPr lang="en-US" dirty="0"/>
              <a:t>MVC Core controllers return an </a:t>
            </a:r>
            <a:r>
              <a:rPr lang="en-US" dirty="0" err="1"/>
              <a:t>IActionResult</a:t>
            </a:r>
            <a:r>
              <a:rPr lang="en-US" dirty="0"/>
              <a:t>. When used as an MVC controller, the </a:t>
            </a:r>
            <a:r>
              <a:rPr lang="en-US" dirty="0" err="1"/>
              <a:t>IActionResult</a:t>
            </a:r>
            <a:r>
              <a:rPr lang="en-US" dirty="0"/>
              <a:t> might be a view. When used as a Web API controller, the </a:t>
            </a:r>
            <a:r>
              <a:rPr lang="en-US" dirty="0" err="1"/>
              <a:t>IActionResult</a:t>
            </a:r>
            <a:r>
              <a:rPr lang="en-US" dirty="0"/>
              <a:t> might be data (such as a list of products). The same controller might have actions that return both views and data.</a:t>
            </a:r>
          </a:p>
          <a:p>
            <a:endParaRPr lang="en-US" dirty="0"/>
          </a:p>
        </p:txBody>
      </p:sp>
      <p:sp>
        <p:nvSpPr>
          <p:cNvPr id="6" name="Slide Image Placeholder 5"/>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38397517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384175" y="484188"/>
            <a:ext cx="6099175" cy="3430587"/>
          </a:xfrm>
        </p:spPr>
      </p:sp>
      <p:sp>
        <p:nvSpPr>
          <p:cNvPr id="5" name="Notes Placeholder 4"/>
          <p:cNvSpPr>
            <a:spLocks noGrp="1"/>
          </p:cNvSpPr>
          <p:nvPr>
            <p:ph type="body" idx="1"/>
          </p:nvPr>
        </p:nvSpPr>
        <p:spPr/>
        <p:txBody>
          <a:bodyPr/>
          <a:lstStyle/>
          <a:p>
            <a:r>
              <a:rPr lang="en-US" dirty="0"/>
              <a:t>Part</a:t>
            </a:r>
            <a:r>
              <a:rPr lang="en-US" baseline="0" dirty="0"/>
              <a:t> 1</a:t>
            </a:r>
            <a:endParaRPr lang="en-US" dirty="0"/>
          </a:p>
        </p:txBody>
      </p:sp>
    </p:spTree>
    <p:extLst>
      <p:ext uri="{BB962C8B-B14F-4D97-AF65-F5344CB8AC3E}">
        <p14:creationId xmlns:p14="http://schemas.microsoft.com/office/powerpoint/2010/main" val="12652670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384175" y="484188"/>
            <a:ext cx="6099175" cy="3430587"/>
          </a:xfrm>
        </p:spPr>
      </p:sp>
      <p:sp>
        <p:nvSpPr>
          <p:cNvPr id="5" name="Notes Placeholder 4"/>
          <p:cNvSpPr>
            <a:spLocks noGrp="1"/>
          </p:cNvSpPr>
          <p:nvPr>
            <p:ph type="body" idx="1"/>
          </p:nvPr>
        </p:nvSpPr>
        <p:spPr/>
        <p:txBody>
          <a:bodyPr/>
          <a:lstStyle/>
          <a:p>
            <a:r>
              <a:rPr lang="en-US" dirty="0"/>
              <a:t>Part 2</a:t>
            </a:r>
          </a:p>
        </p:txBody>
      </p:sp>
    </p:spTree>
    <p:extLst>
      <p:ext uri="{BB962C8B-B14F-4D97-AF65-F5344CB8AC3E}">
        <p14:creationId xmlns:p14="http://schemas.microsoft.com/office/powerpoint/2010/main" val="30353314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765989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537804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b="1" dirty="0"/>
              <a:t>GET</a:t>
            </a:r>
          </a:p>
          <a:p>
            <a:pPr lvl="1"/>
            <a:r>
              <a:rPr lang="en-US" b="1" dirty="0"/>
              <a:t>Collection</a:t>
            </a:r>
            <a:r>
              <a:rPr lang="en-US" dirty="0"/>
              <a:t>: </a:t>
            </a:r>
            <a:r>
              <a:rPr lang="en-US" b="1" dirty="0"/>
              <a:t>List </a:t>
            </a:r>
            <a:r>
              <a:rPr lang="en-US" dirty="0"/>
              <a:t>the URIs and perhaps other details of the collection's members.</a:t>
            </a:r>
          </a:p>
          <a:p>
            <a:pPr lvl="1"/>
            <a:r>
              <a:rPr lang="en-US" b="1" dirty="0"/>
              <a:t>Element</a:t>
            </a:r>
            <a:r>
              <a:rPr lang="en-US" dirty="0"/>
              <a:t>: </a:t>
            </a:r>
            <a:r>
              <a:rPr lang="en-US" b="1" dirty="0"/>
              <a:t>Retrieve</a:t>
            </a:r>
            <a:r>
              <a:rPr lang="en-US" dirty="0"/>
              <a:t> a representation of the addressed member of the collection, expressed in an appropriate Internet media type.</a:t>
            </a:r>
          </a:p>
          <a:p>
            <a:endParaRPr lang="en-US" dirty="0"/>
          </a:p>
          <a:p>
            <a:r>
              <a:rPr lang="en-US" b="1" dirty="0"/>
              <a:t>PUT</a:t>
            </a:r>
          </a:p>
          <a:p>
            <a:pPr lvl="1"/>
            <a:r>
              <a:rPr lang="en-US" b="1" dirty="0"/>
              <a:t>Collection:</a:t>
            </a:r>
            <a:r>
              <a:rPr lang="en-US" dirty="0"/>
              <a:t> </a:t>
            </a:r>
            <a:r>
              <a:rPr lang="en-US" b="1" dirty="0"/>
              <a:t>Replace </a:t>
            </a:r>
            <a:r>
              <a:rPr lang="en-US" dirty="0"/>
              <a:t>the entire collection with another collection.</a:t>
            </a:r>
          </a:p>
          <a:p>
            <a:pPr lvl="1"/>
            <a:r>
              <a:rPr lang="en-US" b="1" dirty="0"/>
              <a:t>Element:</a:t>
            </a:r>
            <a:r>
              <a:rPr lang="en-US" dirty="0"/>
              <a:t>  </a:t>
            </a:r>
            <a:r>
              <a:rPr lang="en-US" b="1" dirty="0"/>
              <a:t>Replace </a:t>
            </a:r>
            <a:r>
              <a:rPr lang="en-US" dirty="0"/>
              <a:t>the addressed member of the collection, or if it does not exist, create it.</a:t>
            </a:r>
          </a:p>
          <a:p>
            <a:endParaRPr lang="en-US" dirty="0"/>
          </a:p>
          <a:p>
            <a:r>
              <a:rPr lang="en-US" b="1" dirty="0"/>
              <a:t>POST:</a:t>
            </a:r>
          </a:p>
          <a:p>
            <a:pPr lvl="1"/>
            <a:r>
              <a:rPr lang="en-US" b="1" dirty="0"/>
              <a:t>Collection</a:t>
            </a:r>
            <a:r>
              <a:rPr lang="en-US" dirty="0"/>
              <a:t>: </a:t>
            </a:r>
            <a:r>
              <a:rPr lang="en-US" b="1" dirty="0"/>
              <a:t>Create </a:t>
            </a:r>
            <a:r>
              <a:rPr lang="en-US" dirty="0"/>
              <a:t>a new entry in the collection. The new entry's URI is assigned automatically and is usually returned by the operation.</a:t>
            </a:r>
          </a:p>
          <a:p>
            <a:pPr lvl="1"/>
            <a:r>
              <a:rPr lang="en-US" b="1" dirty="0"/>
              <a:t>Element: </a:t>
            </a:r>
            <a:r>
              <a:rPr lang="en-US" dirty="0"/>
              <a:t>Not generally used. Treat the addressed member as a collection in its own right and create a new entry in it.</a:t>
            </a:r>
          </a:p>
          <a:p>
            <a:endParaRPr lang="en-US" dirty="0"/>
          </a:p>
          <a:p>
            <a:r>
              <a:rPr lang="en-US" b="1" dirty="0"/>
              <a:t>DELETE</a:t>
            </a:r>
          </a:p>
          <a:p>
            <a:pPr lvl="1"/>
            <a:r>
              <a:rPr lang="en-US" b="1" dirty="0"/>
              <a:t>Collection</a:t>
            </a:r>
            <a:r>
              <a:rPr lang="en-US" dirty="0"/>
              <a:t>: </a:t>
            </a:r>
            <a:r>
              <a:rPr lang="en-US" b="1" dirty="0"/>
              <a:t>Delete</a:t>
            </a:r>
            <a:r>
              <a:rPr lang="en-US" dirty="0"/>
              <a:t> the entire collection.</a:t>
            </a:r>
          </a:p>
          <a:p>
            <a:pPr lvl="1"/>
            <a:r>
              <a:rPr lang="en-US" b="1" dirty="0"/>
              <a:t>Element</a:t>
            </a:r>
            <a:r>
              <a:rPr lang="en-US" dirty="0"/>
              <a:t>: </a:t>
            </a:r>
            <a:r>
              <a:rPr lang="en-US" b="1" dirty="0"/>
              <a:t>Delete </a:t>
            </a:r>
            <a:r>
              <a:rPr lang="en-US" dirty="0"/>
              <a:t>the addressed member of the collection.</a:t>
            </a:r>
          </a:p>
          <a:p>
            <a:endParaRPr lang="en-US" dirty="0"/>
          </a:p>
          <a:p>
            <a:endParaRPr lang="en-US" dirty="0"/>
          </a:p>
          <a:p>
            <a:endParaRPr lang="en-US" dirty="0"/>
          </a:p>
          <a:p>
            <a:endParaRPr lang="en-US" dirty="0"/>
          </a:p>
        </p:txBody>
      </p:sp>
      <p:sp>
        <p:nvSpPr>
          <p:cNvPr id="6" name="Slide Image Placeholder 5"/>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23622298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Unlike older versions, action name does not have to begin with HTTP method name!</a:t>
            </a:r>
          </a:p>
        </p:txBody>
      </p:sp>
      <p:sp>
        <p:nvSpPr>
          <p:cNvPr id="6" name="Slide Image Placeholder 5"/>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39871922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3" name="Notes Placeholder 2"/>
          <p:cNvSpPr>
            <a:spLocks noGrp="1"/>
          </p:cNvSpPr>
          <p:nvPr>
            <p:ph type="body" idx="1"/>
          </p:nvPr>
        </p:nvSpPr>
        <p:spPr/>
        <p:txBody>
          <a:bodyPr/>
          <a:lstStyle/>
          <a:p>
            <a:r>
              <a:rPr lang="pt-BR" dirty="0"/>
              <a:t>More </a:t>
            </a:r>
            <a:r>
              <a:rPr lang="pt-BR" dirty="0" err="1"/>
              <a:t>details</a:t>
            </a:r>
            <a:r>
              <a:rPr lang="pt-BR" dirty="0"/>
              <a:t> </a:t>
            </a:r>
            <a:r>
              <a:rPr lang="pt-BR" dirty="0" err="1"/>
              <a:t>on</a:t>
            </a:r>
            <a:r>
              <a:rPr lang="pt-BR" dirty="0"/>
              <a:t> tools: </a:t>
            </a:r>
          </a:p>
          <a:p>
            <a:pPr lvl="1"/>
            <a:r>
              <a:rPr lang="pt-BR" dirty="0" err="1"/>
              <a:t>Fiddler</a:t>
            </a:r>
            <a:r>
              <a:rPr lang="pt-BR" dirty="0"/>
              <a:t>: </a:t>
            </a:r>
            <a:r>
              <a:rPr lang="en-US" dirty="0">
                <a:hlinkClick r:id="rId3"/>
              </a:rPr>
              <a:t>https://www.telerik.com/fiddler</a:t>
            </a:r>
            <a:endParaRPr lang="pt-BR" dirty="0"/>
          </a:p>
          <a:p>
            <a:pPr lvl="1"/>
            <a:r>
              <a:rPr lang="pt-BR" dirty="0" err="1"/>
              <a:t>Postman</a:t>
            </a:r>
            <a:r>
              <a:rPr lang="pt-BR" dirty="0"/>
              <a:t>: </a:t>
            </a:r>
            <a:r>
              <a:rPr lang="en-US" dirty="0">
                <a:hlinkClick r:id="rId4"/>
              </a:rPr>
              <a:t>https://www.postman.com/product/api-client</a:t>
            </a:r>
            <a:endParaRPr lang="en-US" dirty="0"/>
          </a:p>
          <a:p>
            <a:pPr lvl="1"/>
            <a:r>
              <a:rPr lang="en-US" dirty="0" err="1"/>
              <a:t>HTTPRepl</a:t>
            </a:r>
            <a:r>
              <a:rPr lang="en-US" dirty="0"/>
              <a:t>: </a:t>
            </a:r>
            <a:r>
              <a:rPr lang="en-US" dirty="0">
                <a:hlinkClick r:id="rId5"/>
              </a:rPr>
              <a:t>https://docs.microsoft.com/en-us/aspnet/core/web-api/http-repl</a:t>
            </a:r>
            <a:endParaRPr lang="en-US" dirty="0"/>
          </a:p>
        </p:txBody>
      </p:sp>
    </p:spTree>
    <p:extLst>
      <p:ext uri="{BB962C8B-B14F-4D97-AF65-F5344CB8AC3E}">
        <p14:creationId xmlns:p14="http://schemas.microsoft.com/office/powerpoint/2010/main" val="2975814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5" name="Notes Placeholder 4"/>
          <p:cNvSpPr>
            <a:spLocks noGrp="1"/>
          </p:cNvSpPr>
          <p:nvPr>
            <p:ph type="body" idx="1"/>
          </p:nvPr>
        </p:nvSpPr>
        <p:spPr/>
        <p:txBody>
          <a:bodyPr/>
          <a:lstStyle/>
          <a:p>
            <a:pPr marL="0" indent="0">
              <a:buNone/>
            </a:pPr>
            <a:r>
              <a:rPr lang="en-US" b="1" dirty="0"/>
              <a:t>Terminology List:</a:t>
            </a:r>
          </a:p>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545142277"/>
              </p:ext>
            </p:extLst>
          </p:nvPr>
        </p:nvGraphicFramePr>
        <p:xfrm>
          <a:off x="509016" y="4315968"/>
          <a:ext cx="4572000" cy="3622040"/>
        </p:xfrm>
        <a:graphic>
          <a:graphicData uri="http://schemas.openxmlformats.org/drawingml/2006/table">
            <a:tbl>
              <a:tblPr firstRow="1" bandRow="1">
                <a:tableStyleId>{5C22544A-7EE6-4342-B048-85BDC9FD1C3A}</a:tableStyleId>
              </a:tblPr>
              <a:tblGrid>
                <a:gridCol w="1831848">
                  <a:extLst>
                    <a:ext uri="{9D8B030D-6E8A-4147-A177-3AD203B41FA5}">
                      <a16:colId xmlns:a16="http://schemas.microsoft.com/office/drawing/2014/main" val="4207829946"/>
                    </a:ext>
                  </a:extLst>
                </a:gridCol>
                <a:gridCol w="2740152">
                  <a:extLst>
                    <a:ext uri="{9D8B030D-6E8A-4147-A177-3AD203B41FA5}">
                      <a16:colId xmlns:a16="http://schemas.microsoft.com/office/drawing/2014/main" val="1067019136"/>
                    </a:ext>
                  </a:extLst>
                </a:gridCol>
              </a:tblGrid>
              <a:tr h="370840">
                <a:tc>
                  <a:txBody>
                    <a:bodyPr/>
                    <a:lstStyle/>
                    <a:p>
                      <a:pPr marL="0" marR="0" indent="0" algn="l" defTabSz="457200" rtl="0" eaLnBrk="0" fontAlgn="base" latinLnBrk="0" hangingPunct="0">
                        <a:lnSpc>
                          <a:spcPct val="100000"/>
                        </a:lnSpc>
                        <a:spcBef>
                          <a:spcPct val="0"/>
                        </a:spcBef>
                        <a:spcAft>
                          <a:spcPct val="0"/>
                        </a:spcAft>
                        <a:buClrTx/>
                        <a:buSzTx/>
                        <a:buFontTx/>
                        <a:buNone/>
                        <a:tabLst/>
                        <a:defRPr/>
                      </a:pPr>
                      <a:r>
                        <a:rPr lang="en-US" sz="1050" dirty="0">
                          <a:latin typeface="Segoe UI" panose="020B0502040204020203" pitchFamily="34" charset="0"/>
                          <a:cs typeface="Segoe UI" panose="020B0502040204020203" pitchFamily="34" charset="0"/>
                        </a:rPr>
                        <a:t>Abbreviation</a:t>
                      </a:r>
                    </a:p>
                  </a:txBody>
                  <a:tcPr/>
                </a:tc>
                <a:tc>
                  <a:txBody>
                    <a:bodyPr/>
                    <a:lstStyle/>
                    <a:p>
                      <a:pPr marL="0" marR="0" indent="0" algn="l" defTabSz="457200" rtl="0" eaLnBrk="0" fontAlgn="base" latinLnBrk="0" hangingPunct="0">
                        <a:lnSpc>
                          <a:spcPct val="100000"/>
                        </a:lnSpc>
                        <a:spcBef>
                          <a:spcPct val="0"/>
                        </a:spcBef>
                        <a:spcAft>
                          <a:spcPct val="0"/>
                        </a:spcAft>
                        <a:buClrTx/>
                        <a:buSzTx/>
                        <a:buFontTx/>
                        <a:buNone/>
                        <a:tabLst/>
                        <a:defRPr/>
                      </a:pPr>
                      <a:r>
                        <a:rPr lang="en-US" sz="1050" dirty="0">
                          <a:latin typeface="Segoe UI" panose="020B0502040204020203" pitchFamily="34" charset="0"/>
                          <a:cs typeface="Segoe UI" panose="020B0502040204020203" pitchFamily="34" charset="0"/>
                        </a:rPr>
                        <a:t>What it means</a:t>
                      </a:r>
                    </a:p>
                  </a:txBody>
                  <a:tcPr/>
                </a:tc>
                <a:extLst>
                  <a:ext uri="{0D108BD9-81ED-4DB2-BD59-A6C34878D82A}">
                    <a16:rowId xmlns:a16="http://schemas.microsoft.com/office/drawing/2014/main" val="135560095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0" dirty="0">
                          <a:latin typeface="Segoe UI" panose="020B0502040204020203" pitchFamily="34" charset="0"/>
                          <a:cs typeface="Segoe UI" panose="020B0502040204020203" pitchFamily="34" charset="0"/>
                        </a:rPr>
                        <a:t>URI</a:t>
                      </a:r>
                    </a:p>
                    <a:p>
                      <a:endParaRPr lang="en-US" sz="1050" b="0" dirty="0">
                        <a:latin typeface="Segoe UI" panose="020B0502040204020203" pitchFamily="34" charset="0"/>
                        <a:cs typeface="Segoe UI" panose="020B0502040204020203" pitchFamily="34" charset="0"/>
                      </a:endParaRPr>
                    </a:p>
                  </a:txBody>
                  <a:tcPr/>
                </a:tc>
                <a:tc>
                  <a:txBody>
                    <a:bodyPr/>
                    <a:lstStyle/>
                    <a:p>
                      <a:r>
                        <a:rPr lang="en-US" sz="1050" b="0" dirty="0">
                          <a:latin typeface="Segoe UI" panose="020B0502040204020203" pitchFamily="34" charset="0"/>
                          <a:cs typeface="Segoe UI" panose="020B0502040204020203" pitchFamily="34" charset="0"/>
                        </a:rPr>
                        <a:t>Uniform Resource Identifier </a:t>
                      </a:r>
                    </a:p>
                  </a:txBody>
                  <a:tcPr/>
                </a:tc>
                <a:extLst>
                  <a:ext uri="{0D108BD9-81ED-4DB2-BD59-A6C34878D82A}">
                    <a16:rowId xmlns:a16="http://schemas.microsoft.com/office/drawing/2014/main" val="65430847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0" dirty="0">
                          <a:latin typeface="Segoe UI" panose="020B0502040204020203" pitchFamily="34" charset="0"/>
                          <a:cs typeface="Segoe UI" panose="020B0502040204020203" pitchFamily="34" charset="0"/>
                        </a:rPr>
                        <a:t>HATEOAS</a:t>
                      </a:r>
                    </a:p>
                    <a:p>
                      <a:endParaRPr lang="en-US" sz="1050" b="0" dirty="0">
                        <a:latin typeface="Segoe UI" panose="020B0502040204020203" pitchFamily="34" charset="0"/>
                        <a:cs typeface="Segoe UI" panose="020B0502040204020203" pitchFamily="34" charset="0"/>
                      </a:endParaRPr>
                    </a:p>
                  </a:txBody>
                  <a:tcPr/>
                </a:tc>
                <a:tc>
                  <a:txBody>
                    <a:bodyPr/>
                    <a:lstStyle/>
                    <a:p>
                      <a:r>
                        <a:rPr lang="en-US" sz="1050" b="0" dirty="0">
                          <a:latin typeface="Segoe UI" panose="020B0502040204020203" pitchFamily="34" charset="0"/>
                          <a:cs typeface="Segoe UI" panose="020B0502040204020203" pitchFamily="34" charset="0"/>
                        </a:rPr>
                        <a:t>Hypermedia as the Engine of Application State</a:t>
                      </a:r>
                    </a:p>
                  </a:txBody>
                  <a:tcPr/>
                </a:tc>
                <a:extLst>
                  <a:ext uri="{0D108BD9-81ED-4DB2-BD59-A6C34878D82A}">
                    <a16:rowId xmlns:a16="http://schemas.microsoft.com/office/drawing/2014/main" val="324298198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0" dirty="0">
                          <a:latin typeface="Segoe UI" panose="020B0502040204020203" pitchFamily="34" charset="0"/>
                          <a:cs typeface="Segoe UI" panose="020B0502040204020203" pitchFamily="34" charset="0"/>
                        </a:rPr>
                        <a:t>JSON</a:t>
                      </a:r>
                    </a:p>
                    <a:p>
                      <a:endParaRPr lang="en-US" sz="1050" b="0" dirty="0">
                        <a:latin typeface="Segoe UI" panose="020B0502040204020203" pitchFamily="34" charset="0"/>
                        <a:cs typeface="Segoe UI" panose="020B0502040204020203" pitchFamily="34" charset="0"/>
                      </a:endParaRPr>
                    </a:p>
                  </a:txBody>
                  <a:tcPr/>
                </a:tc>
                <a:tc>
                  <a:txBody>
                    <a:bodyPr/>
                    <a:lstStyle/>
                    <a:p>
                      <a:r>
                        <a:rPr lang="en-US" sz="1050" b="0" dirty="0">
                          <a:latin typeface="Segoe UI" panose="020B0502040204020203" pitchFamily="34" charset="0"/>
                          <a:cs typeface="Segoe UI" panose="020B0502040204020203" pitchFamily="34" charset="0"/>
                        </a:rPr>
                        <a:t>JavaScript Object Notation</a:t>
                      </a:r>
                    </a:p>
                  </a:txBody>
                  <a:tcPr/>
                </a:tc>
                <a:extLst>
                  <a:ext uri="{0D108BD9-81ED-4DB2-BD59-A6C34878D82A}">
                    <a16:rowId xmlns:a16="http://schemas.microsoft.com/office/drawing/2014/main" val="272313864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0" dirty="0">
                          <a:latin typeface="Segoe UI" panose="020B0502040204020203" pitchFamily="34" charset="0"/>
                          <a:cs typeface="Segoe UI" panose="020B0502040204020203" pitchFamily="34" charset="0"/>
                        </a:rPr>
                        <a:t>WCF</a:t>
                      </a:r>
                    </a:p>
                    <a:p>
                      <a:endParaRPr lang="en-US" sz="1050" b="0" dirty="0">
                        <a:latin typeface="Segoe UI" panose="020B0502040204020203" pitchFamily="34" charset="0"/>
                        <a:cs typeface="Segoe UI" panose="020B0502040204020203" pitchFamily="34" charset="0"/>
                      </a:endParaRPr>
                    </a:p>
                  </a:txBody>
                  <a:tcPr/>
                </a:tc>
                <a:tc>
                  <a:txBody>
                    <a:bodyPr/>
                    <a:lstStyle/>
                    <a:p>
                      <a:r>
                        <a:rPr lang="en-US" sz="1050" b="0" dirty="0">
                          <a:latin typeface="Segoe UI" panose="020B0502040204020203" pitchFamily="34" charset="0"/>
                          <a:cs typeface="Segoe UI" panose="020B0502040204020203" pitchFamily="34" charset="0"/>
                        </a:rPr>
                        <a:t>Windows Communication Foundation</a:t>
                      </a:r>
                    </a:p>
                  </a:txBody>
                  <a:tcPr/>
                </a:tc>
                <a:extLst>
                  <a:ext uri="{0D108BD9-81ED-4DB2-BD59-A6C34878D82A}">
                    <a16:rowId xmlns:a16="http://schemas.microsoft.com/office/drawing/2014/main" val="353662398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0" dirty="0">
                          <a:latin typeface="Segoe UI" panose="020B0502040204020203" pitchFamily="34" charset="0"/>
                          <a:cs typeface="Segoe UI" panose="020B0502040204020203" pitchFamily="34" charset="0"/>
                        </a:rPr>
                        <a:t>XML</a:t>
                      </a:r>
                    </a:p>
                    <a:p>
                      <a:endParaRPr lang="en-US" sz="1050" b="0" dirty="0">
                        <a:latin typeface="Segoe UI" panose="020B0502040204020203" pitchFamily="34" charset="0"/>
                        <a:cs typeface="Segoe UI" panose="020B0502040204020203" pitchFamily="34" charset="0"/>
                      </a:endParaRPr>
                    </a:p>
                  </a:txBody>
                  <a:tcPr/>
                </a:tc>
                <a:tc>
                  <a:txBody>
                    <a:bodyPr/>
                    <a:lstStyle/>
                    <a:p>
                      <a:r>
                        <a:rPr lang="en-US" sz="1050" b="0" dirty="0">
                          <a:latin typeface="Segoe UI" panose="020B0502040204020203" pitchFamily="34" charset="0"/>
                          <a:cs typeface="Segoe UI" panose="020B0502040204020203" pitchFamily="34" charset="0"/>
                        </a:rPr>
                        <a:t>Extensible Markup Language</a:t>
                      </a:r>
                    </a:p>
                  </a:txBody>
                  <a:tcPr/>
                </a:tc>
                <a:extLst>
                  <a:ext uri="{0D108BD9-81ED-4DB2-BD59-A6C34878D82A}">
                    <a16:rowId xmlns:a16="http://schemas.microsoft.com/office/drawing/2014/main" val="22155714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0" dirty="0" err="1">
                          <a:latin typeface="Segoe UI" panose="020B0502040204020203" pitchFamily="34" charset="0"/>
                          <a:cs typeface="Segoe UI" panose="020B0502040204020203" pitchFamily="34" charset="0"/>
                        </a:rPr>
                        <a:t>IoC</a:t>
                      </a:r>
                      <a:endParaRPr lang="en-US" sz="1050" b="0" dirty="0">
                        <a:latin typeface="Segoe UI" panose="020B0502040204020203" pitchFamily="34" charset="0"/>
                        <a:cs typeface="Segoe UI" panose="020B0502040204020203" pitchFamily="34" charset="0"/>
                      </a:endParaRPr>
                    </a:p>
                    <a:p>
                      <a:endParaRPr lang="en-US" sz="1050" b="0" dirty="0">
                        <a:latin typeface="Segoe UI" panose="020B0502040204020203" pitchFamily="34" charset="0"/>
                        <a:cs typeface="Segoe UI" panose="020B0502040204020203" pitchFamily="34" charset="0"/>
                      </a:endParaRPr>
                    </a:p>
                  </a:txBody>
                  <a:tcPr/>
                </a:tc>
                <a:tc>
                  <a:txBody>
                    <a:bodyPr/>
                    <a:lstStyle/>
                    <a:p>
                      <a:r>
                        <a:rPr lang="en-US" sz="1050" b="0" dirty="0">
                          <a:latin typeface="Segoe UI" panose="020B0502040204020203" pitchFamily="34" charset="0"/>
                          <a:cs typeface="Segoe UI" panose="020B0502040204020203" pitchFamily="34" charset="0"/>
                        </a:rPr>
                        <a:t>Inversion of Control</a:t>
                      </a:r>
                    </a:p>
                  </a:txBody>
                  <a:tcPr/>
                </a:tc>
                <a:extLst>
                  <a:ext uri="{0D108BD9-81ED-4DB2-BD59-A6C34878D82A}">
                    <a16:rowId xmlns:a16="http://schemas.microsoft.com/office/drawing/2014/main" val="1308415687"/>
                  </a:ext>
                </a:extLst>
              </a:tr>
              <a:tr h="370840">
                <a:tc>
                  <a:txBody>
                    <a:bodyPr/>
                    <a:lstStyle/>
                    <a:p>
                      <a:r>
                        <a:rPr lang="en-US" sz="1050" b="0" dirty="0">
                          <a:latin typeface="Segoe UI" panose="020B0502040204020203" pitchFamily="34" charset="0"/>
                          <a:cs typeface="Segoe UI" panose="020B0502040204020203" pitchFamily="34" charset="0"/>
                        </a:rPr>
                        <a:t>SOAP</a:t>
                      </a:r>
                    </a:p>
                  </a:txBody>
                  <a:tcPr/>
                </a:tc>
                <a:tc>
                  <a:txBody>
                    <a:bodyPr/>
                    <a:lstStyle/>
                    <a:p>
                      <a:r>
                        <a:rPr lang="en-US" sz="1050" b="0" dirty="0">
                          <a:latin typeface="Segoe UI" panose="020B0502040204020203" pitchFamily="34" charset="0"/>
                          <a:cs typeface="Segoe UI" panose="020B0502040204020203" pitchFamily="34" charset="0"/>
                        </a:rPr>
                        <a:t>Simple Object Access Protocol</a:t>
                      </a:r>
                    </a:p>
                  </a:txBody>
                  <a:tcPr/>
                </a:tc>
                <a:extLst>
                  <a:ext uri="{0D108BD9-81ED-4DB2-BD59-A6C34878D82A}">
                    <a16:rowId xmlns:a16="http://schemas.microsoft.com/office/drawing/2014/main" val="318796611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0" dirty="0">
                          <a:latin typeface="Segoe UI" panose="020B0502040204020203" pitchFamily="34" charset="0"/>
                          <a:cs typeface="Segoe UI" panose="020B0502040204020203" pitchFamily="34" charset="0"/>
                        </a:rPr>
                        <a:t>WSDL</a:t>
                      </a:r>
                    </a:p>
                    <a:p>
                      <a:endParaRPr lang="en-US" sz="1050" b="0" dirty="0">
                        <a:latin typeface="Segoe UI" panose="020B0502040204020203" pitchFamily="34" charset="0"/>
                        <a:cs typeface="Segoe UI" panose="020B0502040204020203" pitchFamily="34" charset="0"/>
                      </a:endParaRPr>
                    </a:p>
                  </a:txBody>
                  <a:tcPr/>
                </a:tc>
                <a:tc>
                  <a:txBody>
                    <a:bodyPr/>
                    <a:lstStyle/>
                    <a:p>
                      <a:r>
                        <a:rPr lang="en-US" sz="1050" b="0" dirty="0">
                          <a:latin typeface="Segoe UI" panose="020B0502040204020203" pitchFamily="34" charset="0"/>
                          <a:cs typeface="Segoe UI" panose="020B0502040204020203" pitchFamily="34" charset="0"/>
                        </a:rPr>
                        <a:t>Web Services Description Language</a:t>
                      </a:r>
                    </a:p>
                  </a:txBody>
                  <a:tcPr/>
                </a:tc>
                <a:extLst>
                  <a:ext uri="{0D108BD9-81ED-4DB2-BD59-A6C34878D82A}">
                    <a16:rowId xmlns:a16="http://schemas.microsoft.com/office/drawing/2014/main" val="3876539761"/>
                  </a:ext>
                </a:extLst>
              </a:tr>
            </a:tbl>
          </a:graphicData>
        </a:graphic>
      </p:graphicFrame>
    </p:spTree>
    <p:extLst>
      <p:ext uri="{BB962C8B-B14F-4D97-AF65-F5344CB8AC3E}">
        <p14:creationId xmlns:p14="http://schemas.microsoft.com/office/powerpoint/2010/main" val="36850069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5" name="Notes Placeholder 4"/>
          <p:cNvSpPr>
            <a:spLocks noGrp="1"/>
          </p:cNvSpPr>
          <p:nvPr>
            <p:ph type="body" idx="1"/>
          </p:nvPr>
        </p:nvSpPr>
        <p:spPr/>
        <p:txBody>
          <a:bodyPr/>
          <a:lstStyle/>
          <a:p>
            <a:pPr marL="0" lvl="0" indent="0">
              <a:buNone/>
            </a:pPr>
            <a:r>
              <a:rPr lang="en-US" sz="1050" b="1" kern="1200" dirty="0">
                <a:solidFill>
                  <a:schemeClr val="tx1"/>
                </a:solidFill>
                <a:effectLst/>
                <a:latin typeface="Segoe UI" panose="020B0502040204020203" pitchFamily="34" charset="0"/>
                <a:ea typeface="+mn-ea"/>
                <a:cs typeface="Segoe UI" panose="020B0502040204020203" pitchFamily="34" charset="0"/>
              </a:rPr>
              <a:t>Demo script:</a:t>
            </a: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lvl="0"/>
            <a:r>
              <a:rPr lang="en-US" sz="1050" kern="1200" dirty="0">
                <a:solidFill>
                  <a:schemeClr val="tx1"/>
                </a:solidFill>
                <a:effectLst/>
                <a:latin typeface="Segoe UI" panose="020B0502040204020203" pitchFamily="34" charset="0"/>
                <a:ea typeface="+mn-ea"/>
                <a:cs typeface="Segoe UI" panose="020B0502040204020203" pitchFamily="34" charset="0"/>
              </a:rPr>
              <a:t>Open the project </a:t>
            </a:r>
            <a:r>
              <a:rPr lang="en-US" sz="1050" b="1" kern="1200" dirty="0" err="1">
                <a:solidFill>
                  <a:schemeClr val="tx1"/>
                </a:solidFill>
                <a:effectLst/>
                <a:latin typeface="Segoe UI" panose="020B0502040204020203" pitchFamily="34" charset="0"/>
                <a:ea typeface="+mn-ea"/>
                <a:cs typeface="Segoe UI" panose="020B0502040204020203" pitchFamily="34" charset="0"/>
              </a:rPr>
              <a:t>WebAPIDemo</a:t>
            </a: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lvl="0"/>
            <a:r>
              <a:rPr lang="en-US" sz="1050" kern="1200" dirty="0">
                <a:solidFill>
                  <a:schemeClr val="tx1"/>
                </a:solidFill>
                <a:effectLst/>
                <a:latin typeface="Segoe UI" panose="020B0502040204020203" pitchFamily="34" charset="0"/>
                <a:ea typeface="+mn-ea"/>
                <a:cs typeface="Segoe UI" panose="020B0502040204020203" pitchFamily="34" charset="0"/>
              </a:rPr>
              <a:t>Open </a:t>
            </a:r>
            <a:r>
              <a:rPr lang="en-US" sz="1050" kern="1200" dirty="0" err="1">
                <a:solidFill>
                  <a:schemeClr val="tx1"/>
                </a:solidFill>
                <a:effectLst/>
                <a:latin typeface="Segoe UI" panose="020B0502040204020203" pitchFamily="34" charset="0"/>
                <a:ea typeface="+mn-ea"/>
                <a:cs typeface="Segoe UI" panose="020B0502040204020203" pitchFamily="34" charset="0"/>
              </a:rPr>
              <a:t>ToDoItem.cs</a:t>
            </a:r>
            <a:r>
              <a:rPr lang="en-US" sz="1050" kern="1200" dirty="0">
                <a:solidFill>
                  <a:schemeClr val="tx1"/>
                </a:solidFill>
                <a:effectLst/>
                <a:latin typeface="Segoe UI" panose="020B0502040204020203" pitchFamily="34" charset="0"/>
                <a:ea typeface="+mn-ea"/>
                <a:cs typeface="Segoe UI" panose="020B0502040204020203" pitchFamily="34" charset="0"/>
              </a:rPr>
              <a:t> file in the Models folder and show the structure of the </a:t>
            </a:r>
            <a:r>
              <a:rPr lang="en-US" sz="1050" kern="1200" dirty="0" err="1">
                <a:solidFill>
                  <a:schemeClr val="tx1"/>
                </a:solidFill>
                <a:effectLst/>
                <a:latin typeface="Segoe UI" panose="020B0502040204020203" pitchFamily="34" charset="0"/>
                <a:ea typeface="+mn-ea"/>
                <a:cs typeface="Segoe UI" panose="020B0502040204020203" pitchFamily="34" charset="0"/>
              </a:rPr>
              <a:t>ToDoItem</a:t>
            </a:r>
            <a:r>
              <a:rPr lang="en-US" sz="1050" kern="1200" dirty="0">
                <a:solidFill>
                  <a:schemeClr val="tx1"/>
                </a:solidFill>
                <a:effectLst/>
                <a:latin typeface="Segoe UI" panose="020B0502040204020203" pitchFamily="34" charset="0"/>
                <a:ea typeface="+mn-ea"/>
                <a:cs typeface="Segoe UI" panose="020B0502040204020203" pitchFamily="34" charset="0"/>
              </a:rPr>
              <a:t> class.</a:t>
            </a:r>
          </a:p>
          <a:p>
            <a:pPr lvl="0"/>
            <a:r>
              <a:rPr lang="en-US" sz="1050" kern="1200" dirty="0">
                <a:solidFill>
                  <a:schemeClr val="tx1"/>
                </a:solidFill>
                <a:effectLst/>
                <a:latin typeface="Segoe UI" panose="020B0502040204020203" pitchFamily="34" charset="0"/>
                <a:ea typeface="+mn-ea"/>
                <a:cs typeface="Segoe UI" panose="020B0502040204020203" pitchFamily="34" charset="0"/>
              </a:rPr>
              <a:t>Open </a:t>
            </a:r>
            <a:r>
              <a:rPr lang="en-US" sz="1050" kern="1200" dirty="0" err="1">
                <a:solidFill>
                  <a:schemeClr val="tx1"/>
                </a:solidFill>
                <a:effectLst/>
                <a:latin typeface="Segoe UI" panose="020B0502040204020203" pitchFamily="34" charset="0"/>
                <a:ea typeface="+mn-ea"/>
                <a:cs typeface="Segoe UI" panose="020B0502040204020203" pitchFamily="34" charset="0"/>
              </a:rPr>
              <a:t>ToDoController.cs</a:t>
            </a:r>
            <a:r>
              <a:rPr lang="en-US" sz="1050" kern="1200" dirty="0">
                <a:solidFill>
                  <a:schemeClr val="tx1"/>
                </a:solidFill>
                <a:effectLst/>
                <a:latin typeface="Segoe UI" panose="020B0502040204020203" pitchFamily="34" charset="0"/>
                <a:ea typeface="+mn-ea"/>
                <a:cs typeface="Segoe UI" panose="020B0502040204020203" pitchFamily="34" charset="0"/>
              </a:rPr>
              <a:t> file in the Controllers folder and explain the code: </a:t>
            </a:r>
          </a:p>
          <a:p>
            <a:pPr lvl="1"/>
            <a:r>
              <a:rPr lang="en-US" sz="1050" kern="1200" dirty="0">
                <a:solidFill>
                  <a:schemeClr val="tx1"/>
                </a:solidFill>
                <a:effectLst/>
                <a:latin typeface="Segoe UI" panose="020B0502040204020203" pitchFamily="34" charset="0"/>
                <a:ea typeface="+mn-ea"/>
                <a:cs typeface="Segoe UI" panose="020B0502040204020203" pitchFamily="34" charset="0"/>
              </a:rPr>
              <a:t>Show the Route attribute on top of the class declaration.</a:t>
            </a:r>
          </a:p>
          <a:p>
            <a:pPr lvl="1"/>
            <a:r>
              <a:rPr lang="en-US" sz="1050" kern="1200" dirty="0">
                <a:solidFill>
                  <a:schemeClr val="tx1"/>
                </a:solidFill>
                <a:effectLst/>
                <a:latin typeface="Segoe UI" panose="020B0502040204020203" pitchFamily="34" charset="0"/>
                <a:ea typeface="+mn-ea"/>
                <a:cs typeface="Segoe UI" panose="020B0502040204020203" pitchFamily="34" charset="0"/>
              </a:rPr>
              <a:t>Explain the action methods, show the selectors attributes (</a:t>
            </a:r>
            <a:r>
              <a:rPr lang="en-US" sz="1050" kern="1200" dirty="0" err="1">
                <a:solidFill>
                  <a:schemeClr val="tx1"/>
                </a:solidFill>
                <a:effectLst/>
                <a:latin typeface="Segoe UI" panose="020B0502040204020203" pitchFamily="34" charset="0"/>
                <a:ea typeface="+mn-ea"/>
                <a:cs typeface="Segoe UI" panose="020B0502040204020203" pitchFamily="34" charset="0"/>
              </a:rPr>
              <a:t>HttpGet</a:t>
            </a:r>
            <a:r>
              <a:rPr lang="en-US" sz="1050" kern="1200" dirty="0">
                <a:solidFill>
                  <a:schemeClr val="tx1"/>
                </a:solidFill>
                <a:effectLst/>
                <a:latin typeface="Segoe UI" panose="020B0502040204020203" pitchFamily="34" charset="0"/>
                <a:ea typeface="+mn-ea"/>
                <a:cs typeface="Segoe UI" panose="020B0502040204020203" pitchFamily="34" charset="0"/>
              </a:rPr>
              <a:t>, </a:t>
            </a:r>
            <a:r>
              <a:rPr lang="en-US" sz="1050" kern="1200" dirty="0" err="1">
                <a:solidFill>
                  <a:schemeClr val="tx1"/>
                </a:solidFill>
                <a:effectLst/>
                <a:latin typeface="Segoe UI" panose="020B0502040204020203" pitchFamily="34" charset="0"/>
                <a:ea typeface="+mn-ea"/>
                <a:cs typeface="Segoe UI" panose="020B0502040204020203" pitchFamily="34" charset="0"/>
              </a:rPr>
              <a:t>HttpPost</a:t>
            </a:r>
            <a:r>
              <a:rPr lang="en-US" sz="1050" kern="1200" dirty="0">
                <a:solidFill>
                  <a:schemeClr val="tx1"/>
                </a:solidFill>
                <a:effectLst/>
                <a:latin typeface="Segoe UI" panose="020B0502040204020203" pitchFamily="34" charset="0"/>
                <a:ea typeface="+mn-ea"/>
                <a:cs typeface="Segoe UI" panose="020B0502040204020203" pitchFamily="34" charset="0"/>
              </a:rPr>
              <a:t>,…) and explain what HTTP verb will trigger each action. </a:t>
            </a:r>
          </a:p>
          <a:p>
            <a:pPr lvl="0"/>
            <a:r>
              <a:rPr lang="en-US" sz="1050" kern="1200" dirty="0">
                <a:solidFill>
                  <a:schemeClr val="tx1"/>
                </a:solidFill>
                <a:effectLst/>
                <a:latin typeface="Segoe UI" panose="020B0502040204020203" pitchFamily="34" charset="0"/>
                <a:ea typeface="+mn-ea"/>
                <a:cs typeface="Segoe UI" panose="020B0502040204020203" pitchFamily="34" charset="0"/>
              </a:rPr>
              <a:t>The </a:t>
            </a:r>
            <a:r>
              <a:rPr lang="en-US" sz="1050" b="1" kern="1200" dirty="0">
                <a:solidFill>
                  <a:schemeClr val="tx1"/>
                </a:solidFill>
                <a:effectLst/>
                <a:latin typeface="Segoe UI" panose="020B0502040204020203" pitchFamily="34" charset="0"/>
                <a:ea typeface="+mn-ea"/>
                <a:cs typeface="Segoe UI" panose="020B0502040204020203" pitchFamily="34" charset="0"/>
              </a:rPr>
              <a:t>[</a:t>
            </a:r>
            <a:r>
              <a:rPr lang="en-US" sz="1050" b="1" kern="1200" dirty="0" err="1">
                <a:solidFill>
                  <a:schemeClr val="tx1"/>
                </a:solidFill>
                <a:effectLst/>
                <a:latin typeface="Segoe UI" panose="020B0502040204020203" pitchFamily="34" charset="0"/>
                <a:ea typeface="+mn-ea"/>
                <a:cs typeface="Segoe UI" panose="020B0502040204020203" pitchFamily="34" charset="0"/>
              </a:rPr>
              <a:t>FromBody</a:t>
            </a:r>
            <a:r>
              <a:rPr lang="en-US" sz="1050" b="1" kern="1200" dirty="0">
                <a:solidFill>
                  <a:schemeClr val="tx1"/>
                </a:solidFill>
                <a:effectLst/>
                <a:latin typeface="Segoe UI" panose="020B0502040204020203" pitchFamily="34" charset="0"/>
                <a:ea typeface="+mn-ea"/>
                <a:cs typeface="Segoe UI" panose="020B0502040204020203" pitchFamily="34" charset="0"/>
              </a:rPr>
              <a:t>] </a:t>
            </a:r>
            <a:r>
              <a:rPr lang="en-US" sz="1050" kern="1200" dirty="0">
                <a:solidFill>
                  <a:schemeClr val="tx1"/>
                </a:solidFill>
                <a:effectLst/>
                <a:latin typeface="Segoe UI" panose="020B0502040204020203" pitchFamily="34" charset="0"/>
                <a:ea typeface="+mn-ea"/>
                <a:cs typeface="Segoe UI" panose="020B0502040204020203" pitchFamily="34" charset="0"/>
              </a:rPr>
              <a:t>attribute tells MVC to get the value of the to-do item </a:t>
            </a:r>
            <a:r>
              <a:rPr lang="en-US" sz="1050" b="1" kern="1200" dirty="0">
                <a:solidFill>
                  <a:schemeClr val="tx1"/>
                </a:solidFill>
                <a:effectLst/>
                <a:latin typeface="Segoe UI" panose="020B0502040204020203" pitchFamily="34" charset="0"/>
                <a:ea typeface="+mn-ea"/>
                <a:cs typeface="Segoe UI" panose="020B0502040204020203" pitchFamily="34" charset="0"/>
              </a:rPr>
              <a:t>only</a:t>
            </a:r>
            <a:r>
              <a:rPr lang="en-US" sz="1050" kern="1200" dirty="0">
                <a:solidFill>
                  <a:schemeClr val="tx1"/>
                </a:solidFill>
                <a:effectLst/>
                <a:latin typeface="Segoe UI" panose="020B0502040204020203" pitchFamily="34" charset="0"/>
                <a:ea typeface="+mn-ea"/>
                <a:cs typeface="Segoe UI" panose="020B0502040204020203" pitchFamily="34" charset="0"/>
              </a:rPr>
              <a:t> from the body of the HTTP request.</a:t>
            </a:r>
          </a:p>
          <a:p>
            <a:pPr lvl="0"/>
            <a:r>
              <a:rPr lang="en-US" sz="1050" kern="1200" dirty="0">
                <a:solidFill>
                  <a:schemeClr val="tx1"/>
                </a:solidFill>
                <a:effectLst/>
                <a:latin typeface="Segoe UI" panose="020B0502040204020203" pitchFamily="34" charset="0"/>
                <a:ea typeface="+mn-ea"/>
                <a:cs typeface="Segoe UI" panose="020B0502040204020203" pitchFamily="34" charset="0"/>
              </a:rPr>
              <a:t>The </a:t>
            </a:r>
            <a:r>
              <a:rPr lang="en-US" sz="1050" b="1" kern="1200" dirty="0" err="1">
                <a:solidFill>
                  <a:schemeClr val="tx1"/>
                </a:solidFill>
                <a:effectLst/>
                <a:latin typeface="Segoe UI" panose="020B0502040204020203" pitchFamily="34" charset="0"/>
                <a:ea typeface="+mn-ea"/>
                <a:cs typeface="Segoe UI" panose="020B0502040204020203" pitchFamily="34" charset="0"/>
              </a:rPr>
              <a:t>CreatedAtRoute</a:t>
            </a:r>
            <a:r>
              <a:rPr lang="en-US" sz="1050" kern="1200" dirty="0">
                <a:solidFill>
                  <a:schemeClr val="tx1"/>
                </a:solidFill>
                <a:effectLst/>
                <a:latin typeface="Segoe UI" panose="020B0502040204020203" pitchFamily="34" charset="0"/>
                <a:ea typeface="+mn-ea"/>
                <a:cs typeface="Segoe UI" panose="020B0502040204020203" pitchFamily="34" charset="0"/>
              </a:rPr>
              <a:t> method returns a 201 response, which is the standard response for an HTTP POST method that creates a new resource on the server. </a:t>
            </a:r>
            <a:r>
              <a:rPr lang="en-US" sz="1050" b="1" kern="1200" dirty="0" err="1">
                <a:solidFill>
                  <a:schemeClr val="tx1"/>
                </a:solidFill>
                <a:effectLst/>
                <a:latin typeface="Segoe UI" panose="020B0502040204020203" pitchFamily="34" charset="0"/>
                <a:ea typeface="+mn-ea"/>
                <a:cs typeface="Segoe UI" panose="020B0502040204020203" pitchFamily="34" charset="0"/>
              </a:rPr>
              <a:t>CreateAtRoute</a:t>
            </a:r>
            <a:r>
              <a:rPr lang="en-US" sz="1050" kern="1200" dirty="0">
                <a:solidFill>
                  <a:schemeClr val="tx1"/>
                </a:solidFill>
                <a:effectLst/>
                <a:latin typeface="Segoe UI" panose="020B0502040204020203" pitchFamily="34" charset="0"/>
                <a:ea typeface="+mn-ea"/>
                <a:cs typeface="Segoe UI" panose="020B0502040204020203" pitchFamily="34" charset="0"/>
              </a:rPr>
              <a:t> also adds a Location header to the response. The Location header specifies the URI of the newly created to-do item.</a:t>
            </a:r>
          </a:p>
          <a:p>
            <a:pPr lvl="0"/>
            <a:r>
              <a:rPr lang="en-US" sz="1050" kern="1200" dirty="0">
                <a:solidFill>
                  <a:schemeClr val="tx1"/>
                </a:solidFill>
                <a:effectLst/>
                <a:latin typeface="Segoe UI" panose="020B0502040204020203" pitchFamily="34" charset="0"/>
                <a:ea typeface="+mn-ea"/>
                <a:cs typeface="Segoe UI" panose="020B0502040204020203" pitchFamily="34" charset="0"/>
              </a:rPr>
              <a:t>Open </a:t>
            </a:r>
            <a:r>
              <a:rPr lang="en-US" sz="1050" b="1" kern="1200" dirty="0">
                <a:solidFill>
                  <a:schemeClr val="tx1"/>
                </a:solidFill>
                <a:effectLst/>
                <a:latin typeface="Segoe UI" panose="020B0502040204020203" pitchFamily="34" charset="0"/>
                <a:ea typeface="+mn-ea"/>
                <a:cs typeface="Segoe UI" panose="020B0502040204020203" pitchFamily="34" charset="0"/>
              </a:rPr>
              <a:t>Fiddler</a:t>
            </a:r>
            <a:r>
              <a:rPr lang="en-US" sz="1050" kern="1200" dirty="0">
                <a:solidFill>
                  <a:schemeClr val="tx1"/>
                </a:solidFill>
                <a:effectLst/>
                <a:latin typeface="Segoe UI" panose="020B0502040204020203" pitchFamily="34" charset="0"/>
                <a:ea typeface="+mn-ea"/>
                <a:cs typeface="Segoe UI" panose="020B0502040204020203" pitchFamily="34" charset="0"/>
              </a:rPr>
              <a:t> and in the Composer tab</a:t>
            </a:r>
          </a:p>
          <a:p>
            <a:pPr lvl="1"/>
            <a:r>
              <a:rPr lang="en-US" sz="1050" kern="1200" dirty="0">
                <a:solidFill>
                  <a:schemeClr val="tx1"/>
                </a:solidFill>
                <a:effectLst/>
                <a:latin typeface="Segoe UI" panose="020B0502040204020203" pitchFamily="34" charset="0"/>
                <a:ea typeface="+mn-ea"/>
                <a:cs typeface="Segoe UI" panose="020B0502040204020203" pitchFamily="34" charset="0"/>
              </a:rPr>
              <a:t>Execute a </a:t>
            </a:r>
            <a:r>
              <a:rPr lang="en-US" sz="1050" b="1" kern="1200" dirty="0">
                <a:solidFill>
                  <a:schemeClr val="tx1"/>
                </a:solidFill>
                <a:effectLst/>
                <a:latin typeface="Segoe UI" panose="020B0502040204020203" pitchFamily="34" charset="0"/>
                <a:ea typeface="+mn-ea"/>
                <a:cs typeface="Segoe UI" panose="020B0502040204020203" pitchFamily="34" charset="0"/>
              </a:rPr>
              <a:t>GET</a:t>
            </a:r>
            <a:r>
              <a:rPr lang="en-US" sz="1050" kern="1200" dirty="0">
                <a:solidFill>
                  <a:schemeClr val="tx1"/>
                </a:solidFill>
                <a:effectLst/>
                <a:latin typeface="Segoe UI" panose="020B0502040204020203" pitchFamily="34" charset="0"/>
                <a:ea typeface="+mn-ea"/>
                <a:cs typeface="Segoe UI" panose="020B0502040204020203" pitchFamily="34" charset="0"/>
              </a:rPr>
              <a:t> request to </a:t>
            </a:r>
            <a:r>
              <a:rPr lang="en-US" sz="1050" u="sng" kern="1200" dirty="0">
                <a:solidFill>
                  <a:schemeClr val="tx1"/>
                </a:solidFill>
                <a:effectLst/>
                <a:latin typeface="Segoe UI" panose="020B0502040204020203" pitchFamily="34" charset="0"/>
                <a:ea typeface="+mn-ea"/>
                <a:cs typeface="Segoe UI" panose="020B0502040204020203" pitchFamily="34" charset="0"/>
                <a:hlinkClick r:id="rId3"/>
              </a:rPr>
              <a:t>http://localhost:PORT/api/todo</a:t>
            </a:r>
            <a:r>
              <a:rPr lang="en-US" sz="1050" kern="1200" dirty="0">
                <a:solidFill>
                  <a:schemeClr val="tx1"/>
                </a:solidFill>
                <a:effectLst/>
                <a:latin typeface="Segoe UI" panose="020B0502040204020203" pitchFamily="34" charset="0"/>
                <a:ea typeface="+mn-ea"/>
                <a:cs typeface="Segoe UI" panose="020B0502040204020203" pitchFamily="34" charset="0"/>
              </a:rPr>
              <a:t> and show the JSON response.</a:t>
            </a:r>
          </a:p>
          <a:p>
            <a:pPr lvl="1"/>
            <a:r>
              <a:rPr lang="en-US" sz="1050" kern="1200" dirty="0">
                <a:solidFill>
                  <a:schemeClr val="tx1"/>
                </a:solidFill>
                <a:effectLst/>
                <a:latin typeface="Segoe UI" panose="020B0502040204020203" pitchFamily="34" charset="0"/>
                <a:ea typeface="+mn-ea"/>
                <a:cs typeface="Segoe UI" panose="020B0502040204020203" pitchFamily="34" charset="0"/>
              </a:rPr>
              <a:t>Execute a </a:t>
            </a:r>
            <a:r>
              <a:rPr lang="en-US" sz="1050" b="1" kern="1200" dirty="0">
                <a:solidFill>
                  <a:schemeClr val="tx1"/>
                </a:solidFill>
                <a:effectLst/>
                <a:latin typeface="Segoe UI" panose="020B0502040204020203" pitchFamily="34" charset="0"/>
                <a:ea typeface="+mn-ea"/>
                <a:cs typeface="Segoe UI" panose="020B0502040204020203" pitchFamily="34" charset="0"/>
              </a:rPr>
              <a:t>GET</a:t>
            </a:r>
            <a:r>
              <a:rPr lang="en-US" sz="1050" kern="1200" dirty="0">
                <a:solidFill>
                  <a:schemeClr val="tx1"/>
                </a:solidFill>
                <a:effectLst/>
                <a:latin typeface="Segoe UI" panose="020B0502040204020203" pitchFamily="34" charset="0"/>
                <a:ea typeface="+mn-ea"/>
                <a:cs typeface="Segoe UI" panose="020B0502040204020203" pitchFamily="34" charset="0"/>
              </a:rPr>
              <a:t> request to </a:t>
            </a:r>
            <a:r>
              <a:rPr lang="en-US" sz="1050" u="sng" kern="1200" dirty="0">
                <a:solidFill>
                  <a:schemeClr val="tx1"/>
                </a:solidFill>
                <a:effectLst/>
                <a:latin typeface="Segoe UI" panose="020B0502040204020203" pitchFamily="34" charset="0"/>
                <a:ea typeface="+mn-ea"/>
                <a:cs typeface="Segoe UI" panose="020B0502040204020203" pitchFamily="34" charset="0"/>
                <a:hlinkClick r:id="rId4"/>
              </a:rPr>
              <a:t>http://localhost:PORT/api/todo/3</a:t>
            </a:r>
            <a:r>
              <a:rPr lang="en-US" sz="1050" kern="1200" dirty="0">
                <a:solidFill>
                  <a:schemeClr val="tx1"/>
                </a:solidFill>
                <a:effectLst/>
                <a:latin typeface="Segoe UI" panose="020B0502040204020203" pitchFamily="34" charset="0"/>
                <a:ea typeface="+mn-ea"/>
                <a:cs typeface="Segoe UI" panose="020B0502040204020203" pitchFamily="34" charset="0"/>
              </a:rPr>
              <a:t> and show the JSON response.</a:t>
            </a:r>
          </a:p>
          <a:p>
            <a:pPr lvl="1"/>
            <a:r>
              <a:rPr lang="en-US" sz="1050" kern="1200" dirty="0">
                <a:solidFill>
                  <a:schemeClr val="tx1"/>
                </a:solidFill>
                <a:effectLst/>
                <a:latin typeface="Segoe UI" panose="020B0502040204020203" pitchFamily="34" charset="0"/>
                <a:ea typeface="+mn-ea"/>
                <a:cs typeface="Segoe UI" panose="020B0502040204020203" pitchFamily="34" charset="0"/>
              </a:rPr>
              <a:t>Execute a </a:t>
            </a:r>
            <a:r>
              <a:rPr lang="en-US" sz="1050" b="1" kern="1200" dirty="0">
                <a:solidFill>
                  <a:schemeClr val="tx1"/>
                </a:solidFill>
                <a:effectLst/>
                <a:latin typeface="Segoe UI" panose="020B0502040204020203" pitchFamily="34" charset="0"/>
                <a:ea typeface="+mn-ea"/>
                <a:cs typeface="Segoe UI" panose="020B0502040204020203" pitchFamily="34" charset="0"/>
              </a:rPr>
              <a:t>GET</a:t>
            </a:r>
            <a:r>
              <a:rPr lang="en-US" sz="1050" kern="1200" dirty="0">
                <a:solidFill>
                  <a:schemeClr val="tx1"/>
                </a:solidFill>
                <a:effectLst/>
                <a:latin typeface="Segoe UI" panose="020B0502040204020203" pitchFamily="34" charset="0"/>
                <a:ea typeface="+mn-ea"/>
                <a:cs typeface="Segoe UI" panose="020B0502040204020203" pitchFamily="34" charset="0"/>
              </a:rPr>
              <a:t> request to </a:t>
            </a:r>
            <a:r>
              <a:rPr lang="en-US" sz="1050" u="sng" kern="1200" dirty="0">
                <a:solidFill>
                  <a:schemeClr val="tx1"/>
                </a:solidFill>
                <a:effectLst/>
                <a:latin typeface="Segoe UI" panose="020B0502040204020203" pitchFamily="34" charset="0"/>
                <a:ea typeface="+mn-ea"/>
                <a:cs typeface="Segoe UI" panose="020B0502040204020203" pitchFamily="34" charset="0"/>
                <a:hlinkClick r:id="rId5"/>
              </a:rPr>
              <a:t>http://localhost:PORT/api/todo/5</a:t>
            </a:r>
            <a:r>
              <a:rPr lang="en-US" sz="1050" kern="1200" dirty="0">
                <a:solidFill>
                  <a:schemeClr val="tx1"/>
                </a:solidFill>
                <a:effectLst/>
                <a:latin typeface="Segoe UI" panose="020B0502040204020203" pitchFamily="34" charset="0"/>
                <a:ea typeface="+mn-ea"/>
                <a:cs typeface="Segoe UI" panose="020B0502040204020203" pitchFamily="34" charset="0"/>
              </a:rPr>
              <a:t> . You will now get 404.</a:t>
            </a:r>
          </a:p>
          <a:p>
            <a:pPr lvl="1"/>
            <a:r>
              <a:rPr lang="en-US" sz="1050" kern="1200" dirty="0">
                <a:solidFill>
                  <a:schemeClr val="tx1"/>
                </a:solidFill>
                <a:effectLst/>
                <a:latin typeface="Segoe UI" panose="020B0502040204020203" pitchFamily="34" charset="0"/>
                <a:ea typeface="+mn-ea"/>
                <a:cs typeface="Segoe UI" panose="020B0502040204020203" pitchFamily="34" charset="0"/>
              </a:rPr>
              <a:t>Execute a </a:t>
            </a:r>
            <a:r>
              <a:rPr lang="en-US" sz="1050" b="1" kern="1200" dirty="0">
                <a:solidFill>
                  <a:schemeClr val="tx1"/>
                </a:solidFill>
                <a:effectLst/>
                <a:latin typeface="Segoe UI" panose="020B0502040204020203" pitchFamily="34" charset="0"/>
                <a:ea typeface="+mn-ea"/>
                <a:cs typeface="Segoe UI" panose="020B0502040204020203" pitchFamily="34" charset="0"/>
              </a:rPr>
              <a:t>POST</a:t>
            </a:r>
            <a:r>
              <a:rPr lang="en-US" sz="1050" kern="1200" dirty="0">
                <a:solidFill>
                  <a:schemeClr val="tx1"/>
                </a:solidFill>
                <a:effectLst/>
                <a:latin typeface="Segoe UI" panose="020B0502040204020203" pitchFamily="34" charset="0"/>
                <a:ea typeface="+mn-ea"/>
                <a:cs typeface="Segoe UI" panose="020B0502040204020203" pitchFamily="34" charset="0"/>
              </a:rPr>
              <a:t> request to </a:t>
            </a:r>
            <a:r>
              <a:rPr lang="en-US" sz="1050" u="sng" kern="1200" dirty="0">
                <a:solidFill>
                  <a:schemeClr val="tx1"/>
                </a:solidFill>
                <a:effectLst/>
                <a:latin typeface="Segoe UI" panose="020B0502040204020203" pitchFamily="34" charset="0"/>
                <a:ea typeface="+mn-ea"/>
                <a:cs typeface="Segoe UI" panose="020B0502040204020203" pitchFamily="34" charset="0"/>
                <a:hlinkClick r:id="rId3"/>
              </a:rPr>
              <a:t>http://localhost:PORT/api/todo</a:t>
            </a:r>
            <a:r>
              <a:rPr lang="en-US" sz="1050" kern="1200" dirty="0">
                <a:solidFill>
                  <a:schemeClr val="tx1"/>
                </a:solidFill>
                <a:effectLst/>
                <a:latin typeface="Segoe UI" panose="020B0502040204020203" pitchFamily="34" charset="0"/>
                <a:ea typeface="+mn-ea"/>
                <a:cs typeface="Segoe UI" panose="020B0502040204020203" pitchFamily="34" charset="0"/>
              </a:rPr>
              <a:t> . You will get 201.</a:t>
            </a:r>
          </a:p>
          <a:p>
            <a:pPr lvl="2"/>
            <a:r>
              <a:rPr lang="en-US" sz="1050" kern="1200" dirty="0">
                <a:solidFill>
                  <a:schemeClr val="tx1"/>
                </a:solidFill>
                <a:effectLst/>
                <a:latin typeface="Segoe UI" panose="020B0502040204020203" pitchFamily="34" charset="0"/>
                <a:ea typeface="+mn-ea"/>
                <a:cs typeface="Segoe UI" panose="020B0502040204020203" pitchFamily="34" charset="0"/>
              </a:rPr>
              <a:t>Add </a:t>
            </a:r>
            <a:r>
              <a:rPr lang="en-US" sz="1050" b="1" i="1" kern="1200" dirty="0">
                <a:solidFill>
                  <a:schemeClr val="tx1"/>
                </a:solidFill>
                <a:effectLst/>
                <a:latin typeface="Segoe UI" panose="020B0502040204020203" pitchFamily="34" charset="0"/>
                <a:ea typeface="+mn-ea"/>
                <a:cs typeface="Segoe UI" panose="020B0502040204020203" pitchFamily="34" charset="0"/>
              </a:rPr>
              <a:t>Content-type: application/json</a:t>
            </a:r>
            <a:r>
              <a:rPr lang="en-US" sz="1050" i="1" kern="1200" dirty="0">
                <a:solidFill>
                  <a:schemeClr val="tx1"/>
                </a:solidFill>
                <a:effectLst/>
                <a:latin typeface="Segoe UI" panose="020B0502040204020203" pitchFamily="34" charset="0"/>
                <a:ea typeface="+mn-ea"/>
                <a:cs typeface="Segoe UI" panose="020B0502040204020203" pitchFamily="34" charset="0"/>
              </a:rPr>
              <a:t> </a:t>
            </a:r>
            <a:r>
              <a:rPr lang="en-US" sz="1050" kern="1200" dirty="0">
                <a:solidFill>
                  <a:schemeClr val="tx1"/>
                </a:solidFill>
                <a:effectLst/>
                <a:latin typeface="Segoe UI" panose="020B0502040204020203" pitchFamily="34" charset="0"/>
                <a:ea typeface="+mn-ea"/>
                <a:cs typeface="Segoe UI" panose="020B0502040204020203" pitchFamily="34" charset="0"/>
              </a:rPr>
              <a:t>to the request header</a:t>
            </a:r>
          </a:p>
          <a:p>
            <a:pPr lvl="2"/>
            <a:r>
              <a:rPr lang="en-US" sz="1050" kern="1200" dirty="0">
                <a:solidFill>
                  <a:schemeClr val="tx1"/>
                </a:solidFill>
                <a:effectLst/>
                <a:latin typeface="Segoe UI" panose="020B0502040204020203" pitchFamily="34" charset="0"/>
                <a:ea typeface="+mn-ea"/>
                <a:cs typeface="Segoe UI" panose="020B0502040204020203" pitchFamily="34" charset="0"/>
              </a:rPr>
              <a:t>In the request body put </a:t>
            </a:r>
            <a:r>
              <a:rPr lang="en-US" sz="1050" b="1" i="1" kern="1200" dirty="0">
                <a:solidFill>
                  <a:schemeClr val="tx1"/>
                </a:solidFill>
                <a:effectLst/>
                <a:latin typeface="Segoe UI" panose="020B0502040204020203" pitchFamily="34" charset="0"/>
                <a:ea typeface="+mn-ea"/>
                <a:cs typeface="Segoe UI" panose="020B0502040204020203" pitchFamily="34" charset="0"/>
              </a:rPr>
              <a:t>{"</a:t>
            </a:r>
            <a:r>
              <a:rPr lang="en-US" sz="1050" b="1" i="1" kern="1200" dirty="0" err="1">
                <a:solidFill>
                  <a:schemeClr val="tx1"/>
                </a:solidFill>
                <a:effectLst/>
                <a:latin typeface="Segoe UI" panose="020B0502040204020203" pitchFamily="34" charset="0"/>
                <a:ea typeface="+mn-ea"/>
                <a:cs typeface="Segoe UI" panose="020B0502040204020203" pitchFamily="34" charset="0"/>
              </a:rPr>
              <a:t>Title":“New</a:t>
            </a:r>
            <a:r>
              <a:rPr lang="en-US" sz="1050" b="1" i="1" kern="1200" dirty="0">
                <a:solidFill>
                  <a:schemeClr val="tx1"/>
                </a:solidFill>
                <a:effectLst/>
                <a:latin typeface="Segoe UI" panose="020B0502040204020203" pitchFamily="34" charset="0"/>
                <a:ea typeface="+mn-ea"/>
                <a:cs typeface="Segoe UI" panose="020B0502040204020203" pitchFamily="34" charset="0"/>
              </a:rPr>
              <a:t> Item","</a:t>
            </a:r>
            <a:r>
              <a:rPr lang="en-US" sz="1050" b="1" i="1" kern="1200" dirty="0" err="1">
                <a:solidFill>
                  <a:schemeClr val="tx1"/>
                </a:solidFill>
                <a:effectLst/>
                <a:latin typeface="Segoe UI" panose="020B0502040204020203" pitchFamily="34" charset="0"/>
                <a:ea typeface="+mn-ea"/>
                <a:cs typeface="Segoe UI" panose="020B0502040204020203" pitchFamily="34" charset="0"/>
              </a:rPr>
              <a:t>IsDone</a:t>
            </a:r>
            <a:r>
              <a:rPr lang="en-US" sz="1050" b="1" i="1" kern="1200" dirty="0">
                <a:solidFill>
                  <a:schemeClr val="tx1"/>
                </a:solidFill>
                <a:effectLst/>
                <a:latin typeface="Segoe UI" panose="020B0502040204020203" pitchFamily="34" charset="0"/>
                <a:ea typeface="+mn-ea"/>
                <a:cs typeface="Segoe UI" panose="020B0502040204020203" pitchFamily="34" charset="0"/>
              </a:rPr>
              <a:t>":true}</a:t>
            </a: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lvl="1"/>
            <a:r>
              <a:rPr lang="en-US" sz="1050" kern="1200" dirty="0">
                <a:solidFill>
                  <a:schemeClr val="tx1"/>
                </a:solidFill>
                <a:effectLst/>
                <a:latin typeface="Segoe UI" panose="020B0502040204020203" pitchFamily="34" charset="0"/>
                <a:ea typeface="+mn-ea"/>
                <a:cs typeface="Segoe UI" panose="020B0502040204020203" pitchFamily="34" charset="0"/>
              </a:rPr>
              <a:t>Execute a </a:t>
            </a:r>
            <a:r>
              <a:rPr lang="en-US" sz="1050" b="1" kern="1200" dirty="0">
                <a:solidFill>
                  <a:schemeClr val="tx1"/>
                </a:solidFill>
                <a:effectLst/>
                <a:latin typeface="Segoe UI" panose="020B0502040204020203" pitchFamily="34" charset="0"/>
                <a:ea typeface="+mn-ea"/>
                <a:cs typeface="Segoe UI" panose="020B0502040204020203" pitchFamily="34" charset="0"/>
              </a:rPr>
              <a:t>DELETE</a:t>
            </a:r>
            <a:r>
              <a:rPr lang="en-US" sz="1050" kern="1200" dirty="0">
                <a:solidFill>
                  <a:schemeClr val="tx1"/>
                </a:solidFill>
                <a:effectLst/>
                <a:latin typeface="Segoe UI" panose="020B0502040204020203" pitchFamily="34" charset="0"/>
                <a:ea typeface="+mn-ea"/>
                <a:cs typeface="Segoe UI" panose="020B0502040204020203" pitchFamily="34" charset="0"/>
              </a:rPr>
              <a:t> request to </a:t>
            </a:r>
            <a:r>
              <a:rPr lang="en-US" sz="1050" u="sng" kern="1200" dirty="0">
                <a:solidFill>
                  <a:schemeClr val="tx1"/>
                </a:solidFill>
                <a:effectLst/>
                <a:latin typeface="Segoe UI" panose="020B0502040204020203" pitchFamily="34" charset="0"/>
                <a:ea typeface="+mn-ea"/>
                <a:cs typeface="Segoe UI" panose="020B0502040204020203" pitchFamily="34" charset="0"/>
                <a:hlinkClick r:id="rId4"/>
              </a:rPr>
              <a:t>http://localhost:PORT/api/todo/3</a:t>
            </a:r>
            <a:r>
              <a:rPr lang="en-US" sz="1050" kern="1200" dirty="0">
                <a:solidFill>
                  <a:schemeClr val="tx1"/>
                </a:solidFill>
                <a:effectLst/>
                <a:latin typeface="Segoe UI" panose="020B0502040204020203" pitchFamily="34" charset="0"/>
                <a:ea typeface="+mn-ea"/>
                <a:cs typeface="Segoe UI" panose="020B0502040204020203" pitchFamily="34" charset="0"/>
              </a:rPr>
              <a:t> . You will now get 204.</a:t>
            </a:r>
          </a:p>
          <a:p>
            <a:pPr lvl="1"/>
            <a:r>
              <a:rPr lang="en-US" sz="1050" kern="1200" dirty="0">
                <a:solidFill>
                  <a:schemeClr val="tx1"/>
                </a:solidFill>
                <a:effectLst/>
                <a:latin typeface="Segoe UI" panose="020B0502040204020203" pitchFamily="34" charset="0"/>
                <a:ea typeface="+mn-ea"/>
                <a:cs typeface="Segoe UI" panose="020B0502040204020203" pitchFamily="34" charset="0"/>
              </a:rPr>
              <a:t>Execute a </a:t>
            </a:r>
            <a:r>
              <a:rPr lang="en-US" sz="1050" b="1" kern="1200" dirty="0">
                <a:solidFill>
                  <a:schemeClr val="tx1"/>
                </a:solidFill>
                <a:effectLst/>
                <a:latin typeface="Segoe UI" panose="020B0502040204020203" pitchFamily="34" charset="0"/>
                <a:ea typeface="+mn-ea"/>
                <a:cs typeface="Segoe UI" panose="020B0502040204020203" pitchFamily="34" charset="0"/>
              </a:rPr>
              <a:t>PUT</a:t>
            </a:r>
            <a:r>
              <a:rPr lang="en-US" sz="1050" kern="1200" dirty="0">
                <a:solidFill>
                  <a:schemeClr val="tx1"/>
                </a:solidFill>
                <a:effectLst/>
                <a:latin typeface="Segoe UI" panose="020B0502040204020203" pitchFamily="34" charset="0"/>
                <a:ea typeface="+mn-ea"/>
                <a:cs typeface="Segoe UI" panose="020B0502040204020203" pitchFamily="34" charset="0"/>
              </a:rPr>
              <a:t> request to </a:t>
            </a:r>
            <a:r>
              <a:rPr lang="en-US" sz="1050" u="sng" kern="1200" dirty="0">
                <a:solidFill>
                  <a:schemeClr val="tx1"/>
                </a:solidFill>
                <a:effectLst/>
                <a:latin typeface="Segoe UI" panose="020B0502040204020203" pitchFamily="34" charset="0"/>
                <a:ea typeface="+mn-ea"/>
                <a:cs typeface="Segoe UI" panose="020B0502040204020203" pitchFamily="34" charset="0"/>
                <a:hlinkClick r:id="rId6"/>
              </a:rPr>
              <a:t>http://localhost:PORT/api/todo/4</a:t>
            </a:r>
            <a:r>
              <a:rPr lang="en-US" sz="1050" kern="1200" dirty="0">
                <a:solidFill>
                  <a:schemeClr val="tx1"/>
                </a:solidFill>
                <a:effectLst/>
                <a:latin typeface="Segoe UI" panose="020B0502040204020203" pitchFamily="34" charset="0"/>
                <a:ea typeface="+mn-ea"/>
                <a:cs typeface="Segoe UI" panose="020B0502040204020203" pitchFamily="34" charset="0"/>
              </a:rPr>
              <a:t> . You will get 204 again.</a:t>
            </a:r>
            <a:r>
              <a:rPr lang="en-US" sz="1050" u="sng" kern="1200" dirty="0">
                <a:solidFill>
                  <a:schemeClr val="tx1"/>
                </a:solidFill>
                <a:effectLst/>
                <a:latin typeface="Segoe UI" panose="020B0502040204020203" pitchFamily="34" charset="0"/>
                <a:ea typeface="+mn-ea"/>
                <a:cs typeface="Segoe UI" panose="020B0502040204020203" pitchFamily="34" charset="0"/>
              </a:rPr>
              <a:t> </a:t>
            </a:r>
            <a:r>
              <a:rPr lang="en-US" sz="1050" kern="1200" dirty="0">
                <a:solidFill>
                  <a:schemeClr val="tx1"/>
                </a:solidFill>
                <a:effectLst/>
                <a:latin typeface="Segoe UI" panose="020B0502040204020203" pitchFamily="34" charset="0"/>
                <a:ea typeface="+mn-ea"/>
                <a:cs typeface="Segoe UI" panose="020B0502040204020203" pitchFamily="34" charset="0"/>
              </a:rPr>
              <a:t> </a:t>
            </a:r>
          </a:p>
          <a:p>
            <a:pPr lvl="2"/>
            <a:r>
              <a:rPr lang="en-US" sz="1050" kern="1200" dirty="0">
                <a:solidFill>
                  <a:schemeClr val="tx1"/>
                </a:solidFill>
                <a:effectLst/>
                <a:latin typeface="Segoe UI" panose="020B0502040204020203" pitchFamily="34" charset="0"/>
                <a:ea typeface="+mn-ea"/>
                <a:cs typeface="Segoe UI" panose="020B0502040204020203" pitchFamily="34" charset="0"/>
              </a:rPr>
              <a:t>Be sure </a:t>
            </a:r>
            <a:r>
              <a:rPr lang="en-US" sz="1050" b="1" i="1" kern="1200" dirty="0">
                <a:solidFill>
                  <a:schemeClr val="tx1"/>
                </a:solidFill>
                <a:effectLst/>
                <a:latin typeface="Segoe UI" panose="020B0502040204020203" pitchFamily="34" charset="0"/>
                <a:ea typeface="+mn-ea"/>
                <a:cs typeface="Segoe UI" panose="020B0502040204020203" pitchFamily="34" charset="0"/>
              </a:rPr>
              <a:t>Content-type: application/json</a:t>
            </a:r>
            <a:r>
              <a:rPr lang="en-US" sz="1050" i="1" kern="1200" dirty="0">
                <a:solidFill>
                  <a:schemeClr val="tx1"/>
                </a:solidFill>
                <a:effectLst/>
                <a:latin typeface="Segoe UI" panose="020B0502040204020203" pitchFamily="34" charset="0"/>
                <a:ea typeface="+mn-ea"/>
                <a:cs typeface="Segoe UI" panose="020B0502040204020203" pitchFamily="34" charset="0"/>
              </a:rPr>
              <a:t> </a:t>
            </a:r>
            <a:r>
              <a:rPr lang="en-US" sz="1050" kern="1200" dirty="0">
                <a:solidFill>
                  <a:schemeClr val="tx1"/>
                </a:solidFill>
                <a:effectLst/>
                <a:latin typeface="Segoe UI" panose="020B0502040204020203" pitchFamily="34" charset="0"/>
                <a:ea typeface="+mn-ea"/>
                <a:cs typeface="Segoe UI" panose="020B0502040204020203" pitchFamily="34" charset="0"/>
              </a:rPr>
              <a:t>exists in the request header</a:t>
            </a:r>
          </a:p>
          <a:p>
            <a:pPr lvl="2"/>
            <a:r>
              <a:rPr lang="en-US" sz="1050" kern="1200" dirty="0">
                <a:solidFill>
                  <a:schemeClr val="tx1"/>
                </a:solidFill>
                <a:effectLst/>
                <a:latin typeface="Segoe UI" panose="020B0502040204020203" pitchFamily="34" charset="0"/>
                <a:ea typeface="+mn-ea"/>
                <a:cs typeface="Segoe UI" panose="020B0502040204020203" pitchFamily="34" charset="0"/>
              </a:rPr>
              <a:t>In the request body put </a:t>
            </a:r>
            <a:r>
              <a:rPr lang="en-US" sz="1050" b="1" i="1" kern="1200" dirty="0">
                <a:solidFill>
                  <a:schemeClr val="tx1"/>
                </a:solidFill>
                <a:effectLst/>
                <a:latin typeface="Segoe UI" panose="020B0502040204020203" pitchFamily="34" charset="0"/>
                <a:ea typeface="+mn-ea"/>
                <a:cs typeface="Segoe UI" panose="020B0502040204020203" pitchFamily="34" charset="0"/>
              </a:rPr>
              <a:t>{"</a:t>
            </a:r>
            <a:r>
              <a:rPr lang="en-US" sz="1050" b="1" i="1" kern="1200" dirty="0" err="1">
                <a:solidFill>
                  <a:schemeClr val="tx1"/>
                </a:solidFill>
                <a:effectLst/>
                <a:latin typeface="Segoe UI" panose="020B0502040204020203" pitchFamily="34" charset="0"/>
                <a:ea typeface="+mn-ea"/>
                <a:cs typeface="Segoe UI" panose="020B0502040204020203" pitchFamily="34" charset="0"/>
              </a:rPr>
              <a:t>Title":“Modified</a:t>
            </a:r>
            <a:r>
              <a:rPr lang="en-US" sz="1050" b="1" i="1" kern="1200" dirty="0">
                <a:solidFill>
                  <a:schemeClr val="tx1"/>
                </a:solidFill>
                <a:effectLst/>
                <a:latin typeface="Segoe UI" panose="020B0502040204020203" pitchFamily="34" charset="0"/>
                <a:ea typeface="+mn-ea"/>
                <a:cs typeface="Segoe UI" panose="020B0502040204020203" pitchFamily="34" charset="0"/>
              </a:rPr>
              <a:t> Item","</a:t>
            </a:r>
            <a:r>
              <a:rPr lang="en-US" sz="1050" b="1" i="1" kern="1200" dirty="0" err="1">
                <a:solidFill>
                  <a:schemeClr val="tx1"/>
                </a:solidFill>
                <a:effectLst/>
                <a:latin typeface="Segoe UI" panose="020B0502040204020203" pitchFamily="34" charset="0"/>
                <a:ea typeface="+mn-ea"/>
                <a:cs typeface="Segoe UI" panose="020B0502040204020203" pitchFamily="34" charset="0"/>
              </a:rPr>
              <a:t>IsDone</a:t>
            </a:r>
            <a:r>
              <a:rPr lang="en-US" sz="1050" b="1" i="1" kern="1200" dirty="0">
                <a:solidFill>
                  <a:schemeClr val="tx1"/>
                </a:solidFill>
                <a:effectLst/>
                <a:latin typeface="Segoe UI" panose="020B0502040204020203" pitchFamily="34" charset="0"/>
                <a:ea typeface="+mn-ea"/>
                <a:cs typeface="Segoe UI" panose="020B0502040204020203" pitchFamily="34" charset="0"/>
              </a:rPr>
              <a:t>":true}</a:t>
            </a: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marL="0" indent="0">
              <a:buNone/>
            </a:pP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 You can repeat the GET </a:t>
            </a:r>
            <a:r>
              <a:rPr kumimoji="0" lang="en-US" sz="1050" b="0" i="0" u="sng"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http://localhost:PORT/api/todo</a:t>
            </a: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lang="en-US" sz="1050" kern="1200" dirty="0">
                <a:solidFill>
                  <a:schemeClr val="tx1"/>
                </a:solidFill>
                <a:effectLst/>
                <a:latin typeface="Segoe UI" panose="020B0502040204020203" pitchFamily="34" charset="0"/>
                <a:ea typeface="+mn-ea"/>
                <a:cs typeface="Segoe UI" panose="020B0502040204020203" pitchFamily="34" charset="0"/>
              </a:rPr>
              <a:t>request and show the changes in </a:t>
            </a:r>
            <a:r>
              <a:rPr lang="en-US" sz="1050" kern="1200" dirty="0" err="1">
                <a:solidFill>
                  <a:schemeClr val="tx1"/>
                </a:solidFill>
                <a:effectLst/>
                <a:latin typeface="Segoe UI" panose="020B0502040204020203" pitchFamily="34" charset="0"/>
                <a:ea typeface="+mn-ea"/>
                <a:cs typeface="Segoe UI" panose="020B0502040204020203" pitchFamily="34" charset="0"/>
              </a:rPr>
              <a:t>ToDo</a:t>
            </a:r>
            <a:r>
              <a:rPr lang="en-US" sz="1050" kern="1200" dirty="0">
                <a:solidFill>
                  <a:schemeClr val="tx1"/>
                </a:solidFill>
                <a:effectLst/>
                <a:latin typeface="Segoe UI" panose="020B0502040204020203" pitchFamily="34" charset="0"/>
                <a:ea typeface="+mn-ea"/>
                <a:cs typeface="Segoe UI" panose="020B0502040204020203" pitchFamily="34" charset="0"/>
              </a:rPr>
              <a:t> list items after the POST, DELETE and PUT requests.  </a:t>
            </a:r>
          </a:p>
        </p:txBody>
      </p:sp>
    </p:spTree>
    <p:extLst>
      <p:ext uri="{BB962C8B-B14F-4D97-AF65-F5344CB8AC3E}">
        <p14:creationId xmlns:p14="http://schemas.microsoft.com/office/powerpoint/2010/main" val="5491535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5" name="Notes Placeholder 4"/>
          <p:cNvSpPr>
            <a:spLocks noGrp="1"/>
          </p:cNvSpPr>
          <p:nvPr>
            <p:ph type="body" idx="1"/>
          </p:nvPr>
        </p:nvSpPr>
        <p:spPr/>
        <p:txBody>
          <a:bodyPr/>
          <a:lstStyle/>
          <a:p>
            <a:pPr marL="0" indent="0">
              <a:buNone/>
            </a:pPr>
            <a:r>
              <a:rPr lang="pt-BR" sz="1050" b="1" kern="1200" dirty="0">
                <a:solidFill>
                  <a:schemeClr val="tx1"/>
                </a:solidFill>
                <a:effectLst/>
                <a:latin typeface="Segoe UI" panose="020B0502040204020203" pitchFamily="34" charset="0"/>
                <a:ea typeface="+mn-ea"/>
                <a:cs typeface="Segoe UI" panose="020B0502040204020203" pitchFamily="34" charset="0"/>
              </a:rPr>
              <a:t>Demo script:</a:t>
            </a: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lvl="0"/>
            <a:r>
              <a:rPr lang="pt-BR" sz="1050" kern="1200" dirty="0">
                <a:solidFill>
                  <a:schemeClr val="tx1"/>
                </a:solidFill>
                <a:effectLst/>
                <a:latin typeface="Segoe UI" panose="020B0502040204020203" pitchFamily="34" charset="0"/>
                <a:ea typeface="+mn-ea"/>
                <a:cs typeface="Segoe UI" panose="020B0502040204020203" pitchFamily="34" charset="0"/>
              </a:rPr>
              <a:t>Open </a:t>
            </a:r>
            <a:r>
              <a:rPr lang="pt-BR" sz="1050" kern="1200" dirty="0" err="1">
                <a:solidFill>
                  <a:schemeClr val="tx1"/>
                </a:solidFill>
                <a:effectLst/>
                <a:latin typeface="Segoe UI" panose="020B0502040204020203" pitchFamily="34" charset="0"/>
                <a:ea typeface="+mn-ea"/>
                <a:cs typeface="Segoe UI" panose="020B0502040204020203" pitchFamily="34" charset="0"/>
              </a:rPr>
              <a:t>the</a:t>
            </a:r>
            <a:r>
              <a:rPr lang="pt-BR" sz="1050" kern="1200" dirty="0">
                <a:solidFill>
                  <a:schemeClr val="tx1"/>
                </a:solidFill>
                <a:effectLst/>
                <a:latin typeface="Segoe UI" panose="020B0502040204020203" pitchFamily="34" charset="0"/>
                <a:ea typeface="+mn-ea"/>
                <a:cs typeface="Segoe UI" panose="020B0502040204020203" pitchFamily="34" charset="0"/>
              </a:rPr>
              <a:t> </a:t>
            </a:r>
            <a:r>
              <a:rPr lang="pt-BR" sz="1050" kern="1200" dirty="0" err="1">
                <a:solidFill>
                  <a:schemeClr val="tx1"/>
                </a:solidFill>
                <a:effectLst/>
                <a:latin typeface="Segoe UI" panose="020B0502040204020203" pitchFamily="34" charset="0"/>
                <a:ea typeface="+mn-ea"/>
                <a:cs typeface="Segoe UI" panose="020B0502040204020203" pitchFamily="34" charset="0"/>
              </a:rPr>
              <a:t>project</a:t>
            </a:r>
            <a:r>
              <a:rPr lang="pt-BR" sz="1050" kern="1200" dirty="0">
                <a:solidFill>
                  <a:schemeClr val="tx1"/>
                </a:solidFill>
                <a:effectLst/>
                <a:latin typeface="Segoe UI" panose="020B0502040204020203" pitchFamily="34" charset="0"/>
                <a:ea typeface="+mn-ea"/>
                <a:cs typeface="Segoe UI" panose="020B0502040204020203" pitchFamily="34" charset="0"/>
              </a:rPr>
              <a:t> </a:t>
            </a:r>
            <a:r>
              <a:rPr lang="pt-BR" sz="1050" kern="1200" dirty="0" err="1">
                <a:solidFill>
                  <a:schemeClr val="tx1"/>
                </a:solidFill>
                <a:effectLst/>
                <a:latin typeface="Segoe UI" panose="020B0502040204020203" pitchFamily="34" charset="0"/>
                <a:ea typeface="+mn-ea"/>
                <a:cs typeface="Segoe UI" panose="020B0502040204020203" pitchFamily="34" charset="0"/>
              </a:rPr>
              <a:t>ApiConsumerDemo</a:t>
            </a: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lvl="0"/>
            <a:r>
              <a:rPr lang="en-US" sz="1050" kern="1200" dirty="0">
                <a:solidFill>
                  <a:schemeClr val="tx1"/>
                </a:solidFill>
                <a:effectLst/>
                <a:latin typeface="Segoe UI" panose="020B0502040204020203" pitchFamily="34" charset="0"/>
                <a:ea typeface="+mn-ea"/>
                <a:cs typeface="Segoe UI" panose="020B0502040204020203" pitchFamily="34" charset="0"/>
              </a:rPr>
              <a:t>Show the code of the </a:t>
            </a:r>
            <a:r>
              <a:rPr lang="en-US" sz="1050" kern="1200" dirty="0" err="1">
                <a:solidFill>
                  <a:schemeClr val="tx1"/>
                </a:solidFill>
                <a:effectLst/>
                <a:latin typeface="Segoe UI" panose="020B0502040204020203" pitchFamily="34" charset="0"/>
                <a:ea typeface="+mn-ea"/>
                <a:cs typeface="Segoe UI" panose="020B0502040204020203" pitchFamily="34" charset="0"/>
              </a:rPr>
              <a:t>GetToDo</a:t>
            </a:r>
            <a:r>
              <a:rPr lang="en-US" sz="1050" kern="1200" dirty="0">
                <a:solidFill>
                  <a:schemeClr val="tx1"/>
                </a:solidFill>
                <a:effectLst/>
                <a:latin typeface="Segoe UI" panose="020B0502040204020203" pitchFamily="34" charset="0"/>
                <a:ea typeface="+mn-ea"/>
                <a:cs typeface="Segoe UI" panose="020B0502040204020203" pitchFamily="34" charset="0"/>
              </a:rPr>
              <a:t> method in </a:t>
            </a:r>
            <a:r>
              <a:rPr lang="en-US" sz="1050" kern="1200" dirty="0" err="1">
                <a:solidFill>
                  <a:schemeClr val="tx1"/>
                </a:solidFill>
                <a:effectLst/>
                <a:latin typeface="Segoe UI" panose="020B0502040204020203" pitchFamily="34" charset="0"/>
                <a:ea typeface="+mn-ea"/>
                <a:cs typeface="Segoe UI" panose="020B0502040204020203" pitchFamily="34" charset="0"/>
              </a:rPr>
              <a:t>Program.cs</a:t>
            </a: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lvl="1"/>
            <a:r>
              <a:rPr lang="en-US" sz="1050" kern="1200" dirty="0">
                <a:solidFill>
                  <a:schemeClr val="tx1"/>
                </a:solidFill>
                <a:effectLst/>
                <a:latin typeface="Segoe UI" panose="020B0502040204020203" pitchFamily="34" charset="0"/>
                <a:ea typeface="+mn-ea"/>
                <a:cs typeface="Segoe UI" panose="020B0502040204020203" pitchFamily="34" charset="0"/>
              </a:rPr>
              <a:t>Explain how the method </a:t>
            </a:r>
            <a:r>
              <a:rPr lang="en-US" sz="1050" kern="1200" dirty="0" err="1">
                <a:solidFill>
                  <a:schemeClr val="tx1"/>
                </a:solidFill>
                <a:effectLst/>
                <a:latin typeface="Segoe UI" panose="020B0502040204020203" pitchFamily="34" charset="0"/>
                <a:ea typeface="+mn-ea"/>
                <a:cs typeface="Segoe UI" panose="020B0502040204020203" pitchFamily="34" charset="0"/>
              </a:rPr>
              <a:t>GetAsync</a:t>
            </a:r>
            <a:r>
              <a:rPr lang="en-US" sz="1050" kern="1200" dirty="0">
                <a:solidFill>
                  <a:schemeClr val="tx1"/>
                </a:solidFill>
                <a:effectLst/>
                <a:latin typeface="Segoe UI" panose="020B0502040204020203" pitchFamily="34" charset="0"/>
                <a:ea typeface="+mn-ea"/>
                <a:cs typeface="Segoe UI" panose="020B0502040204020203" pitchFamily="34" charset="0"/>
              </a:rPr>
              <a:t> from </a:t>
            </a:r>
            <a:r>
              <a:rPr lang="en-US" sz="1050" kern="1200" dirty="0" err="1">
                <a:solidFill>
                  <a:schemeClr val="tx1"/>
                </a:solidFill>
                <a:effectLst/>
                <a:latin typeface="Segoe UI" panose="020B0502040204020203" pitchFamily="34" charset="0"/>
                <a:ea typeface="+mn-ea"/>
                <a:cs typeface="Segoe UI" panose="020B0502040204020203" pitchFamily="34" charset="0"/>
              </a:rPr>
              <a:t>HttpClient</a:t>
            </a:r>
            <a:r>
              <a:rPr lang="en-US" sz="1050" kern="1200" dirty="0">
                <a:solidFill>
                  <a:schemeClr val="tx1"/>
                </a:solidFill>
                <a:effectLst/>
                <a:latin typeface="Segoe UI" panose="020B0502040204020203" pitchFamily="34" charset="0"/>
                <a:ea typeface="+mn-ea"/>
                <a:cs typeface="Segoe UI" panose="020B0502040204020203" pitchFamily="34" charset="0"/>
              </a:rPr>
              <a:t> is used to execute a Get request on API</a:t>
            </a:r>
          </a:p>
          <a:p>
            <a:pPr lvl="1"/>
            <a:r>
              <a:rPr lang="en-US" sz="1050" kern="1200" dirty="0">
                <a:solidFill>
                  <a:schemeClr val="tx1"/>
                </a:solidFill>
                <a:effectLst/>
                <a:latin typeface="Segoe UI" panose="020B0502040204020203" pitchFamily="34" charset="0"/>
                <a:ea typeface="+mn-ea"/>
                <a:cs typeface="Segoe UI" panose="020B0502040204020203" pitchFamily="34" charset="0"/>
              </a:rPr>
              <a:t>Explain that the result is a string that can be </a:t>
            </a:r>
            <a:r>
              <a:rPr lang="en-US" sz="1050" kern="1200" dirty="0" err="1">
                <a:solidFill>
                  <a:schemeClr val="tx1"/>
                </a:solidFill>
                <a:effectLst/>
                <a:latin typeface="Segoe UI" panose="020B0502040204020203" pitchFamily="34" charset="0"/>
                <a:ea typeface="+mn-ea"/>
                <a:cs typeface="Segoe UI" panose="020B0502040204020203" pitchFamily="34" charset="0"/>
              </a:rPr>
              <a:t>deserealized</a:t>
            </a:r>
            <a:r>
              <a:rPr lang="en-US" sz="1050" kern="1200" dirty="0">
                <a:solidFill>
                  <a:schemeClr val="tx1"/>
                </a:solidFill>
                <a:effectLst/>
                <a:latin typeface="Segoe UI" panose="020B0502040204020203" pitchFamily="34" charset="0"/>
                <a:ea typeface="+mn-ea"/>
                <a:cs typeface="Segoe UI" panose="020B0502040204020203" pitchFamily="34" charset="0"/>
              </a:rPr>
              <a:t> to an object using </a:t>
            </a:r>
            <a:r>
              <a:rPr lang="en-US" sz="1050" kern="1200" dirty="0" err="1">
                <a:solidFill>
                  <a:schemeClr val="tx1"/>
                </a:solidFill>
                <a:effectLst/>
                <a:latin typeface="Segoe UI" panose="020B0502040204020203" pitchFamily="34" charset="0"/>
                <a:ea typeface="+mn-ea"/>
                <a:cs typeface="Segoe UI" panose="020B0502040204020203" pitchFamily="34" charset="0"/>
              </a:rPr>
              <a:t>JsonSerializer</a:t>
            </a: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lvl="0"/>
            <a:r>
              <a:rPr lang="en-US" sz="1050" kern="1200" dirty="0">
                <a:solidFill>
                  <a:schemeClr val="tx1"/>
                </a:solidFill>
                <a:effectLst/>
                <a:latin typeface="Segoe UI" panose="020B0502040204020203" pitchFamily="34" charset="0"/>
                <a:ea typeface="+mn-ea"/>
                <a:cs typeface="Segoe UI" panose="020B0502040204020203" pitchFamily="34" charset="0"/>
              </a:rPr>
              <a:t>Show the code of </a:t>
            </a:r>
            <a:r>
              <a:rPr lang="en-US" sz="1050" kern="1200" dirty="0" err="1">
                <a:solidFill>
                  <a:schemeClr val="tx1"/>
                </a:solidFill>
                <a:effectLst/>
                <a:latin typeface="Segoe UI" panose="020B0502040204020203" pitchFamily="34" charset="0"/>
                <a:ea typeface="+mn-ea"/>
                <a:cs typeface="Segoe UI" panose="020B0502040204020203" pitchFamily="34" charset="0"/>
              </a:rPr>
              <a:t>AddToDo</a:t>
            </a:r>
            <a:r>
              <a:rPr lang="en-US" sz="1050" kern="1200" dirty="0">
                <a:solidFill>
                  <a:schemeClr val="tx1"/>
                </a:solidFill>
                <a:effectLst/>
                <a:latin typeface="Segoe UI" panose="020B0502040204020203" pitchFamily="34" charset="0"/>
                <a:ea typeface="+mn-ea"/>
                <a:cs typeface="Segoe UI" panose="020B0502040204020203" pitchFamily="34" charset="0"/>
              </a:rPr>
              <a:t> method in </a:t>
            </a:r>
            <a:r>
              <a:rPr lang="en-US" sz="1050" kern="1200" dirty="0" err="1">
                <a:solidFill>
                  <a:schemeClr val="tx1"/>
                </a:solidFill>
                <a:effectLst/>
                <a:latin typeface="Segoe UI" panose="020B0502040204020203" pitchFamily="34" charset="0"/>
                <a:ea typeface="+mn-ea"/>
                <a:cs typeface="Segoe UI" panose="020B0502040204020203" pitchFamily="34" charset="0"/>
              </a:rPr>
              <a:t>Program.cs</a:t>
            </a: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lvl="1"/>
            <a:r>
              <a:rPr lang="en-US" sz="1050" kern="1200" dirty="0">
                <a:solidFill>
                  <a:schemeClr val="tx1"/>
                </a:solidFill>
                <a:effectLst/>
                <a:latin typeface="Segoe UI" panose="020B0502040204020203" pitchFamily="34" charset="0"/>
                <a:ea typeface="+mn-ea"/>
                <a:cs typeface="Segoe UI" panose="020B0502040204020203" pitchFamily="34" charset="0"/>
              </a:rPr>
              <a:t>Explain how the content is serialized to a json string using </a:t>
            </a:r>
            <a:r>
              <a:rPr lang="en-US" sz="1050" kern="1200" dirty="0" err="1">
                <a:solidFill>
                  <a:schemeClr val="tx1"/>
                </a:solidFill>
                <a:effectLst/>
                <a:latin typeface="Segoe UI" panose="020B0502040204020203" pitchFamily="34" charset="0"/>
                <a:ea typeface="+mn-ea"/>
                <a:cs typeface="Segoe UI" panose="020B0502040204020203" pitchFamily="34" charset="0"/>
              </a:rPr>
              <a:t>JsonSerializer</a:t>
            </a: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lvl="1"/>
            <a:r>
              <a:rPr lang="en-US" sz="1050" kern="1200" dirty="0">
                <a:solidFill>
                  <a:schemeClr val="tx1"/>
                </a:solidFill>
                <a:effectLst/>
                <a:latin typeface="Segoe UI" panose="020B0502040204020203" pitchFamily="34" charset="0"/>
                <a:ea typeface="+mn-ea"/>
                <a:cs typeface="Segoe UI" panose="020B0502040204020203" pitchFamily="34" charset="0"/>
              </a:rPr>
              <a:t>Show how the Content-Type is set  as application/json</a:t>
            </a:r>
          </a:p>
          <a:p>
            <a:pPr lvl="1"/>
            <a:r>
              <a:rPr lang="en-US" sz="1050" kern="1200" dirty="0">
                <a:solidFill>
                  <a:schemeClr val="tx1"/>
                </a:solidFill>
                <a:effectLst/>
                <a:latin typeface="Segoe UI" panose="020B0502040204020203" pitchFamily="34" charset="0"/>
                <a:ea typeface="+mn-ea"/>
                <a:cs typeface="Segoe UI" panose="020B0502040204020203" pitchFamily="34" charset="0"/>
              </a:rPr>
              <a:t>Show the call to </a:t>
            </a:r>
            <a:r>
              <a:rPr lang="en-US" sz="1050" kern="1200" dirty="0" err="1">
                <a:solidFill>
                  <a:schemeClr val="tx1"/>
                </a:solidFill>
                <a:effectLst/>
                <a:latin typeface="Segoe UI" panose="020B0502040204020203" pitchFamily="34" charset="0"/>
                <a:ea typeface="+mn-ea"/>
                <a:cs typeface="Segoe UI" panose="020B0502040204020203" pitchFamily="34" charset="0"/>
              </a:rPr>
              <a:t>HttpClient</a:t>
            </a:r>
            <a:r>
              <a:rPr lang="en-US" sz="1050" kern="1200" dirty="0">
                <a:solidFill>
                  <a:schemeClr val="tx1"/>
                </a:solidFill>
                <a:effectLst/>
                <a:latin typeface="Segoe UI" panose="020B0502040204020203" pitchFamily="34" charset="0"/>
                <a:ea typeface="+mn-ea"/>
                <a:cs typeface="Segoe UI" panose="020B0502040204020203" pitchFamily="34" charset="0"/>
              </a:rPr>
              <a:t> </a:t>
            </a:r>
            <a:r>
              <a:rPr lang="en-US" sz="1050" kern="1200" dirty="0" err="1">
                <a:solidFill>
                  <a:schemeClr val="tx1"/>
                </a:solidFill>
                <a:effectLst/>
                <a:latin typeface="Segoe UI" panose="020B0502040204020203" pitchFamily="34" charset="0"/>
                <a:ea typeface="+mn-ea"/>
                <a:cs typeface="Segoe UI" panose="020B0502040204020203" pitchFamily="34" charset="0"/>
              </a:rPr>
              <a:t>PostAsync</a:t>
            </a:r>
            <a:r>
              <a:rPr lang="en-US" sz="1050" kern="1200" dirty="0">
                <a:solidFill>
                  <a:schemeClr val="tx1"/>
                </a:solidFill>
                <a:effectLst/>
                <a:latin typeface="Segoe UI" panose="020B0502040204020203" pitchFamily="34" charset="0"/>
                <a:ea typeface="+mn-ea"/>
                <a:cs typeface="Segoe UI" panose="020B0502040204020203" pitchFamily="34" charset="0"/>
              </a:rPr>
              <a:t> method</a:t>
            </a:r>
          </a:p>
          <a:p>
            <a:pPr lvl="0"/>
            <a:r>
              <a:rPr lang="en-US" sz="1050" kern="1200" dirty="0">
                <a:solidFill>
                  <a:schemeClr val="tx1"/>
                </a:solidFill>
                <a:effectLst/>
                <a:latin typeface="Segoe UI" panose="020B0502040204020203" pitchFamily="34" charset="0"/>
                <a:ea typeface="+mn-ea"/>
                <a:cs typeface="Segoe UI" panose="020B0502040204020203" pitchFamily="34" charset="0"/>
              </a:rPr>
              <a:t>Start the </a:t>
            </a:r>
            <a:r>
              <a:rPr lang="en-US" sz="1050" kern="1200" dirty="0" err="1">
                <a:solidFill>
                  <a:schemeClr val="tx1"/>
                </a:solidFill>
                <a:effectLst/>
                <a:latin typeface="Segoe UI" panose="020B0502040204020203" pitchFamily="34" charset="0"/>
                <a:ea typeface="+mn-ea"/>
                <a:cs typeface="Segoe UI" panose="020B0502040204020203" pitchFamily="34" charset="0"/>
              </a:rPr>
              <a:t>WebApiDemo</a:t>
            </a:r>
            <a:r>
              <a:rPr lang="en-US" sz="1050" kern="1200" dirty="0">
                <a:solidFill>
                  <a:schemeClr val="tx1"/>
                </a:solidFill>
                <a:effectLst/>
                <a:latin typeface="Segoe UI" panose="020B0502040204020203" pitchFamily="34" charset="0"/>
                <a:ea typeface="+mn-ea"/>
                <a:cs typeface="Segoe UI" panose="020B0502040204020203" pitchFamily="34" charset="0"/>
              </a:rPr>
              <a:t> project</a:t>
            </a:r>
          </a:p>
          <a:p>
            <a:pPr lvl="0"/>
            <a:r>
              <a:rPr lang="en-US" sz="1050" kern="1200" dirty="0">
                <a:solidFill>
                  <a:schemeClr val="tx1"/>
                </a:solidFill>
                <a:effectLst/>
                <a:latin typeface="Segoe UI" panose="020B0502040204020203" pitchFamily="34" charset="0"/>
                <a:ea typeface="+mn-ea"/>
                <a:cs typeface="Segoe UI" panose="020B0502040204020203" pitchFamily="34" charset="0"/>
              </a:rPr>
              <a:t>Start the </a:t>
            </a:r>
            <a:r>
              <a:rPr lang="en-US" sz="1050" kern="1200" dirty="0" err="1">
                <a:solidFill>
                  <a:schemeClr val="tx1"/>
                </a:solidFill>
                <a:effectLst/>
                <a:latin typeface="Segoe UI" panose="020B0502040204020203" pitchFamily="34" charset="0"/>
                <a:ea typeface="+mn-ea"/>
                <a:cs typeface="Segoe UI" panose="020B0502040204020203" pitchFamily="34" charset="0"/>
              </a:rPr>
              <a:t>ApiConsumerDemo</a:t>
            </a:r>
            <a:r>
              <a:rPr lang="en-US" sz="1050" kern="1200" dirty="0">
                <a:solidFill>
                  <a:schemeClr val="tx1"/>
                </a:solidFill>
                <a:effectLst/>
                <a:latin typeface="Segoe UI" panose="020B0502040204020203" pitchFamily="34" charset="0"/>
                <a:ea typeface="+mn-ea"/>
                <a:cs typeface="Segoe UI" panose="020B0502040204020203" pitchFamily="34" charset="0"/>
              </a:rPr>
              <a:t> and show the results </a:t>
            </a:r>
          </a:p>
          <a:p>
            <a:pPr marL="0" indent="0">
              <a:buNone/>
            </a:pP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marL="0" lvl="0" indent="0">
              <a:buNone/>
            </a:pPr>
            <a:endParaRPr lang="en-US" sz="1050" kern="1200" dirty="0">
              <a:solidFill>
                <a:schemeClr val="tx1"/>
              </a:solidFill>
              <a:effectLst/>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8634149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a:xfrm>
            <a:off x="384175" y="484188"/>
            <a:ext cx="6099175" cy="3430587"/>
          </a:xfrm>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440945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3" name="Notes Placeholder 2"/>
          <p:cNvSpPr>
            <a:spLocks noGrp="1"/>
          </p:cNvSpPr>
          <p:nvPr>
            <p:ph type="body" idx="1"/>
          </p:nvPr>
        </p:nvSpPr>
        <p:spPr/>
        <p:txBody>
          <a:bodyPr/>
          <a:lstStyle/>
          <a:p>
            <a:r>
              <a:rPr lang="en-US" dirty="0"/>
              <a:t>The logic for choosing a formatter is similar to that in ASP.NET Web API, and based on the following order of precedence:</a:t>
            </a:r>
          </a:p>
          <a:p>
            <a:pPr lvl="1"/>
            <a:r>
              <a:rPr lang="en-US" sz="1200" kern="1200" dirty="0">
                <a:solidFill>
                  <a:schemeClr val="tx1"/>
                </a:solidFill>
                <a:latin typeface="+mn-lt"/>
                <a:ea typeface="+mn-ea"/>
                <a:cs typeface="+mn-cs"/>
              </a:rPr>
              <a:t>Accept</a:t>
            </a:r>
            <a:r>
              <a:rPr lang="en-US" dirty="0"/>
              <a:t> header</a:t>
            </a:r>
          </a:p>
          <a:p>
            <a:pPr lvl="1"/>
            <a:r>
              <a:rPr lang="en-US" sz="1200" kern="1200" dirty="0">
                <a:solidFill>
                  <a:schemeClr val="tx1"/>
                </a:solidFill>
                <a:latin typeface="+mn-lt"/>
                <a:ea typeface="+mn-ea"/>
                <a:cs typeface="+mn-cs"/>
              </a:rPr>
              <a:t>Content-Type</a:t>
            </a:r>
            <a:r>
              <a:rPr lang="en-US" dirty="0"/>
              <a:t> header</a:t>
            </a:r>
          </a:p>
          <a:p>
            <a:pPr lvl="1"/>
            <a:r>
              <a:rPr lang="en-US" dirty="0"/>
              <a:t>Selection based on type match</a:t>
            </a:r>
          </a:p>
          <a:p>
            <a:endParaRPr lang="en-US" dirty="0"/>
          </a:p>
          <a:p>
            <a:r>
              <a:rPr lang="en-US" dirty="0"/>
              <a:t>The basic rules can be described simply as:</a:t>
            </a:r>
          </a:p>
          <a:p>
            <a:pPr marL="401638" lvl="1" indent="-228600">
              <a:buFont typeface="+mj-lt"/>
              <a:buAutoNum type="arabicPeriod"/>
            </a:pPr>
            <a:r>
              <a:rPr lang="en-US" dirty="0"/>
              <a:t>The framework will attempt to return the format that the client asked for using the </a:t>
            </a:r>
            <a:r>
              <a:rPr lang="en-US" b="1" dirty="0"/>
              <a:t>Accept </a:t>
            </a:r>
            <a:r>
              <a:rPr lang="en-US" dirty="0"/>
              <a:t>header.</a:t>
            </a:r>
          </a:p>
          <a:p>
            <a:pPr marL="401638" lvl="1" indent="-228600">
              <a:buFont typeface="+mj-lt"/>
              <a:buAutoNum type="arabicPeriod"/>
            </a:pPr>
            <a:r>
              <a:rPr lang="en-US" dirty="0"/>
              <a:t>In absence of a specific format requested or inferred, the default format is JSON.</a:t>
            </a:r>
          </a:p>
          <a:p>
            <a:pPr marL="401638" lvl="1" indent="-228600">
              <a:buFont typeface="+mj-lt"/>
              <a:buAutoNum type="arabicPeriod"/>
            </a:pPr>
            <a:r>
              <a:rPr lang="en-US" dirty="0"/>
              <a:t>If the format the client asked for is </a:t>
            </a:r>
            <a:r>
              <a:rPr lang="en-US" b="1" dirty="0"/>
              <a:t>not available</a:t>
            </a:r>
            <a:r>
              <a:rPr lang="en-US" dirty="0"/>
              <a:t> the framework will return the default format JSON. (For example: accept header was application/</a:t>
            </a:r>
            <a:r>
              <a:rPr lang="en-US" dirty="0" err="1"/>
              <a:t>DoesNotExistFormat</a:t>
            </a:r>
            <a:r>
              <a:rPr lang="en-US" dirty="0"/>
              <a:t>)</a:t>
            </a:r>
          </a:p>
          <a:p>
            <a:endParaRPr lang="en-US" dirty="0"/>
          </a:p>
          <a:p>
            <a:r>
              <a:rPr lang="en-US" dirty="0"/>
              <a:t>For more information, see: </a:t>
            </a:r>
            <a:r>
              <a:rPr lang="en-US" dirty="0">
                <a:hlinkClick r:id="rId3"/>
              </a:rPr>
              <a:t>https://docs.microsoft.com/en-us/aspnet/core/web-api/advanced/formatting?view=aspnetcore-3.1#content-negotiation</a:t>
            </a:r>
            <a:endParaRPr lang="en-US" dirty="0"/>
          </a:p>
          <a:p>
            <a:endParaRPr lang="en-US" dirty="0"/>
          </a:p>
        </p:txBody>
      </p:sp>
    </p:spTree>
    <p:extLst>
      <p:ext uri="{BB962C8B-B14F-4D97-AF65-F5344CB8AC3E}">
        <p14:creationId xmlns:p14="http://schemas.microsoft.com/office/powerpoint/2010/main" val="9397474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Since ASP.NET Core is a unified MVC/Web API framework, it is natural that the concept of formatters (previously only present in Web API) was brought forward to the new world.</a:t>
            </a:r>
          </a:p>
          <a:p>
            <a:r>
              <a:rPr lang="en-US" dirty="0"/>
              <a:t>However, in ASP.NET Core, formatters have been split into input- and output-formatters, instead of the traditional single, bi-directional formatter types that Web API used. Aside from that, the formatters are pretty much the same. They have to declare two things:</a:t>
            </a:r>
          </a:p>
          <a:p>
            <a:pPr lvl="1"/>
            <a:r>
              <a:rPr lang="en-US" dirty="0"/>
              <a:t>A flag whether they can read / write a given type - since a specific formatter may not be applicable to a specific type, for example not every user type can be represented as RSS</a:t>
            </a:r>
          </a:p>
          <a:p>
            <a:pPr lvl="1"/>
            <a:r>
              <a:rPr lang="en-US" dirty="0"/>
              <a:t>They read from request stream / write to response stream process</a:t>
            </a:r>
          </a:p>
          <a:p>
            <a:r>
              <a:rPr lang="en-US" dirty="0"/>
              <a:t>Output formatters should also define which content types they support.</a:t>
            </a:r>
          </a:p>
          <a:p>
            <a:endParaRPr lang="en-US" dirty="0"/>
          </a:p>
          <a:p>
            <a:r>
              <a:rPr lang="en-US" b="1" dirty="0"/>
              <a:t>Two input formatters:</a:t>
            </a:r>
          </a:p>
          <a:p>
            <a:pPr lvl="1"/>
            <a:r>
              <a:rPr lang="en-US" dirty="0" err="1"/>
              <a:t>JsonInputFormatter</a:t>
            </a:r>
            <a:r>
              <a:rPr lang="en-US" dirty="0"/>
              <a:t> – Based on JSON.NET</a:t>
            </a:r>
          </a:p>
          <a:p>
            <a:pPr lvl="1"/>
            <a:r>
              <a:rPr lang="en-US" dirty="0" err="1"/>
              <a:t>JsonPatchInputFormatter</a:t>
            </a:r>
            <a:r>
              <a:rPr lang="en-US" dirty="0"/>
              <a:t>  - Based on JSON.NET</a:t>
            </a:r>
          </a:p>
          <a:p>
            <a:endParaRPr lang="en-US" dirty="0"/>
          </a:p>
          <a:p>
            <a:r>
              <a:rPr lang="en-US" b="1" dirty="0"/>
              <a:t>Four output formatters:</a:t>
            </a:r>
          </a:p>
          <a:p>
            <a:pPr lvl="1"/>
            <a:r>
              <a:rPr lang="en-US" dirty="0" err="1"/>
              <a:t>JsonOutputFormatter</a:t>
            </a:r>
            <a:r>
              <a:rPr lang="en-US" dirty="0"/>
              <a:t> – Determined by JSON.NET</a:t>
            </a:r>
          </a:p>
          <a:p>
            <a:pPr lvl="1"/>
            <a:r>
              <a:rPr lang="en-US" dirty="0" err="1"/>
              <a:t>StringOutputFormatter</a:t>
            </a:r>
            <a:r>
              <a:rPr lang="en-US" dirty="0"/>
              <a:t> – Utilized to force a string into a text/plain content sort</a:t>
            </a:r>
          </a:p>
          <a:p>
            <a:pPr lvl="1"/>
            <a:r>
              <a:rPr lang="en-US" dirty="0" err="1"/>
              <a:t>StreamOutputFormatter</a:t>
            </a:r>
            <a:r>
              <a:rPr lang="en-US" dirty="0"/>
              <a:t> – Stream format</a:t>
            </a:r>
          </a:p>
          <a:p>
            <a:pPr lvl="1"/>
            <a:r>
              <a:rPr lang="en-US" dirty="0" err="1"/>
              <a:t>HttpNoContentOutputFormatter</a:t>
            </a:r>
            <a:r>
              <a:rPr lang="en-US" dirty="0"/>
              <a:t> – Applied to force 204 status code for null action return</a:t>
            </a:r>
          </a:p>
          <a:p>
            <a:endParaRPr lang="en-US" dirty="0"/>
          </a:p>
          <a:p>
            <a:endParaRPr lang="en-US" dirty="0"/>
          </a:p>
          <a:p>
            <a:endParaRPr lang="en-US" dirty="0"/>
          </a:p>
        </p:txBody>
      </p:sp>
      <p:sp>
        <p:nvSpPr>
          <p:cNvPr id="9" name="Slide Image Placeholder 8"/>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11621079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In ASP.NET Core, the MvcOptions object (a short reminder that the framework configuration is controlled via it) recently got a new property </a:t>
            </a:r>
            <a:r>
              <a:rPr lang="en-US" dirty="0" err="1"/>
              <a:t>RespectBrowserAcceptHeader</a:t>
            </a:r>
            <a:r>
              <a:rPr lang="en-US" dirty="0"/>
              <a:t>, set by default to false.</a:t>
            </a:r>
          </a:p>
          <a:p>
            <a:pPr marL="0" indent="0">
              <a:buNone/>
            </a:pPr>
            <a:endParaRPr lang="en-US" dirty="0"/>
          </a:p>
          <a:p>
            <a:r>
              <a:rPr lang="en-US" dirty="0"/>
              <a:t>It controls the new out-of-the box behavior, where ASP.NET Core, when selecting a formatter will try to sniff out the */* in the Accept header (meaning that the client declares it can handle any media type), and if it is there, will bypass any content negotiation and just select the first formatter capable of handling the given return type – which will normally be JSON formatter (unless you reordered formatters or injected some custom ones yourself).</a:t>
            </a:r>
          </a:p>
          <a:p>
            <a:endParaRPr lang="en-US" dirty="0"/>
          </a:p>
          <a:p>
            <a:r>
              <a:rPr lang="en-US" dirty="0"/>
              <a:t>Since out of the box ASP.NET Core is JSON only it does not have that big of an impact, but as soon as you plug in the XML formatters (or any other ones), you will notice that making a request from the browser’s address bar you still get JSON anyway.</a:t>
            </a:r>
          </a:p>
          <a:p>
            <a:endParaRPr lang="en-US" dirty="0"/>
          </a:p>
          <a:p>
            <a:r>
              <a:rPr lang="en-US" dirty="0"/>
              <a:t>You can switch off this behavior from the options:</a:t>
            </a:r>
          </a:p>
          <a:p>
            <a:pPr marL="0" indent="0">
              <a:buNone/>
            </a:pPr>
            <a:r>
              <a:rPr lang="en-US" dirty="0"/>
              <a:t>    </a:t>
            </a:r>
            <a:r>
              <a:rPr lang="en-US" dirty="0">
                <a:latin typeface="Consolas" panose="020B0609020204030204" pitchFamily="49" charset="0"/>
                <a:cs typeface="Consolas" panose="020B0609020204030204" pitchFamily="49" charset="0"/>
              </a:rPr>
              <a:t>    services.Configure&lt;MvcOptions&gt;(options =&gt;</a:t>
            </a:r>
          </a:p>
          <a:p>
            <a:pPr marL="0" indent="0">
              <a:buNone/>
            </a:pPr>
            <a:r>
              <a:rPr lang="en-US" dirty="0">
                <a:latin typeface="Consolas" panose="020B0609020204030204" pitchFamily="49" charset="0"/>
                <a:cs typeface="Consolas" panose="020B0609020204030204" pitchFamily="49" charset="0"/>
              </a:rPr>
              <a:t>        {</a:t>
            </a:r>
          </a:p>
          <a:p>
            <a:pPr marL="0" indent="0">
              <a:buNone/>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options.RespectBrowserAcceptHeader</a:t>
            </a:r>
            <a:r>
              <a:rPr lang="en-US" dirty="0">
                <a:latin typeface="Consolas" panose="020B0609020204030204" pitchFamily="49" charset="0"/>
                <a:cs typeface="Consolas" panose="020B0609020204030204" pitchFamily="49" charset="0"/>
              </a:rPr>
              <a:t> = true;</a:t>
            </a:r>
          </a:p>
          <a:p>
            <a:pPr marL="0" indent="0">
              <a:buNone/>
            </a:pPr>
            <a:r>
              <a:rPr lang="en-US" dirty="0">
                <a:latin typeface="Consolas" panose="020B0609020204030204" pitchFamily="49" charset="0"/>
                <a:cs typeface="Consolas" panose="020B0609020204030204" pitchFamily="49" charset="0"/>
              </a:rPr>
              <a:t>        });</a:t>
            </a:r>
          </a:p>
          <a:p>
            <a:endParaRPr lang="en-US" dirty="0"/>
          </a:p>
          <a:p>
            <a:endParaRPr lang="en-US" dirty="0"/>
          </a:p>
        </p:txBody>
      </p:sp>
      <p:sp>
        <p:nvSpPr>
          <p:cNvPr id="6" name="Slide Image Placeholder 5"/>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549117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5" name="Notes Placeholder 4"/>
          <p:cNvSpPr>
            <a:spLocks noGrp="1"/>
          </p:cNvSpPr>
          <p:nvPr>
            <p:ph type="body" idx="1"/>
          </p:nvPr>
        </p:nvSpPr>
        <p:spPr/>
        <p:txBody>
          <a:bodyPr/>
          <a:lstStyle/>
          <a:p>
            <a:pPr marL="0" indent="0">
              <a:buNone/>
            </a:pPr>
            <a:r>
              <a:rPr lang="en-US" sz="1050" b="1" kern="1200" dirty="0">
                <a:solidFill>
                  <a:schemeClr val="tx1"/>
                </a:solidFill>
                <a:effectLst/>
                <a:latin typeface="Segoe UI" panose="020B0502040204020203" pitchFamily="34" charset="0"/>
                <a:ea typeface="+mn-ea"/>
                <a:cs typeface="Segoe UI" panose="020B0502040204020203" pitchFamily="34" charset="0"/>
              </a:rPr>
              <a:t>Demo script:</a:t>
            </a: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lvl="0"/>
            <a:r>
              <a:rPr lang="en-US" sz="1050" kern="1200" dirty="0">
                <a:solidFill>
                  <a:schemeClr val="tx1"/>
                </a:solidFill>
                <a:effectLst/>
                <a:latin typeface="Segoe UI" panose="020B0502040204020203" pitchFamily="34" charset="0"/>
                <a:ea typeface="+mn-ea"/>
                <a:cs typeface="Segoe UI" panose="020B0502040204020203" pitchFamily="34" charset="0"/>
              </a:rPr>
              <a:t>Open the project </a:t>
            </a:r>
            <a:r>
              <a:rPr lang="en-US" sz="1050" b="1" kern="1200" dirty="0" err="1">
                <a:solidFill>
                  <a:schemeClr val="tx1"/>
                </a:solidFill>
                <a:effectLst/>
                <a:latin typeface="Segoe UI" panose="020B0502040204020203" pitchFamily="34" charset="0"/>
                <a:ea typeface="+mn-ea"/>
                <a:cs typeface="Segoe UI" panose="020B0502040204020203" pitchFamily="34" charset="0"/>
              </a:rPr>
              <a:t>WebAPIDemo</a:t>
            </a:r>
            <a:r>
              <a:rPr lang="en-US" sz="1050" kern="1200" dirty="0">
                <a:solidFill>
                  <a:schemeClr val="tx1"/>
                </a:solidFill>
                <a:effectLst/>
                <a:latin typeface="Segoe UI" panose="020B0502040204020203" pitchFamily="34" charset="0"/>
                <a:ea typeface="+mn-ea"/>
                <a:cs typeface="Segoe UI" panose="020B0502040204020203" pitchFamily="34" charset="0"/>
              </a:rPr>
              <a:t> if you have closed it.</a:t>
            </a:r>
          </a:p>
          <a:p>
            <a:pPr lvl="0"/>
            <a:r>
              <a:rPr lang="en-US" sz="1050" kern="1200" dirty="0">
                <a:solidFill>
                  <a:schemeClr val="tx1"/>
                </a:solidFill>
                <a:effectLst/>
                <a:latin typeface="Segoe UI" panose="020B0502040204020203" pitchFamily="34" charset="0"/>
                <a:ea typeface="+mn-ea"/>
                <a:cs typeface="Segoe UI" panose="020B0502040204020203" pitchFamily="34" charset="0"/>
              </a:rPr>
              <a:t>Download package "</a:t>
            </a:r>
            <a:r>
              <a:rPr lang="en-US" sz="1050" kern="1200" dirty="0" err="1">
                <a:solidFill>
                  <a:schemeClr val="tx1"/>
                </a:solidFill>
                <a:effectLst/>
                <a:latin typeface="Segoe UI" panose="020B0502040204020203" pitchFamily="34" charset="0"/>
                <a:ea typeface="+mn-ea"/>
                <a:cs typeface="Segoe UI" panose="020B0502040204020203" pitchFamily="34" charset="0"/>
              </a:rPr>
              <a:t>Microsoft.AspNetCore.Mvc.Formatters.Xml</a:t>
            </a:r>
            <a:r>
              <a:rPr lang="en-US" sz="1050" kern="1200" dirty="0">
                <a:solidFill>
                  <a:schemeClr val="tx1"/>
                </a:solidFill>
                <a:effectLst/>
                <a:latin typeface="Segoe UI" panose="020B0502040204020203" pitchFamily="34" charset="0"/>
                <a:ea typeface="+mn-ea"/>
                <a:cs typeface="Segoe UI" panose="020B0502040204020203" pitchFamily="34" charset="0"/>
              </a:rPr>
              <a:t>" from NuGet</a:t>
            </a:r>
          </a:p>
          <a:p>
            <a:pPr lvl="0"/>
            <a:r>
              <a:rPr lang="en-US" sz="1050" b="1" kern="1200" dirty="0">
                <a:solidFill>
                  <a:schemeClr val="tx1"/>
                </a:solidFill>
                <a:effectLst/>
                <a:latin typeface="Segoe UI" panose="020B0502040204020203" pitchFamily="34" charset="0"/>
                <a:ea typeface="+mn-ea"/>
                <a:cs typeface="Segoe UI" panose="020B0502040204020203" pitchFamily="34" charset="0"/>
              </a:rPr>
              <a:t>//TODO 1: </a:t>
            </a:r>
            <a:r>
              <a:rPr lang="en-US" sz="1050" kern="1200" dirty="0">
                <a:solidFill>
                  <a:schemeClr val="tx1"/>
                </a:solidFill>
                <a:effectLst/>
                <a:latin typeface="Segoe UI" panose="020B0502040204020203" pitchFamily="34" charset="0"/>
                <a:ea typeface="+mn-ea"/>
                <a:cs typeface="Segoe UI" panose="020B0502040204020203" pitchFamily="34" charset="0"/>
              </a:rPr>
              <a:t>Uncomment the code below to register XML formatters in </a:t>
            </a:r>
            <a:r>
              <a:rPr lang="en-US" sz="1050" kern="1200" dirty="0" err="1">
                <a:solidFill>
                  <a:schemeClr val="tx1"/>
                </a:solidFill>
                <a:effectLst/>
                <a:latin typeface="Segoe UI" panose="020B0502040204020203" pitchFamily="34" charset="0"/>
                <a:ea typeface="+mn-ea"/>
                <a:cs typeface="Segoe UI" panose="020B0502040204020203" pitchFamily="34" charset="0"/>
              </a:rPr>
              <a:t>Startup.cs</a:t>
            </a:r>
            <a:r>
              <a:rPr lang="en-US" sz="1050" kern="1200" dirty="0">
                <a:solidFill>
                  <a:schemeClr val="tx1"/>
                </a:solidFill>
                <a:effectLst/>
                <a:latin typeface="Segoe UI" panose="020B0502040204020203" pitchFamily="34" charset="0"/>
                <a:ea typeface="+mn-ea"/>
                <a:cs typeface="Segoe UI" panose="020B0502040204020203" pitchFamily="34" charset="0"/>
              </a:rPr>
              <a:t>       </a:t>
            </a:r>
          </a:p>
          <a:p>
            <a:pPr marL="173038" lvl="1"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      </a:t>
            </a:r>
          </a:p>
          <a:p>
            <a:pPr marL="344488" lvl="2"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 //</a:t>
            </a:r>
            <a:r>
              <a:rPr lang="en-US" sz="1050" kern="1200" dirty="0" err="1">
                <a:solidFill>
                  <a:schemeClr val="tx1"/>
                </a:solidFill>
                <a:effectLst/>
                <a:latin typeface="Segoe UI" panose="020B0502040204020203" pitchFamily="34" charset="0"/>
                <a:ea typeface="+mn-ea"/>
                <a:cs typeface="Segoe UI" panose="020B0502040204020203" pitchFamily="34" charset="0"/>
              </a:rPr>
              <a:t>services.Configure</a:t>
            </a:r>
            <a:r>
              <a:rPr lang="en-US" sz="1050" kern="1200" dirty="0">
                <a:solidFill>
                  <a:schemeClr val="tx1"/>
                </a:solidFill>
                <a:effectLst/>
                <a:latin typeface="Segoe UI" panose="020B0502040204020203" pitchFamily="34" charset="0"/>
                <a:ea typeface="+mn-ea"/>
                <a:cs typeface="Segoe UI" panose="020B0502040204020203" pitchFamily="34" charset="0"/>
              </a:rPr>
              <a:t>&lt;</a:t>
            </a:r>
            <a:r>
              <a:rPr lang="en-US" sz="1050" kern="1200" dirty="0" err="1">
                <a:solidFill>
                  <a:schemeClr val="tx1"/>
                </a:solidFill>
                <a:effectLst/>
                <a:latin typeface="Segoe UI" panose="020B0502040204020203" pitchFamily="34" charset="0"/>
                <a:ea typeface="+mn-ea"/>
                <a:cs typeface="Segoe UI" panose="020B0502040204020203" pitchFamily="34" charset="0"/>
              </a:rPr>
              <a:t>MvcOptions</a:t>
            </a:r>
            <a:r>
              <a:rPr lang="en-US" sz="1050" kern="1200" dirty="0">
                <a:solidFill>
                  <a:schemeClr val="tx1"/>
                </a:solidFill>
                <a:effectLst/>
                <a:latin typeface="Segoe UI" panose="020B0502040204020203" pitchFamily="34" charset="0"/>
                <a:ea typeface="+mn-ea"/>
                <a:cs typeface="Segoe UI" panose="020B0502040204020203" pitchFamily="34" charset="0"/>
              </a:rPr>
              <a:t>&gt;(options =&gt;</a:t>
            </a:r>
            <a:endParaRPr lang="en-US" sz="1200" kern="1200" dirty="0">
              <a:solidFill>
                <a:schemeClr val="tx1"/>
              </a:solidFill>
              <a:effectLst/>
              <a:latin typeface="Segoe UI" panose="020B0502040204020203" pitchFamily="34" charset="0"/>
              <a:ea typeface="+mn-ea"/>
              <a:cs typeface="Segoe UI" panose="020B0502040204020203" pitchFamily="34" charset="0"/>
            </a:endParaRPr>
          </a:p>
          <a:p>
            <a:pPr marL="173038" lvl="1"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     //{</a:t>
            </a:r>
            <a:endParaRPr lang="en-US" sz="1200" kern="1200" dirty="0">
              <a:solidFill>
                <a:schemeClr val="tx1"/>
              </a:solidFill>
              <a:effectLst/>
              <a:latin typeface="Segoe UI" panose="020B0502040204020203" pitchFamily="34" charset="0"/>
              <a:ea typeface="+mn-ea"/>
              <a:cs typeface="Segoe UI" panose="020B0502040204020203" pitchFamily="34" charset="0"/>
            </a:endParaRPr>
          </a:p>
          <a:p>
            <a:pPr marL="173038" lvl="1"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     //    </a:t>
            </a:r>
            <a:r>
              <a:rPr lang="en-US" sz="1050" kern="1200" dirty="0" err="1">
                <a:solidFill>
                  <a:schemeClr val="tx1"/>
                </a:solidFill>
                <a:effectLst/>
                <a:latin typeface="Segoe UI" panose="020B0502040204020203" pitchFamily="34" charset="0"/>
                <a:ea typeface="+mn-ea"/>
                <a:cs typeface="Segoe UI" panose="020B0502040204020203" pitchFamily="34" charset="0"/>
              </a:rPr>
              <a:t>options.OutputFormatters.Add</a:t>
            </a:r>
            <a:r>
              <a:rPr lang="en-US" sz="1050" kern="1200" dirty="0">
                <a:solidFill>
                  <a:schemeClr val="tx1"/>
                </a:solidFill>
                <a:effectLst/>
                <a:latin typeface="Segoe UI" panose="020B0502040204020203" pitchFamily="34" charset="0"/>
                <a:ea typeface="+mn-ea"/>
                <a:cs typeface="Segoe UI" panose="020B0502040204020203" pitchFamily="34" charset="0"/>
              </a:rPr>
              <a:t>(new </a:t>
            </a:r>
            <a:r>
              <a:rPr lang="en-US" sz="1050" kern="1200" dirty="0" err="1">
                <a:solidFill>
                  <a:schemeClr val="tx1"/>
                </a:solidFill>
                <a:effectLst/>
                <a:latin typeface="Segoe UI" panose="020B0502040204020203" pitchFamily="34" charset="0"/>
                <a:ea typeface="+mn-ea"/>
                <a:cs typeface="Segoe UI" panose="020B0502040204020203" pitchFamily="34" charset="0"/>
              </a:rPr>
              <a:t>XmlSerializerOutputFormatter</a:t>
            </a:r>
            <a:r>
              <a:rPr lang="en-US" sz="1050" kern="1200" dirty="0">
                <a:solidFill>
                  <a:schemeClr val="tx1"/>
                </a:solidFill>
                <a:effectLst/>
                <a:latin typeface="Segoe UI" panose="020B0502040204020203" pitchFamily="34" charset="0"/>
                <a:ea typeface="+mn-ea"/>
                <a:cs typeface="Segoe UI" panose="020B0502040204020203" pitchFamily="34" charset="0"/>
              </a:rPr>
              <a:t>());</a:t>
            </a:r>
            <a:endParaRPr lang="en-US" sz="1200" kern="1200" dirty="0">
              <a:solidFill>
                <a:schemeClr val="tx1"/>
              </a:solidFill>
              <a:effectLst/>
              <a:latin typeface="Segoe UI" panose="020B0502040204020203" pitchFamily="34" charset="0"/>
              <a:ea typeface="+mn-ea"/>
              <a:cs typeface="Segoe UI" panose="020B0502040204020203" pitchFamily="34" charset="0"/>
            </a:endParaRPr>
          </a:p>
          <a:p>
            <a:pPr marL="173038" lvl="1"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     //    //</a:t>
            </a:r>
            <a:r>
              <a:rPr lang="en-US" sz="1050" kern="1200" dirty="0" err="1">
                <a:solidFill>
                  <a:schemeClr val="tx1"/>
                </a:solidFill>
                <a:effectLst/>
                <a:latin typeface="Segoe UI" panose="020B0502040204020203" pitchFamily="34" charset="0"/>
                <a:ea typeface="+mn-ea"/>
                <a:cs typeface="Segoe UI" panose="020B0502040204020203" pitchFamily="34" charset="0"/>
              </a:rPr>
              <a:t>options.InputFormatters.Add</a:t>
            </a:r>
            <a:r>
              <a:rPr lang="en-US" sz="1050" kern="1200" dirty="0">
                <a:solidFill>
                  <a:schemeClr val="tx1"/>
                </a:solidFill>
                <a:effectLst/>
                <a:latin typeface="Segoe UI" panose="020B0502040204020203" pitchFamily="34" charset="0"/>
                <a:ea typeface="+mn-ea"/>
                <a:cs typeface="Segoe UI" panose="020B0502040204020203" pitchFamily="34" charset="0"/>
              </a:rPr>
              <a:t>(new </a:t>
            </a:r>
            <a:r>
              <a:rPr lang="en-US" sz="1050" kern="1200" dirty="0" err="1">
                <a:solidFill>
                  <a:schemeClr val="tx1"/>
                </a:solidFill>
                <a:effectLst/>
                <a:latin typeface="Segoe UI" panose="020B0502040204020203" pitchFamily="34" charset="0"/>
                <a:ea typeface="+mn-ea"/>
                <a:cs typeface="Segoe UI" panose="020B0502040204020203" pitchFamily="34" charset="0"/>
              </a:rPr>
              <a:t>XmlSerializerInputFormatter</a:t>
            </a:r>
            <a:r>
              <a:rPr lang="en-US" sz="1050" kern="1200" dirty="0">
                <a:solidFill>
                  <a:schemeClr val="tx1"/>
                </a:solidFill>
                <a:effectLst/>
                <a:latin typeface="Segoe UI" panose="020B0502040204020203" pitchFamily="34" charset="0"/>
                <a:ea typeface="+mn-ea"/>
                <a:cs typeface="Segoe UI" panose="020B0502040204020203" pitchFamily="34" charset="0"/>
              </a:rPr>
              <a:t>());</a:t>
            </a:r>
            <a:endParaRPr lang="en-US" sz="1200" kern="1200" dirty="0">
              <a:solidFill>
                <a:schemeClr val="tx1"/>
              </a:solidFill>
              <a:effectLst/>
              <a:latin typeface="Segoe UI" panose="020B0502040204020203" pitchFamily="34" charset="0"/>
              <a:ea typeface="+mn-ea"/>
              <a:cs typeface="Segoe UI" panose="020B0502040204020203" pitchFamily="34" charset="0"/>
            </a:endParaRPr>
          </a:p>
          <a:p>
            <a:pPr marL="173038" lvl="1"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     //    </a:t>
            </a:r>
            <a:r>
              <a:rPr lang="en-US" sz="1050" kern="1200" dirty="0" err="1">
                <a:solidFill>
                  <a:schemeClr val="tx1"/>
                </a:solidFill>
                <a:effectLst/>
                <a:latin typeface="Segoe UI" panose="020B0502040204020203" pitchFamily="34" charset="0"/>
                <a:ea typeface="+mn-ea"/>
                <a:cs typeface="Segoe UI" panose="020B0502040204020203" pitchFamily="34" charset="0"/>
              </a:rPr>
              <a:t>options.RespectBrowserAcceptHeader</a:t>
            </a:r>
            <a:r>
              <a:rPr lang="en-US" sz="1050" kern="1200" dirty="0">
                <a:solidFill>
                  <a:schemeClr val="tx1"/>
                </a:solidFill>
                <a:effectLst/>
                <a:latin typeface="Segoe UI" panose="020B0502040204020203" pitchFamily="34" charset="0"/>
                <a:ea typeface="+mn-ea"/>
                <a:cs typeface="Segoe UI" panose="020B0502040204020203" pitchFamily="34" charset="0"/>
              </a:rPr>
              <a:t> = true;</a:t>
            </a:r>
            <a:endParaRPr lang="en-US" sz="1200" kern="1200" dirty="0">
              <a:solidFill>
                <a:schemeClr val="tx1"/>
              </a:solidFill>
              <a:effectLst/>
              <a:latin typeface="Segoe UI" panose="020B0502040204020203" pitchFamily="34" charset="0"/>
              <a:ea typeface="+mn-ea"/>
              <a:cs typeface="Segoe UI" panose="020B0502040204020203" pitchFamily="34" charset="0"/>
            </a:endParaRPr>
          </a:p>
          <a:p>
            <a:pPr marL="173038" lvl="1"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     //});</a:t>
            </a:r>
          </a:p>
          <a:p>
            <a:pPr marL="173038" lvl="1" indent="0">
              <a:buNone/>
            </a:pPr>
            <a:endParaRPr lang="en-US" sz="1200" kern="1200" dirty="0">
              <a:solidFill>
                <a:schemeClr val="tx1"/>
              </a:solidFill>
              <a:effectLst/>
              <a:latin typeface="Segoe UI" panose="020B0502040204020203" pitchFamily="34" charset="0"/>
              <a:ea typeface="+mn-ea"/>
              <a:cs typeface="Segoe UI" panose="020B0502040204020203" pitchFamily="34" charset="0"/>
            </a:endParaRPr>
          </a:p>
          <a:p>
            <a:pPr lvl="0"/>
            <a:r>
              <a:rPr lang="en-US" sz="1050" kern="1200" dirty="0">
                <a:solidFill>
                  <a:schemeClr val="tx1"/>
                </a:solidFill>
                <a:effectLst/>
                <a:latin typeface="Segoe UI" panose="020B0502040204020203" pitchFamily="34" charset="0"/>
                <a:ea typeface="+mn-ea"/>
                <a:cs typeface="Segoe UI" panose="020B0502040204020203" pitchFamily="34" charset="0"/>
              </a:rPr>
              <a:t>Add the corresponding using statements, if needed, accepting the recommendations from Visual Studio:</a:t>
            </a:r>
          </a:p>
          <a:p>
            <a:pPr marL="344488" lvl="2" indent="0">
              <a:buNone/>
            </a:pP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marL="344488" lvl="2"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using </a:t>
            </a:r>
            <a:r>
              <a:rPr lang="en-US" sz="1050" kern="1200" dirty="0" err="1">
                <a:solidFill>
                  <a:schemeClr val="tx1"/>
                </a:solidFill>
                <a:effectLst/>
                <a:latin typeface="Segoe UI" panose="020B0502040204020203" pitchFamily="34" charset="0"/>
                <a:ea typeface="+mn-ea"/>
                <a:cs typeface="Segoe UI" panose="020B0502040204020203" pitchFamily="34" charset="0"/>
              </a:rPr>
              <a:t>Microsoft.AspNetCore.Mvc</a:t>
            </a:r>
            <a:r>
              <a:rPr lang="en-US" sz="1050" kern="1200" dirty="0">
                <a:solidFill>
                  <a:schemeClr val="tx1"/>
                </a:solidFill>
                <a:effectLst/>
                <a:latin typeface="Segoe UI" panose="020B0502040204020203" pitchFamily="34" charset="0"/>
                <a:ea typeface="+mn-ea"/>
                <a:cs typeface="Segoe UI" panose="020B0502040204020203" pitchFamily="34" charset="0"/>
              </a:rPr>
              <a:t>;</a:t>
            </a:r>
            <a:endParaRPr lang="en-US" sz="1200" kern="1200" dirty="0">
              <a:solidFill>
                <a:schemeClr val="tx1"/>
              </a:solidFill>
              <a:effectLst/>
              <a:latin typeface="Segoe UI" panose="020B0502040204020203" pitchFamily="34" charset="0"/>
              <a:ea typeface="+mn-ea"/>
              <a:cs typeface="Segoe UI" panose="020B0502040204020203" pitchFamily="34" charset="0"/>
            </a:endParaRPr>
          </a:p>
          <a:p>
            <a:pPr marL="344488" lvl="2"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using </a:t>
            </a:r>
            <a:r>
              <a:rPr lang="en-US" sz="1050" kern="1200" dirty="0" err="1">
                <a:solidFill>
                  <a:schemeClr val="tx1"/>
                </a:solidFill>
                <a:effectLst/>
                <a:latin typeface="Segoe UI" panose="020B0502040204020203" pitchFamily="34" charset="0"/>
                <a:ea typeface="+mn-ea"/>
                <a:cs typeface="Segoe UI" panose="020B0502040204020203" pitchFamily="34" charset="0"/>
              </a:rPr>
              <a:t>Microsoft.AspNetCore.Mvc.Formatters</a:t>
            </a:r>
            <a:r>
              <a:rPr lang="en-US" sz="1050" kern="1200" dirty="0">
                <a:solidFill>
                  <a:schemeClr val="tx1"/>
                </a:solidFill>
                <a:effectLst/>
                <a:latin typeface="Segoe UI" panose="020B0502040204020203" pitchFamily="34" charset="0"/>
                <a:ea typeface="+mn-ea"/>
                <a:cs typeface="Segoe UI" panose="020B0502040204020203" pitchFamily="34" charset="0"/>
              </a:rPr>
              <a:t>;</a:t>
            </a:r>
          </a:p>
          <a:p>
            <a:pPr marL="344488" lvl="2" indent="0">
              <a:buNone/>
            </a:pPr>
            <a:endParaRPr lang="en-US" sz="1200" kern="1200" dirty="0">
              <a:solidFill>
                <a:schemeClr val="tx1"/>
              </a:solidFill>
              <a:effectLst/>
              <a:latin typeface="Segoe UI" panose="020B0502040204020203" pitchFamily="34" charset="0"/>
              <a:ea typeface="+mn-ea"/>
              <a:cs typeface="Segoe UI" panose="020B0502040204020203" pitchFamily="34" charset="0"/>
            </a:endParaRPr>
          </a:p>
          <a:p>
            <a:pPr lvl="0"/>
            <a:r>
              <a:rPr lang="en-US" sz="1050" b="1" kern="1200" dirty="0">
                <a:solidFill>
                  <a:schemeClr val="tx1"/>
                </a:solidFill>
                <a:effectLst/>
                <a:latin typeface="Segoe UI" panose="020B0502040204020203" pitchFamily="34" charset="0"/>
                <a:ea typeface="+mn-ea"/>
                <a:cs typeface="Segoe UI" panose="020B0502040204020203" pitchFamily="34" charset="0"/>
              </a:rPr>
              <a:t>//TODO 2: </a:t>
            </a:r>
            <a:r>
              <a:rPr lang="en-US" sz="1050" kern="1200" dirty="0">
                <a:solidFill>
                  <a:schemeClr val="tx1"/>
                </a:solidFill>
                <a:effectLst/>
                <a:latin typeface="Segoe UI" panose="020B0502040204020203" pitchFamily="34" charset="0"/>
                <a:ea typeface="+mn-ea"/>
                <a:cs typeface="Segoe UI" panose="020B0502040204020203" pitchFamily="34" charset="0"/>
              </a:rPr>
              <a:t>Uncomment the </a:t>
            </a:r>
            <a:r>
              <a:rPr lang="en-US" sz="1050" kern="1200" dirty="0" err="1">
                <a:solidFill>
                  <a:schemeClr val="tx1"/>
                </a:solidFill>
                <a:effectLst/>
                <a:latin typeface="Segoe UI" panose="020B0502040204020203" pitchFamily="34" charset="0"/>
                <a:ea typeface="+mn-ea"/>
                <a:cs typeface="Segoe UI" panose="020B0502040204020203" pitchFamily="34" charset="0"/>
              </a:rPr>
              <a:t>Prduces</a:t>
            </a:r>
            <a:r>
              <a:rPr lang="en-US" sz="1050" kern="1200" dirty="0">
                <a:solidFill>
                  <a:schemeClr val="tx1"/>
                </a:solidFill>
                <a:effectLst/>
                <a:latin typeface="Segoe UI" panose="020B0502040204020203" pitchFamily="34" charset="0"/>
                <a:ea typeface="+mn-ea"/>
                <a:cs typeface="Segoe UI" panose="020B0502040204020203" pitchFamily="34" charset="0"/>
              </a:rPr>
              <a:t> attribute below in </a:t>
            </a:r>
            <a:r>
              <a:rPr lang="en-US" sz="1050" kern="1200" dirty="0" err="1">
                <a:solidFill>
                  <a:schemeClr val="tx1"/>
                </a:solidFill>
                <a:effectLst/>
                <a:latin typeface="Segoe UI" panose="020B0502040204020203" pitchFamily="34" charset="0"/>
                <a:ea typeface="+mn-ea"/>
                <a:cs typeface="Segoe UI" panose="020B0502040204020203" pitchFamily="34" charset="0"/>
              </a:rPr>
              <a:t>ToDoController</a:t>
            </a: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marL="344488" lvl="2"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 //[Produces("application/xml")]</a:t>
            </a:r>
            <a:endParaRPr lang="en-US" sz="1200" kern="1200" dirty="0">
              <a:solidFill>
                <a:schemeClr val="tx1"/>
              </a:solidFill>
              <a:effectLst/>
              <a:latin typeface="Segoe UI" panose="020B0502040204020203" pitchFamily="34" charset="0"/>
              <a:ea typeface="+mn-ea"/>
              <a:cs typeface="Segoe UI" panose="020B0502040204020203" pitchFamily="34" charset="0"/>
            </a:endParaRPr>
          </a:p>
          <a:p>
            <a:pPr marL="344488" lvl="2"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public </a:t>
            </a:r>
            <a:r>
              <a:rPr lang="en-US" sz="1050" kern="1200" dirty="0" err="1">
                <a:solidFill>
                  <a:schemeClr val="tx1"/>
                </a:solidFill>
                <a:effectLst/>
                <a:latin typeface="Segoe UI" panose="020B0502040204020203" pitchFamily="34" charset="0"/>
                <a:ea typeface="+mn-ea"/>
                <a:cs typeface="Segoe UI" panose="020B0502040204020203" pitchFamily="34" charset="0"/>
              </a:rPr>
              <a:t>IEnumerable</a:t>
            </a:r>
            <a:r>
              <a:rPr lang="en-US" sz="1050" kern="1200" dirty="0">
                <a:solidFill>
                  <a:schemeClr val="tx1"/>
                </a:solidFill>
                <a:effectLst/>
                <a:latin typeface="Segoe UI" panose="020B0502040204020203" pitchFamily="34" charset="0"/>
                <a:ea typeface="+mn-ea"/>
                <a:cs typeface="Segoe UI" panose="020B0502040204020203" pitchFamily="34" charset="0"/>
              </a:rPr>
              <a:t>&lt;</a:t>
            </a:r>
            <a:r>
              <a:rPr lang="en-US" sz="1050" kern="1200" dirty="0" err="1">
                <a:solidFill>
                  <a:schemeClr val="tx1"/>
                </a:solidFill>
                <a:effectLst/>
                <a:latin typeface="Segoe UI" panose="020B0502040204020203" pitchFamily="34" charset="0"/>
                <a:ea typeface="+mn-ea"/>
                <a:cs typeface="Segoe UI" panose="020B0502040204020203" pitchFamily="34" charset="0"/>
              </a:rPr>
              <a:t>ToDoItem</a:t>
            </a:r>
            <a:r>
              <a:rPr lang="en-US" sz="1050" kern="1200" dirty="0">
                <a:solidFill>
                  <a:schemeClr val="tx1"/>
                </a:solidFill>
                <a:effectLst/>
                <a:latin typeface="Segoe UI" panose="020B0502040204020203" pitchFamily="34" charset="0"/>
                <a:ea typeface="+mn-ea"/>
                <a:cs typeface="Segoe UI" panose="020B0502040204020203" pitchFamily="34" charset="0"/>
              </a:rPr>
              <a:t>&gt; </a:t>
            </a:r>
            <a:r>
              <a:rPr lang="en-US" sz="1050" kern="1200" dirty="0" err="1">
                <a:solidFill>
                  <a:schemeClr val="tx1"/>
                </a:solidFill>
                <a:effectLst/>
                <a:latin typeface="Segoe UI" panose="020B0502040204020203" pitchFamily="34" charset="0"/>
                <a:ea typeface="+mn-ea"/>
                <a:cs typeface="Segoe UI" panose="020B0502040204020203" pitchFamily="34" charset="0"/>
              </a:rPr>
              <a:t>GetAll</a:t>
            </a:r>
            <a:r>
              <a:rPr lang="en-US" sz="1050" kern="1200" dirty="0">
                <a:solidFill>
                  <a:schemeClr val="tx1"/>
                </a:solidFill>
                <a:effectLst/>
                <a:latin typeface="Segoe UI" panose="020B0502040204020203" pitchFamily="34" charset="0"/>
                <a:ea typeface="+mn-ea"/>
                <a:cs typeface="Segoe UI" panose="020B0502040204020203" pitchFamily="34" charset="0"/>
              </a:rPr>
              <a:t>(){…</a:t>
            </a:r>
          </a:p>
          <a:p>
            <a:pPr marL="344488" lvl="2" indent="0">
              <a:buNone/>
            </a:pPr>
            <a:endParaRPr lang="en-US" sz="1200" kern="1200" dirty="0">
              <a:solidFill>
                <a:schemeClr val="tx1"/>
              </a:solidFill>
              <a:effectLst/>
              <a:latin typeface="Segoe UI" panose="020B0502040204020203" pitchFamily="34" charset="0"/>
              <a:ea typeface="+mn-ea"/>
              <a:cs typeface="Segoe UI" panose="020B0502040204020203" pitchFamily="34" charset="0"/>
            </a:endParaRPr>
          </a:p>
          <a:p>
            <a:pPr lvl="0"/>
            <a:r>
              <a:rPr lang="en-US" sz="1050" kern="1200" dirty="0">
                <a:solidFill>
                  <a:schemeClr val="tx1"/>
                </a:solidFill>
                <a:effectLst/>
                <a:latin typeface="Segoe UI" panose="020B0502040204020203" pitchFamily="34" charset="0"/>
                <a:ea typeface="+mn-ea"/>
                <a:cs typeface="Segoe UI" panose="020B0502040204020203" pitchFamily="34" charset="0"/>
              </a:rPr>
              <a:t>Put a breakpoint on </a:t>
            </a:r>
            <a:r>
              <a:rPr lang="en-US" sz="1050" b="1" kern="1200" dirty="0" err="1">
                <a:solidFill>
                  <a:schemeClr val="tx1"/>
                </a:solidFill>
                <a:effectLst/>
                <a:latin typeface="Segoe UI" panose="020B0502040204020203" pitchFamily="34" charset="0"/>
                <a:ea typeface="+mn-ea"/>
                <a:cs typeface="Segoe UI" panose="020B0502040204020203" pitchFamily="34" charset="0"/>
              </a:rPr>
              <a:t>services.Configure</a:t>
            </a:r>
            <a:r>
              <a:rPr lang="en-US" sz="1050" b="1" kern="1200" dirty="0">
                <a:solidFill>
                  <a:schemeClr val="tx1"/>
                </a:solidFill>
                <a:effectLst/>
                <a:latin typeface="Segoe UI" panose="020B0502040204020203" pitchFamily="34" charset="0"/>
                <a:ea typeface="+mn-ea"/>
                <a:cs typeface="Segoe UI" panose="020B0502040204020203" pitchFamily="34" charset="0"/>
              </a:rPr>
              <a:t>&lt;</a:t>
            </a:r>
            <a:r>
              <a:rPr lang="en-US" sz="1050" b="1" kern="1200" dirty="0" err="1">
                <a:solidFill>
                  <a:schemeClr val="tx1"/>
                </a:solidFill>
                <a:effectLst/>
                <a:latin typeface="Segoe UI" panose="020B0502040204020203" pitchFamily="34" charset="0"/>
                <a:ea typeface="+mn-ea"/>
                <a:cs typeface="Segoe UI" panose="020B0502040204020203" pitchFamily="34" charset="0"/>
              </a:rPr>
              <a:t>MvcOptions</a:t>
            </a:r>
            <a:r>
              <a:rPr lang="en-US" sz="1050" b="1" kern="1200" dirty="0">
                <a:solidFill>
                  <a:schemeClr val="tx1"/>
                </a:solidFill>
                <a:effectLst/>
                <a:latin typeface="Segoe UI" panose="020B0502040204020203" pitchFamily="34" charset="0"/>
                <a:ea typeface="+mn-ea"/>
                <a:cs typeface="Segoe UI" panose="020B0502040204020203" pitchFamily="34" charset="0"/>
              </a:rPr>
              <a:t>&gt;(options</a:t>
            </a:r>
            <a:r>
              <a:rPr lang="en-US" sz="1050" kern="1200" dirty="0">
                <a:solidFill>
                  <a:schemeClr val="tx1"/>
                </a:solidFill>
                <a:effectLst/>
                <a:latin typeface="Segoe UI" panose="020B0502040204020203" pitchFamily="34" charset="0"/>
                <a:ea typeface="+mn-ea"/>
                <a:cs typeface="Segoe UI" panose="020B0502040204020203" pitchFamily="34" charset="0"/>
              </a:rPr>
              <a:t> … and show </a:t>
            </a:r>
            <a:r>
              <a:rPr lang="en-US" sz="1050" kern="1200" dirty="0" err="1">
                <a:solidFill>
                  <a:schemeClr val="tx1"/>
                </a:solidFill>
                <a:effectLst/>
                <a:latin typeface="Segoe UI" panose="020B0502040204020203" pitchFamily="34" charset="0"/>
                <a:ea typeface="+mn-ea"/>
                <a:cs typeface="Segoe UI" panose="020B0502040204020203" pitchFamily="34" charset="0"/>
              </a:rPr>
              <a:t>InputFormatters</a:t>
            </a:r>
            <a:r>
              <a:rPr lang="en-US" sz="1050" kern="1200" dirty="0">
                <a:solidFill>
                  <a:schemeClr val="tx1"/>
                </a:solidFill>
                <a:effectLst/>
                <a:latin typeface="Segoe UI" panose="020B0502040204020203" pitchFamily="34" charset="0"/>
                <a:ea typeface="+mn-ea"/>
                <a:cs typeface="Segoe UI" panose="020B0502040204020203" pitchFamily="34" charset="0"/>
              </a:rPr>
              <a:t>/</a:t>
            </a:r>
            <a:r>
              <a:rPr lang="en-US" sz="1050" kern="1200" dirty="0" err="1">
                <a:solidFill>
                  <a:schemeClr val="tx1"/>
                </a:solidFill>
                <a:effectLst/>
                <a:latin typeface="Segoe UI" panose="020B0502040204020203" pitchFamily="34" charset="0"/>
                <a:ea typeface="+mn-ea"/>
                <a:cs typeface="Segoe UI" panose="020B0502040204020203" pitchFamily="34" charset="0"/>
              </a:rPr>
              <a:t>OutputFormatters</a:t>
            </a:r>
            <a:r>
              <a:rPr lang="en-US" sz="1050" kern="1200" dirty="0">
                <a:solidFill>
                  <a:schemeClr val="tx1"/>
                </a:solidFill>
                <a:effectLst/>
                <a:latin typeface="Segoe UI" panose="020B0502040204020203" pitchFamily="34" charset="0"/>
                <a:ea typeface="+mn-ea"/>
                <a:cs typeface="Segoe UI" panose="020B0502040204020203" pitchFamily="34" charset="0"/>
              </a:rPr>
              <a:t> that come out of the box, hover the mouse over the </a:t>
            </a:r>
            <a:r>
              <a:rPr lang="en-US" sz="1050" b="1" kern="1200" dirty="0">
                <a:solidFill>
                  <a:schemeClr val="tx1"/>
                </a:solidFill>
                <a:effectLst/>
                <a:latin typeface="Segoe UI" panose="020B0502040204020203" pitchFamily="34" charset="0"/>
                <a:ea typeface="+mn-ea"/>
                <a:cs typeface="Segoe UI" panose="020B0502040204020203" pitchFamily="34" charset="0"/>
              </a:rPr>
              <a:t>options</a:t>
            </a:r>
            <a:r>
              <a:rPr lang="en-US" sz="1050" kern="1200" dirty="0">
                <a:solidFill>
                  <a:schemeClr val="tx1"/>
                </a:solidFill>
                <a:effectLst/>
                <a:latin typeface="Segoe UI" panose="020B0502040204020203" pitchFamily="34" charset="0"/>
                <a:ea typeface="+mn-ea"/>
                <a:cs typeface="Segoe UI" panose="020B0502040204020203" pitchFamily="34" charset="0"/>
              </a:rPr>
              <a:t> variable and display the contents of these collections. </a:t>
            </a:r>
          </a:p>
          <a:p>
            <a:pPr marL="0" lvl="0" indent="0">
              <a:buNone/>
            </a:pP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lvl="0"/>
            <a:r>
              <a:rPr lang="en-US" sz="1050" kern="1200" dirty="0">
                <a:solidFill>
                  <a:schemeClr val="tx1"/>
                </a:solidFill>
                <a:effectLst/>
                <a:latin typeface="Segoe UI" panose="020B0502040204020203" pitchFamily="34" charset="0"/>
                <a:ea typeface="+mn-ea"/>
                <a:cs typeface="Segoe UI" panose="020B0502040204020203" pitchFamily="34" charset="0"/>
              </a:rPr>
              <a:t>Open Fiddler</a:t>
            </a:r>
          </a:p>
          <a:p>
            <a:pPr lvl="1">
              <a:lnSpc>
                <a:spcPct val="150000"/>
              </a:lnSpc>
            </a:pPr>
            <a:r>
              <a:rPr lang="en-US" sz="1050" kern="1200" dirty="0">
                <a:solidFill>
                  <a:schemeClr val="tx1"/>
                </a:solidFill>
                <a:effectLst/>
                <a:latin typeface="Segoe UI" panose="020B0502040204020203" pitchFamily="34" charset="0"/>
                <a:ea typeface="+mn-ea"/>
                <a:cs typeface="Segoe UI" panose="020B0502040204020203" pitchFamily="34" charset="0"/>
              </a:rPr>
              <a:t>Execute a GET request to </a:t>
            </a:r>
            <a:r>
              <a:rPr lang="en-US" sz="1050" u="sng" kern="1200" dirty="0">
                <a:solidFill>
                  <a:schemeClr val="tx1"/>
                </a:solidFill>
                <a:effectLst/>
                <a:latin typeface="Segoe UI" panose="020B0502040204020203" pitchFamily="34" charset="0"/>
                <a:ea typeface="+mn-ea"/>
                <a:cs typeface="Segoe UI" panose="020B0502040204020203" pitchFamily="34" charset="0"/>
                <a:hlinkClick r:id="rId3"/>
              </a:rPr>
              <a:t>http://localhost:PORT/api/todo</a:t>
            </a:r>
            <a:r>
              <a:rPr lang="en-US" sz="1050" kern="1200" dirty="0">
                <a:solidFill>
                  <a:schemeClr val="tx1"/>
                </a:solidFill>
                <a:effectLst/>
                <a:latin typeface="Segoe UI" panose="020B0502040204020203" pitchFamily="34" charset="0"/>
                <a:ea typeface="+mn-ea"/>
                <a:cs typeface="Segoe UI" panose="020B0502040204020203" pitchFamily="34" charset="0"/>
              </a:rPr>
              <a:t>  and show the response in XML/JSON tabs. Now, you will get </a:t>
            </a:r>
            <a:r>
              <a:rPr lang="en-US" sz="1050" b="1" kern="1200" dirty="0">
                <a:solidFill>
                  <a:schemeClr val="tx1"/>
                </a:solidFill>
                <a:effectLst/>
                <a:latin typeface="Segoe UI" panose="020B0502040204020203" pitchFamily="34" charset="0"/>
                <a:ea typeface="+mn-ea"/>
                <a:cs typeface="Segoe UI" panose="020B0502040204020203" pitchFamily="34" charset="0"/>
              </a:rPr>
              <a:t>an XML response</a:t>
            </a:r>
            <a:r>
              <a:rPr lang="en-US" sz="1050" kern="1200" dirty="0">
                <a:solidFill>
                  <a:schemeClr val="tx1"/>
                </a:solidFill>
                <a:effectLst/>
                <a:latin typeface="Segoe UI" panose="020B0502040204020203" pitchFamily="34" charset="0"/>
                <a:ea typeface="+mn-ea"/>
                <a:cs typeface="Segoe UI" panose="020B0502040204020203" pitchFamily="34" charset="0"/>
              </a:rPr>
              <a:t>.</a:t>
            </a:r>
          </a:p>
          <a:p>
            <a:pPr lvl="1">
              <a:lnSpc>
                <a:spcPct val="150000"/>
              </a:lnSpc>
            </a:pPr>
            <a:r>
              <a:rPr lang="en-US" sz="1050" kern="1200" dirty="0">
                <a:solidFill>
                  <a:schemeClr val="tx1"/>
                </a:solidFill>
                <a:effectLst/>
                <a:latin typeface="Segoe UI" panose="020B0502040204020203" pitchFamily="34" charset="0"/>
                <a:ea typeface="+mn-ea"/>
                <a:cs typeface="Segoe UI" panose="020B0502040204020203" pitchFamily="34" charset="0"/>
              </a:rPr>
              <a:t>Execute a GET request to </a:t>
            </a:r>
            <a:r>
              <a:rPr lang="en-US" sz="1050" u="sng" kern="1200" dirty="0">
                <a:solidFill>
                  <a:schemeClr val="tx1"/>
                </a:solidFill>
                <a:effectLst/>
                <a:latin typeface="Segoe UI" panose="020B0502040204020203" pitchFamily="34" charset="0"/>
                <a:ea typeface="+mn-ea"/>
                <a:cs typeface="Segoe UI" panose="020B0502040204020203" pitchFamily="34" charset="0"/>
                <a:hlinkClick r:id="rId4"/>
              </a:rPr>
              <a:t>http://localhost:</a:t>
            </a:r>
            <a:r>
              <a:rPr lang="en-US" sz="1050" u="sng" kern="1200" dirty="0">
                <a:solidFill>
                  <a:schemeClr val="tx1"/>
                </a:solidFill>
                <a:effectLst/>
                <a:latin typeface="Segoe UI" panose="020B0502040204020203" pitchFamily="34" charset="0"/>
                <a:ea typeface="+mn-ea"/>
                <a:cs typeface="Segoe UI" panose="020B0502040204020203" pitchFamily="34" charset="0"/>
                <a:hlinkClick r:id="rId3"/>
              </a:rPr>
              <a:t>PORT</a:t>
            </a:r>
            <a:r>
              <a:rPr lang="en-US" sz="1050" u="sng" kern="1200" dirty="0">
                <a:solidFill>
                  <a:schemeClr val="tx1"/>
                </a:solidFill>
                <a:effectLst/>
                <a:latin typeface="Segoe UI" panose="020B0502040204020203" pitchFamily="34" charset="0"/>
                <a:ea typeface="+mn-ea"/>
                <a:cs typeface="Segoe UI" panose="020B0502040204020203" pitchFamily="34" charset="0"/>
                <a:hlinkClick r:id="rId4"/>
              </a:rPr>
              <a:t>/api/todo</a:t>
            </a:r>
            <a:r>
              <a:rPr lang="en-US" sz="1050" kern="1200" dirty="0">
                <a:solidFill>
                  <a:schemeClr val="tx1"/>
                </a:solidFill>
                <a:effectLst/>
                <a:latin typeface="Segoe UI" panose="020B0502040204020203" pitchFamily="34" charset="0"/>
                <a:ea typeface="+mn-ea"/>
                <a:cs typeface="Segoe UI" panose="020B0502040204020203" pitchFamily="34" charset="0"/>
              </a:rPr>
              <a:t>  with </a:t>
            </a:r>
            <a:r>
              <a:rPr lang="en-US" sz="1050" i="1" kern="1200" dirty="0">
                <a:solidFill>
                  <a:schemeClr val="tx1"/>
                </a:solidFill>
                <a:effectLst/>
                <a:latin typeface="Segoe UI" panose="020B0502040204020203" pitchFamily="34" charset="0"/>
                <a:ea typeface="+mn-ea"/>
                <a:cs typeface="Segoe UI" panose="020B0502040204020203" pitchFamily="34" charset="0"/>
              </a:rPr>
              <a:t>Accept: application/json </a:t>
            </a:r>
            <a:r>
              <a:rPr lang="en-US" sz="1050" kern="1200" dirty="0">
                <a:solidFill>
                  <a:schemeClr val="tx1"/>
                </a:solidFill>
                <a:effectLst/>
                <a:latin typeface="Segoe UI" panose="020B0502040204020203" pitchFamily="34" charset="0"/>
                <a:ea typeface="+mn-ea"/>
                <a:cs typeface="Segoe UI" panose="020B0502040204020203" pitchFamily="34" charset="0"/>
              </a:rPr>
              <a:t>in the request header. Show the response in XML/JSON tabs (even you requested JSON, You will get </a:t>
            </a:r>
            <a:r>
              <a:rPr lang="en-US" sz="1050" b="1" kern="1200" dirty="0">
                <a:solidFill>
                  <a:schemeClr val="tx1"/>
                </a:solidFill>
                <a:effectLst/>
                <a:latin typeface="Segoe UI" panose="020B0502040204020203" pitchFamily="34" charset="0"/>
                <a:ea typeface="+mn-ea"/>
                <a:cs typeface="Segoe UI" panose="020B0502040204020203" pitchFamily="34" charset="0"/>
              </a:rPr>
              <a:t>an XML response</a:t>
            </a:r>
            <a:r>
              <a:rPr lang="en-US" sz="1050" kern="1200" dirty="0">
                <a:solidFill>
                  <a:schemeClr val="tx1"/>
                </a:solidFill>
                <a:effectLst/>
                <a:latin typeface="Segoe UI" panose="020B0502040204020203" pitchFamily="34" charset="0"/>
                <a:ea typeface="+mn-ea"/>
                <a:cs typeface="Segoe UI" panose="020B0502040204020203" pitchFamily="34" charset="0"/>
              </a:rPr>
              <a:t> because the action method has the Produces attribute only with XML!)</a:t>
            </a:r>
          </a:p>
          <a:p>
            <a:pPr lvl="1">
              <a:lnSpc>
                <a:spcPct val="150000"/>
              </a:lnSpc>
            </a:pPr>
            <a:r>
              <a:rPr lang="en-US" sz="1050" kern="1200" dirty="0">
                <a:solidFill>
                  <a:schemeClr val="tx1"/>
                </a:solidFill>
                <a:effectLst/>
                <a:latin typeface="Segoe UI" panose="020B0502040204020203" pitchFamily="34" charset="0"/>
                <a:ea typeface="+mn-ea"/>
                <a:cs typeface="Segoe UI" panose="020B0502040204020203" pitchFamily="34" charset="0"/>
              </a:rPr>
              <a:t>Execute a GET request to </a:t>
            </a:r>
            <a:r>
              <a:rPr lang="en-US" sz="1050" u="sng" kern="1200" dirty="0">
                <a:solidFill>
                  <a:schemeClr val="tx1"/>
                </a:solidFill>
                <a:effectLst/>
                <a:latin typeface="Segoe UI" panose="020B0502040204020203" pitchFamily="34" charset="0"/>
                <a:ea typeface="+mn-ea"/>
                <a:cs typeface="Segoe UI" panose="020B0502040204020203" pitchFamily="34" charset="0"/>
                <a:hlinkClick r:id="rId5"/>
              </a:rPr>
              <a:t>http://localhost:</a:t>
            </a:r>
            <a:r>
              <a:rPr lang="en-US" sz="1050" u="sng" kern="1200" dirty="0">
                <a:solidFill>
                  <a:schemeClr val="tx1"/>
                </a:solidFill>
                <a:effectLst/>
                <a:latin typeface="Segoe UI" panose="020B0502040204020203" pitchFamily="34" charset="0"/>
                <a:ea typeface="+mn-ea"/>
                <a:cs typeface="Segoe UI" panose="020B0502040204020203" pitchFamily="34" charset="0"/>
                <a:hlinkClick r:id="rId3"/>
              </a:rPr>
              <a:t>PORT</a:t>
            </a:r>
            <a:r>
              <a:rPr lang="en-US" sz="1050" u="sng" kern="1200" dirty="0">
                <a:solidFill>
                  <a:schemeClr val="tx1"/>
                </a:solidFill>
                <a:effectLst/>
                <a:latin typeface="Segoe UI" panose="020B0502040204020203" pitchFamily="34" charset="0"/>
                <a:ea typeface="+mn-ea"/>
                <a:cs typeface="Segoe UI" panose="020B0502040204020203" pitchFamily="34" charset="0"/>
                <a:hlinkClick r:id="rId5"/>
              </a:rPr>
              <a:t>/api/todo/3</a:t>
            </a:r>
            <a:r>
              <a:rPr lang="en-US" sz="1050" kern="1200" dirty="0">
                <a:solidFill>
                  <a:schemeClr val="tx1"/>
                </a:solidFill>
                <a:effectLst/>
                <a:latin typeface="Segoe UI" panose="020B0502040204020203" pitchFamily="34" charset="0"/>
                <a:ea typeface="+mn-ea"/>
                <a:cs typeface="Segoe UI" panose="020B0502040204020203" pitchFamily="34" charset="0"/>
              </a:rPr>
              <a:t>. Show the response in XML/JSON tabs (You will get </a:t>
            </a:r>
            <a:r>
              <a:rPr lang="en-US" sz="1050" b="1" kern="1200" dirty="0">
                <a:solidFill>
                  <a:schemeClr val="tx1"/>
                </a:solidFill>
                <a:effectLst/>
                <a:latin typeface="Segoe UI" panose="020B0502040204020203" pitchFamily="34" charset="0"/>
                <a:ea typeface="+mn-ea"/>
                <a:cs typeface="Segoe UI" panose="020B0502040204020203" pitchFamily="34" charset="0"/>
              </a:rPr>
              <a:t>a json response</a:t>
            </a:r>
            <a:r>
              <a:rPr lang="en-US" sz="1050" kern="1200" dirty="0">
                <a:solidFill>
                  <a:schemeClr val="tx1"/>
                </a:solidFill>
                <a:effectLst/>
                <a:latin typeface="Segoe UI" panose="020B0502040204020203" pitchFamily="34" charset="0"/>
                <a:ea typeface="+mn-ea"/>
                <a:cs typeface="Segoe UI" panose="020B0502040204020203" pitchFamily="34" charset="0"/>
              </a:rPr>
              <a:t> as expected)</a:t>
            </a:r>
          </a:p>
          <a:p>
            <a:pPr lvl="1">
              <a:lnSpc>
                <a:spcPct val="150000"/>
              </a:lnSpc>
            </a:pPr>
            <a:r>
              <a:rPr lang="en-US" sz="1050" kern="1200" dirty="0">
                <a:solidFill>
                  <a:schemeClr val="tx1"/>
                </a:solidFill>
                <a:effectLst/>
                <a:latin typeface="Segoe UI" panose="020B0502040204020203" pitchFamily="34" charset="0"/>
                <a:ea typeface="+mn-ea"/>
                <a:cs typeface="Segoe UI" panose="020B0502040204020203" pitchFamily="34" charset="0"/>
              </a:rPr>
              <a:t>Execute a GET request to </a:t>
            </a:r>
            <a:r>
              <a:rPr lang="en-US" sz="1050" u="sng" kern="1200" dirty="0">
                <a:solidFill>
                  <a:schemeClr val="tx1"/>
                </a:solidFill>
                <a:effectLst/>
                <a:latin typeface="Segoe UI" panose="020B0502040204020203" pitchFamily="34" charset="0"/>
                <a:ea typeface="+mn-ea"/>
                <a:cs typeface="Segoe UI" panose="020B0502040204020203" pitchFamily="34" charset="0"/>
                <a:hlinkClick r:id="rId5"/>
              </a:rPr>
              <a:t>http://localhost:</a:t>
            </a:r>
            <a:r>
              <a:rPr lang="en-US" sz="1050" u="sng" kern="1200" dirty="0">
                <a:solidFill>
                  <a:schemeClr val="tx1"/>
                </a:solidFill>
                <a:effectLst/>
                <a:latin typeface="Segoe UI" panose="020B0502040204020203" pitchFamily="34" charset="0"/>
                <a:ea typeface="+mn-ea"/>
                <a:cs typeface="Segoe UI" panose="020B0502040204020203" pitchFamily="34" charset="0"/>
                <a:hlinkClick r:id="rId3"/>
              </a:rPr>
              <a:t>PORT</a:t>
            </a:r>
            <a:r>
              <a:rPr lang="en-US" sz="1050" u="sng" kern="1200" dirty="0">
                <a:solidFill>
                  <a:schemeClr val="tx1"/>
                </a:solidFill>
                <a:effectLst/>
                <a:latin typeface="Segoe UI" panose="020B0502040204020203" pitchFamily="34" charset="0"/>
                <a:ea typeface="+mn-ea"/>
                <a:cs typeface="Segoe UI" panose="020B0502040204020203" pitchFamily="34" charset="0"/>
                <a:hlinkClick r:id="rId5"/>
              </a:rPr>
              <a:t>/api/todo/3</a:t>
            </a:r>
            <a:r>
              <a:rPr lang="en-US" sz="1050" kern="1200" dirty="0">
                <a:solidFill>
                  <a:schemeClr val="tx1"/>
                </a:solidFill>
                <a:effectLst/>
                <a:latin typeface="Segoe UI" panose="020B0502040204020203" pitchFamily="34" charset="0"/>
                <a:ea typeface="+mn-ea"/>
                <a:cs typeface="Segoe UI" panose="020B0502040204020203" pitchFamily="34" charset="0"/>
              </a:rPr>
              <a:t> with </a:t>
            </a:r>
            <a:r>
              <a:rPr lang="en-US" sz="1050" i="1" kern="1200" dirty="0">
                <a:solidFill>
                  <a:schemeClr val="tx1"/>
                </a:solidFill>
                <a:effectLst/>
                <a:latin typeface="Segoe UI" panose="020B0502040204020203" pitchFamily="34" charset="0"/>
                <a:ea typeface="+mn-ea"/>
                <a:cs typeface="Segoe UI" panose="020B0502040204020203" pitchFamily="34" charset="0"/>
              </a:rPr>
              <a:t>Accept: application/xml </a:t>
            </a:r>
            <a:r>
              <a:rPr lang="en-US" sz="1050" kern="1200" dirty="0">
                <a:solidFill>
                  <a:schemeClr val="tx1"/>
                </a:solidFill>
                <a:effectLst/>
                <a:latin typeface="Segoe UI" panose="020B0502040204020203" pitchFamily="34" charset="0"/>
                <a:ea typeface="+mn-ea"/>
                <a:cs typeface="Segoe UI" panose="020B0502040204020203" pitchFamily="34" charset="0"/>
              </a:rPr>
              <a:t>in the request Header. Show the response in XML/JSON tabs. (You will get </a:t>
            </a:r>
            <a:r>
              <a:rPr lang="en-US" sz="1050" b="1" kern="1200" dirty="0">
                <a:solidFill>
                  <a:schemeClr val="tx1"/>
                </a:solidFill>
                <a:effectLst/>
                <a:latin typeface="Segoe UI" panose="020B0502040204020203" pitchFamily="34" charset="0"/>
                <a:ea typeface="+mn-ea"/>
                <a:cs typeface="Segoe UI" panose="020B0502040204020203" pitchFamily="34" charset="0"/>
              </a:rPr>
              <a:t>an XML response</a:t>
            </a:r>
            <a:r>
              <a:rPr lang="en-US" sz="1050" kern="1200" dirty="0">
                <a:solidFill>
                  <a:schemeClr val="tx1"/>
                </a:solidFill>
                <a:effectLst/>
                <a:latin typeface="Segoe UI" panose="020B0502040204020203" pitchFamily="34" charset="0"/>
                <a:ea typeface="+mn-ea"/>
                <a:cs typeface="Segoe UI" panose="020B0502040204020203" pitchFamily="34" charset="0"/>
              </a:rPr>
              <a:t>.)</a:t>
            </a:r>
          </a:p>
        </p:txBody>
      </p:sp>
    </p:spTree>
    <p:extLst>
      <p:ext uri="{BB962C8B-B14F-4D97-AF65-F5344CB8AC3E}">
        <p14:creationId xmlns:p14="http://schemas.microsoft.com/office/powerpoint/2010/main" val="11511739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a:xfrm>
            <a:off x="384175" y="484188"/>
            <a:ext cx="6099175" cy="3430587"/>
          </a:xfrm>
        </p:spPr>
      </p:sp>
      <p:sp>
        <p:nvSpPr>
          <p:cNvPr id="7" name="Notes Placeholder 6"/>
          <p:cNvSpPr>
            <a:spLocks noGrp="1"/>
          </p:cNvSpPr>
          <p:nvPr>
            <p:ph type="body" idx="1"/>
          </p:nvPr>
        </p:nvSpPr>
        <p:spPr/>
        <p:txBody>
          <a:bodyPr/>
          <a:lstStyle/>
          <a:p>
            <a:r>
              <a:rPr lang="en-US" sz="1050" b="0" i="0" kern="1200" dirty="0">
                <a:solidFill>
                  <a:schemeClr val="tx1"/>
                </a:solidFill>
                <a:effectLst/>
                <a:latin typeface="Segoe UI" panose="020B0502040204020203" pitchFamily="34" charset="0"/>
                <a:ea typeface="+mn-ea"/>
                <a:cs typeface="Segoe UI" panose="020B0502040204020203" pitchFamily="34" charset="0"/>
              </a:rPr>
              <a:t>Swagger is a language-agnostic specification for describing </a:t>
            </a:r>
            <a:r>
              <a:rPr lang="en-US" sz="1050" b="0" i="0" u="sng" kern="1200" dirty="0">
                <a:solidFill>
                  <a:schemeClr val="tx1"/>
                </a:solidFill>
                <a:effectLst/>
                <a:latin typeface="Segoe UI" panose="020B0502040204020203" pitchFamily="34" charset="0"/>
                <a:ea typeface="+mn-ea"/>
                <a:cs typeface="Segoe UI" panose="020B0502040204020203" pitchFamily="34" charset="0"/>
                <a:hlinkClick r:id="rId3"/>
              </a:rPr>
              <a:t>REST</a:t>
            </a:r>
            <a:r>
              <a:rPr lang="en-US" sz="1050" b="0" i="0" kern="1200" dirty="0">
                <a:solidFill>
                  <a:schemeClr val="tx1"/>
                </a:solidFill>
                <a:effectLst/>
                <a:latin typeface="Segoe UI" panose="020B0502040204020203" pitchFamily="34" charset="0"/>
                <a:ea typeface="+mn-ea"/>
                <a:cs typeface="Segoe UI" panose="020B0502040204020203" pitchFamily="34" charset="0"/>
              </a:rPr>
              <a:t> APIs. The Swagger project was donated to the </a:t>
            </a:r>
            <a:r>
              <a:rPr lang="en-US" sz="1050" b="0" i="0" u="sng" kern="1200" dirty="0" err="1">
                <a:solidFill>
                  <a:schemeClr val="tx1"/>
                </a:solidFill>
                <a:effectLst/>
                <a:latin typeface="Segoe UI" panose="020B0502040204020203" pitchFamily="34" charset="0"/>
                <a:ea typeface="+mn-ea"/>
                <a:cs typeface="Segoe UI" panose="020B0502040204020203" pitchFamily="34" charset="0"/>
                <a:hlinkClick r:id="rId4"/>
              </a:rPr>
              <a:t>OpenAPI</a:t>
            </a:r>
            <a:r>
              <a:rPr lang="en-US" sz="1050" b="0" i="0" u="sng" kern="1200" dirty="0">
                <a:solidFill>
                  <a:schemeClr val="tx1"/>
                </a:solidFill>
                <a:effectLst/>
                <a:latin typeface="Segoe UI" panose="020B0502040204020203" pitchFamily="34" charset="0"/>
                <a:ea typeface="+mn-ea"/>
                <a:cs typeface="Segoe UI" panose="020B0502040204020203" pitchFamily="34" charset="0"/>
                <a:hlinkClick r:id="rId4"/>
              </a:rPr>
              <a:t> Initiative</a:t>
            </a:r>
            <a:r>
              <a:rPr lang="en-US" sz="1050" b="0" i="0" kern="1200" dirty="0">
                <a:solidFill>
                  <a:schemeClr val="tx1"/>
                </a:solidFill>
                <a:effectLst/>
                <a:latin typeface="Segoe UI" panose="020B0502040204020203" pitchFamily="34" charset="0"/>
                <a:ea typeface="+mn-ea"/>
                <a:cs typeface="Segoe UI" panose="020B0502040204020203" pitchFamily="34" charset="0"/>
              </a:rPr>
              <a:t>, where it's now referred to as Open API.</a:t>
            </a:r>
            <a:endParaRPr lang="en-US" dirty="0"/>
          </a:p>
        </p:txBody>
      </p:sp>
    </p:spTree>
    <p:extLst>
      <p:ext uri="{BB962C8B-B14F-4D97-AF65-F5344CB8AC3E}">
        <p14:creationId xmlns:p14="http://schemas.microsoft.com/office/powerpoint/2010/main" val="520636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https://docs.asp.net/en/latest/tutorials/web-api-help-pages-using-swagger.html </a:t>
            </a:r>
          </a:p>
          <a:p>
            <a:r>
              <a:rPr lang="en-US" dirty="0">
                <a:hlinkClick r:id="rId3"/>
              </a:rPr>
              <a:t>https://swagger.io/blog/api-strategy/difference-between-swagger-and-openapi/</a:t>
            </a:r>
            <a:endParaRPr lang="en-US" dirty="0"/>
          </a:p>
        </p:txBody>
      </p:sp>
      <p:sp>
        <p:nvSpPr>
          <p:cNvPr id="9" name="Slide Image Placeholder 8"/>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2937845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3" name="Notes Placeholder 2"/>
          <p:cNvSpPr>
            <a:spLocks noGrp="1"/>
          </p:cNvSpPr>
          <p:nvPr>
            <p:ph type="body" idx="1"/>
          </p:nvPr>
        </p:nvSpPr>
        <p:spPr/>
        <p:txBody>
          <a:bodyPr/>
          <a:lstStyle/>
          <a:p>
            <a:r>
              <a:rPr lang="pt-BR" dirty="0" err="1"/>
              <a:t>This</a:t>
            </a:r>
            <a:r>
              <a:rPr lang="pt-BR" dirty="0"/>
              <a:t> sample </a:t>
            </a:r>
            <a:r>
              <a:rPr lang="pt-BR" dirty="0" err="1"/>
              <a:t>code</a:t>
            </a:r>
            <a:r>
              <a:rPr lang="pt-BR" dirty="0"/>
              <a:t> uses </a:t>
            </a:r>
            <a:r>
              <a:rPr lang="pt-BR" dirty="0" err="1"/>
              <a:t>NSwag.AspNetCore</a:t>
            </a:r>
            <a:r>
              <a:rPr lang="pt-BR" dirty="0"/>
              <a:t>, </a:t>
            </a:r>
            <a:r>
              <a:rPr lang="pt-BR" dirty="0" err="1"/>
              <a:t>explain</a:t>
            </a:r>
            <a:r>
              <a:rPr lang="pt-BR" dirty="0"/>
              <a:t> </a:t>
            </a:r>
            <a:r>
              <a:rPr lang="pt-BR" dirty="0" err="1"/>
              <a:t>that</a:t>
            </a:r>
            <a:r>
              <a:rPr lang="pt-BR" dirty="0"/>
              <a:t> are </a:t>
            </a:r>
            <a:r>
              <a:rPr lang="pt-BR" dirty="0" err="1"/>
              <a:t>other</a:t>
            </a:r>
            <a:r>
              <a:rPr lang="pt-BR" dirty="0"/>
              <a:t> </a:t>
            </a:r>
            <a:r>
              <a:rPr lang="pt-BR" dirty="0" err="1"/>
              <a:t>libraries</a:t>
            </a:r>
            <a:r>
              <a:rPr lang="pt-BR" dirty="0"/>
              <a:t> </a:t>
            </a:r>
            <a:r>
              <a:rPr lang="pt-BR" dirty="0" err="1"/>
              <a:t>that</a:t>
            </a:r>
            <a:r>
              <a:rPr lang="pt-BR" dirty="0"/>
              <a:t> </a:t>
            </a:r>
            <a:r>
              <a:rPr lang="pt-BR" dirty="0" err="1"/>
              <a:t>also</a:t>
            </a:r>
            <a:r>
              <a:rPr lang="pt-BR" dirty="0"/>
              <a:t> </a:t>
            </a:r>
            <a:r>
              <a:rPr lang="pt-BR" dirty="0" err="1"/>
              <a:t>implements</a:t>
            </a:r>
            <a:r>
              <a:rPr lang="pt-BR" dirty="0"/>
              <a:t> </a:t>
            </a:r>
            <a:r>
              <a:rPr lang="pt-BR" dirty="0" err="1"/>
              <a:t>OpenAPI</a:t>
            </a:r>
            <a:r>
              <a:rPr lang="pt-BR" dirty="0"/>
              <a:t> </a:t>
            </a:r>
            <a:r>
              <a:rPr lang="pt-BR" dirty="0" err="1"/>
              <a:t>documentation</a:t>
            </a:r>
            <a:r>
              <a:rPr lang="pt-BR" dirty="0"/>
              <a:t>. </a:t>
            </a:r>
            <a:endParaRPr lang="en-US" dirty="0"/>
          </a:p>
        </p:txBody>
      </p:sp>
    </p:spTree>
    <p:extLst>
      <p:ext uri="{BB962C8B-B14F-4D97-AF65-F5344CB8AC3E}">
        <p14:creationId xmlns:p14="http://schemas.microsoft.com/office/powerpoint/2010/main" val="422738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5" name="Notes Placeholder 4"/>
          <p:cNvSpPr>
            <a:spLocks noGrp="1"/>
          </p:cNvSpPr>
          <p:nvPr>
            <p:ph type="body" idx="1"/>
          </p:nvPr>
        </p:nvSpPr>
        <p:spPr/>
        <p:txBody>
          <a:bodyPr/>
          <a:lstStyle/>
          <a:p>
            <a:r>
              <a:rPr lang="en-US" dirty="0"/>
              <a:t>This module includes the following sections:</a:t>
            </a:r>
          </a:p>
          <a:p>
            <a:pPr lvl="1"/>
            <a:r>
              <a:rPr lang="en-US" dirty="0"/>
              <a:t>Section 1: RESTful Services</a:t>
            </a:r>
          </a:p>
          <a:p>
            <a:pPr lvl="1"/>
            <a:r>
              <a:rPr lang="en-US" dirty="0"/>
              <a:t>Section 2: ASP.NET Core Web API</a:t>
            </a:r>
          </a:p>
          <a:p>
            <a:pPr lvl="1"/>
            <a:r>
              <a:rPr lang="en-US" dirty="0"/>
              <a:t>Section 3: Web API Usage Patterns</a:t>
            </a:r>
          </a:p>
          <a:p>
            <a:pPr marL="0" indent="0">
              <a:buNone/>
            </a:pPr>
            <a:endParaRPr lang="en-US" dirty="0"/>
          </a:p>
          <a:p>
            <a:r>
              <a:rPr lang="en-US" dirty="0"/>
              <a:t>After this module, you will be able to:</a:t>
            </a:r>
          </a:p>
          <a:p>
            <a:pPr lvl="1"/>
            <a:r>
              <a:rPr lang="en-US" dirty="0"/>
              <a:t>Use ASP.NET Web API to create REST based services, learn best practices on how to design and develop them well, and finally how to secure them to prevent unauthorized access.</a:t>
            </a:r>
          </a:p>
        </p:txBody>
      </p:sp>
    </p:spTree>
    <p:extLst>
      <p:ext uri="{BB962C8B-B14F-4D97-AF65-F5344CB8AC3E}">
        <p14:creationId xmlns:p14="http://schemas.microsoft.com/office/powerpoint/2010/main" val="1101238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893984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5" name="Notes Placeholder 4"/>
          <p:cNvSpPr>
            <a:spLocks noGrp="1"/>
          </p:cNvSpPr>
          <p:nvPr>
            <p:ph type="body" idx="1"/>
          </p:nvPr>
        </p:nvSpPr>
        <p:spPr/>
        <p:txBody>
          <a:bodyPr/>
          <a:lstStyle/>
          <a:p>
            <a:pPr marL="0" indent="0">
              <a:buNone/>
            </a:pPr>
            <a:r>
              <a:rPr lang="pt-BR" sz="1050" b="1" kern="1200" dirty="0">
                <a:solidFill>
                  <a:schemeClr val="tx1"/>
                </a:solidFill>
                <a:effectLst/>
                <a:latin typeface="Segoe UI" panose="020B0502040204020203" pitchFamily="34" charset="0"/>
                <a:ea typeface="+mn-ea"/>
                <a:cs typeface="Segoe UI" panose="020B0502040204020203" pitchFamily="34" charset="0"/>
              </a:rPr>
              <a:t>Demo script:</a:t>
            </a:r>
          </a:p>
          <a:p>
            <a:pPr marL="0" indent="0">
              <a:buNone/>
            </a:pP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lvl="0"/>
            <a:r>
              <a:rPr lang="en-US" sz="1050" kern="1200" dirty="0">
                <a:solidFill>
                  <a:schemeClr val="tx1"/>
                </a:solidFill>
                <a:effectLst/>
                <a:latin typeface="Segoe UI" panose="020B0502040204020203" pitchFamily="34" charset="0"/>
                <a:ea typeface="+mn-ea"/>
                <a:cs typeface="Segoe UI" panose="020B0502040204020203" pitchFamily="34" charset="0"/>
              </a:rPr>
              <a:t>Open the </a:t>
            </a:r>
            <a:r>
              <a:rPr lang="en-US" sz="1050" b="1" kern="1200" dirty="0" err="1">
                <a:solidFill>
                  <a:schemeClr val="tx1"/>
                </a:solidFill>
                <a:effectLst/>
                <a:latin typeface="Segoe UI" panose="020B0502040204020203" pitchFamily="34" charset="0"/>
                <a:ea typeface="+mn-ea"/>
                <a:cs typeface="Segoe UI" panose="020B0502040204020203" pitchFamily="34" charset="0"/>
              </a:rPr>
              <a:t>Startup.cs</a:t>
            </a:r>
            <a:r>
              <a:rPr lang="en-US" sz="1050" kern="1200" dirty="0">
                <a:solidFill>
                  <a:schemeClr val="tx1"/>
                </a:solidFill>
                <a:effectLst/>
                <a:latin typeface="Segoe UI" panose="020B0502040204020203" pitchFamily="34" charset="0"/>
                <a:ea typeface="+mn-ea"/>
                <a:cs typeface="Segoe UI" panose="020B0502040204020203" pitchFamily="34" charset="0"/>
              </a:rPr>
              <a:t> in the </a:t>
            </a:r>
            <a:r>
              <a:rPr lang="en-US" sz="1050" b="1" kern="1200" dirty="0" err="1">
                <a:solidFill>
                  <a:schemeClr val="tx1"/>
                </a:solidFill>
                <a:effectLst/>
                <a:latin typeface="Segoe UI" panose="020B0502040204020203" pitchFamily="34" charset="0"/>
                <a:ea typeface="+mn-ea"/>
                <a:cs typeface="Segoe UI" panose="020B0502040204020203" pitchFamily="34" charset="0"/>
              </a:rPr>
              <a:t>WebApiDemo</a:t>
            </a:r>
            <a:r>
              <a:rPr lang="en-US" sz="1050" kern="1200" dirty="0">
                <a:solidFill>
                  <a:schemeClr val="tx1"/>
                </a:solidFill>
                <a:effectLst/>
                <a:latin typeface="Segoe UI" panose="020B0502040204020203" pitchFamily="34" charset="0"/>
                <a:ea typeface="+mn-ea"/>
                <a:cs typeface="Segoe UI" panose="020B0502040204020203" pitchFamily="34" charset="0"/>
              </a:rPr>
              <a:t> Project</a:t>
            </a:r>
          </a:p>
          <a:p>
            <a:pPr lvl="0"/>
            <a:r>
              <a:rPr lang="en-US" sz="1050" kern="1200" dirty="0">
                <a:solidFill>
                  <a:schemeClr val="tx1"/>
                </a:solidFill>
                <a:effectLst/>
                <a:latin typeface="Segoe UI" panose="020B0502040204020203" pitchFamily="34" charset="0"/>
                <a:ea typeface="+mn-ea"/>
                <a:cs typeface="Segoe UI" panose="020B0502040204020203" pitchFamily="34" charset="0"/>
              </a:rPr>
              <a:t>In the </a:t>
            </a:r>
            <a:r>
              <a:rPr lang="en-US" sz="1050" b="1" kern="1200" dirty="0" err="1">
                <a:solidFill>
                  <a:schemeClr val="tx1"/>
                </a:solidFill>
                <a:effectLst/>
                <a:latin typeface="Segoe UI" panose="020B0502040204020203" pitchFamily="34" charset="0"/>
                <a:ea typeface="+mn-ea"/>
                <a:cs typeface="Segoe UI" panose="020B0502040204020203" pitchFamily="34" charset="0"/>
              </a:rPr>
              <a:t>ConfigureServices</a:t>
            </a:r>
            <a:r>
              <a:rPr lang="en-US" sz="1050" kern="1200" dirty="0">
                <a:solidFill>
                  <a:schemeClr val="tx1"/>
                </a:solidFill>
                <a:effectLst/>
                <a:latin typeface="Segoe UI" panose="020B0502040204020203" pitchFamily="34" charset="0"/>
                <a:ea typeface="+mn-ea"/>
                <a:cs typeface="Segoe UI" panose="020B0502040204020203" pitchFamily="34" charset="0"/>
              </a:rPr>
              <a:t> method show the code that registers </a:t>
            </a:r>
            <a:r>
              <a:rPr lang="en-US" sz="1050" kern="1200" dirty="0" err="1">
                <a:solidFill>
                  <a:schemeClr val="tx1"/>
                </a:solidFill>
                <a:effectLst/>
                <a:latin typeface="Segoe UI" panose="020B0502040204020203" pitchFamily="34" charset="0"/>
                <a:ea typeface="+mn-ea"/>
                <a:cs typeface="Segoe UI" panose="020B0502040204020203" pitchFamily="34" charset="0"/>
              </a:rPr>
              <a:t>OpenAPI</a:t>
            </a:r>
            <a:r>
              <a:rPr lang="en-US" sz="1050" kern="1200" dirty="0">
                <a:solidFill>
                  <a:schemeClr val="tx1"/>
                </a:solidFill>
                <a:effectLst/>
                <a:latin typeface="Segoe UI" panose="020B0502040204020203" pitchFamily="34" charset="0"/>
                <a:ea typeface="+mn-ea"/>
                <a:cs typeface="Segoe UI" panose="020B0502040204020203" pitchFamily="34" charset="0"/>
              </a:rPr>
              <a:t> document as a service:</a:t>
            </a: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     </a:t>
            </a:r>
          </a:p>
          <a:p>
            <a:pPr marL="0" indent="0">
              <a:buNone/>
            </a:pP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services.AddOpenApiDocument</a:t>
            </a:r>
            <a:r>
              <a:rPr lang="en-US" sz="1800" dirty="0">
                <a:solidFill>
                  <a:srgbClr val="000000"/>
                </a:solidFill>
                <a:latin typeface="Consolas" panose="020B0609020204030204" pitchFamily="49" charset="0"/>
              </a:rPr>
              <a:t>(document =&gt; {</a:t>
            </a:r>
          </a:p>
          <a:p>
            <a:pPr marL="0" indent="0">
              <a:buNone/>
            </a:pP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document.Title</a:t>
            </a:r>
            <a:r>
              <a:rPr lang="en-US" sz="1800" dirty="0">
                <a:solidFill>
                  <a:srgbClr val="000000"/>
                </a:solidFill>
                <a:latin typeface="Consolas" panose="020B0609020204030204" pitchFamily="49" charset="0"/>
              </a:rPr>
              <a:t> = </a:t>
            </a:r>
            <a:r>
              <a:rPr lang="en-US" sz="1800" dirty="0">
                <a:solidFill>
                  <a:srgbClr val="A31515"/>
                </a:solidFill>
                <a:latin typeface="Consolas" panose="020B0609020204030204" pitchFamily="49" charset="0"/>
              </a:rPr>
              <a:t>"My API"</a:t>
            </a:r>
            <a:r>
              <a:rPr lang="en-US" sz="1800" dirty="0">
                <a:solidFill>
                  <a:srgbClr val="000000"/>
                </a:solidFill>
                <a:latin typeface="Consolas" panose="020B0609020204030204" pitchFamily="49" charset="0"/>
              </a:rPr>
              <a:t>;</a:t>
            </a:r>
          </a:p>
          <a:p>
            <a:pPr marL="0" indent="0">
              <a:buNone/>
            </a:pP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document.Version</a:t>
            </a:r>
            <a:r>
              <a:rPr lang="en-US" sz="1800" dirty="0">
                <a:solidFill>
                  <a:srgbClr val="000000"/>
                </a:solidFill>
                <a:latin typeface="Consolas" panose="020B0609020204030204" pitchFamily="49" charset="0"/>
              </a:rPr>
              <a:t> = </a:t>
            </a:r>
            <a:r>
              <a:rPr lang="en-US" sz="1800" dirty="0">
                <a:solidFill>
                  <a:srgbClr val="A31515"/>
                </a:solidFill>
                <a:latin typeface="Consolas" panose="020B0609020204030204" pitchFamily="49" charset="0"/>
              </a:rPr>
              <a:t>"v1"</a:t>
            </a:r>
            <a:r>
              <a:rPr lang="en-US" sz="1800" dirty="0">
                <a:solidFill>
                  <a:srgbClr val="000000"/>
                </a:solidFill>
                <a:latin typeface="Consolas" panose="020B0609020204030204" pitchFamily="49" charset="0"/>
              </a:rPr>
              <a:t>;</a:t>
            </a:r>
          </a:p>
          <a:p>
            <a:pPr marL="0" indent="0">
              <a:buNone/>
            </a:pP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document.DocumentName</a:t>
            </a:r>
            <a:r>
              <a:rPr lang="en-US" sz="1800" dirty="0">
                <a:solidFill>
                  <a:srgbClr val="000000"/>
                </a:solidFill>
                <a:latin typeface="Consolas" panose="020B0609020204030204" pitchFamily="49" charset="0"/>
              </a:rPr>
              <a:t> = </a:t>
            </a:r>
            <a:r>
              <a:rPr lang="en-US" sz="1800" dirty="0">
                <a:solidFill>
                  <a:srgbClr val="A31515"/>
                </a:solidFill>
                <a:latin typeface="Consolas" panose="020B0609020204030204" pitchFamily="49" charset="0"/>
              </a:rPr>
              <a:t>"v1"</a:t>
            </a:r>
            <a:r>
              <a:rPr lang="en-US" sz="1800" dirty="0">
                <a:solidFill>
                  <a:srgbClr val="000000"/>
                </a:solidFill>
                <a:latin typeface="Consolas" panose="020B0609020204030204" pitchFamily="49" charset="0"/>
              </a:rPr>
              <a:t>;</a:t>
            </a:r>
          </a:p>
          <a:p>
            <a:pPr marL="0" indent="0">
              <a:buNone/>
            </a:pPr>
            <a:r>
              <a:rPr lang="en-US" sz="1800" dirty="0">
                <a:solidFill>
                  <a:srgbClr val="000000"/>
                </a:solidFill>
                <a:latin typeface="Consolas" panose="020B0609020204030204" pitchFamily="49" charset="0"/>
              </a:rPr>
              <a:t>            });</a:t>
            </a:r>
            <a:endParaRPr lang="en-US" sz="1050" b="1" kern="1200" dirty="0">
              <a:solidFill>
                <a:schemeClr val="tx1"/>
              </a:solidFill>
              <a:effectLst/>
              <a:latin typeface="Segoe UI" panose="020B0502040204020203" pitchFamily="34" charset="0"/>
              <a:ea typeface="+mn-ea"/>
              <a:cs typeface="Segoe UI" panose="020B0502040204020203" pitchFamily="34" charset="0"/>
            </a:endParaRPr>
          </a:p>
          <a:p>
            <a:endParaRPr lang="en-US" sz="1050" b="1" kern="1200" dirty="0">
              <a:solidFill>
                <a:schemeClr val="tx1"/>
              </a:solidFill>
              <a:effectLst/>
              <a:latin typeface="Segoe UI" panose="020B0502040204020203" pitchFamily="34" charset="0"/>
              <a:ea typeface="+mn-ea"/>
              <a:cs typeface="Segoe UI" panose="020B0502040204020203" pitchFamily="34" charset="0"/>
            </a:endParaRPr>
          </a:p>
          <a:p>
            <a:pPr marL="0" indent="0">
              <a:buNone/>
            </a:pPr>
            <a:r>
              <a:rPr lang="en-US" sz="1050" b="1" kern="1200" dirty="0">
                <a:solidFill>
                  <a:schemeClr val="tx1"/>
                </a:solidFill>
                <a:effectLst/>
                <a:latin typeface="Segoe UI" panose="020B0502040204020203" pitchFamily="34" charset="0"/>
                <a:ea typeface="+mn-ea"/>
                <a:cs typeface="Segoe UI" panose="020B0502040204020203" pitchFamily="34" charset="0"/>
              </a:rPr>
              <a:t> </a:t>
            </a: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lvl="0"/>
            <a:r>
              <a:rPr lang="en-US" sz="1050" kern="1200" dirty="0">
                <a:solidFill>
                  <a:schemeClr val="tx1"/>
                </a:solidFill>
                <a:effectLst/>
                <a:latin typeface="Segoe UI" panose="020B0502040204020203" pitchFamily="34" charset="0"/>
                <a:ea typeface="+mn-ea"/>
                <a:cs typeface="Segoe UI" panose="020B0502040204020203" pitchFamily="34" charset="0"/>
              </a:rPr>
              <a:t>Show the code that configure application to use </a:t>
            </a:r>
            <a:r>
              <a:rPr lang="en-US" sz="1050" kern="1200" dirty="0" err="1">
                <a:solidFill>
                  <a:schemeClr val="tx1"/>
                </a:solidFill>
                <a:effectLst/>
                <a:latin typeface="Segoe UI" panose="020B0502040204020203" pitchFamily="34" charset="0"/>
                <a:ea typeface="+mn-ea"/>
                <a:cs typeface="Segoe UI" panose="020B0502040204020203" pitchFamily="34" charset="0"/>
              </a:rPr>
              <a:t>OpenAPI</a:t>
            </a:r>
            <a:r>
              <a:rPr lang="en-US" sz="1050" kern="1200" dirty="0">
                <a:solidFill>
                  <a:schemeClr val="tx1"/>
                </a:solidFill>
                <a:effectLst/>
                <a:latin typeface="Segoe UI" panose="020B0502040204020203" pitchFamily="34" charset="0"/>
                <a:ea typeface="+mn-ea"/>
                <a:cs typeface="Segoe UI" panose="020B0502040204020203" pitchFamily="34" charset="0"/>
              </a:rPr>
              <a:t>:</a:t>
            </a:r>
          </a:p>
          <a:p>
            <a:pPr marL="173038" lvl="1" indent="0">
              <a:buNone/>
            </a:pP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marL="0" indent="0">
              <a:buNone/>
            </a:pPr>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//.json documentation /swagger/v1/</a:t>
            </a:r>
            <a:r>
              <a:rPr lang="en-US" sz="1800" dirty="0" err="1">
                <a:solidFill>
                  <a:srgbClr val="008000"/>
                </a:solidFill>
                <a:latin typeface="Consolas" panose="020B0609020204030204" pitchFamily="49" charset="0"/>
              </a:rPr>
              <a:t>swagger.json</a:t>
            </a:r>
            <a:endParaRPr lang="en-US" sz="1800" dirty="0">
              <a:solidFill>
                <a:srgbClr val="000000"/>
              </a:solidFill>
              <a:latin typeface="Consolas" panose="020B0609020204030204" pitchFamily="49" charset="0"/>
            </a:endParaRPr>
          </a:p>
          <a:p>
            <a:pPr marL="0" indent="0">
              <a:buNone/>
            </a:pP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app.UseOpenApi</a:t>
            </a:r>
            <a:r>
              <a:rPr lang="en-US" sz="1800" dirty="0">
                <a:solidFill>
                  <a:srgbClr val="000000"/>
                </a:solidFill>
                <a:latin typeface="Consolas" panose="020B0609020204030204" pitchFamily="49" charset="0"/>
              </a:rPr>
              <a:t>();</a:t>
            </a:r>
          </a:p>
          <a:p>
            <a:pPr marL="0" indent="0">
              <a:buNone/>
            </a:pPr>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//UI documentation /swagger</a:t>
            </a:r>
            <a:endParaRPr lang="en-US" sz="1800" dirty="0">
              <a:solidFill>
                <a:srgbClr val="000000"/>
              </a:solidFill>
              <a:latin typeface="Consolas" panose="020B0609020204030204" pitchFamily="49" charset="0"/>
            </a:endParaRPr>
          </a:p>
          <a:p>
            <a:pPr marL="0" indent="0">
              <a:buNone/>
            </a:pPr>
            <a:r>
              <a:rPr lang="en-US" sz="1800" dirty="0">
                <a:solidFill>
                  <a:srgbClr val="000000"/>
                </a:solidFill>
                <a:latin typeface="Consolas" panose="020B0609020204030204" pitchFamily="49" charset="0"/>
              </a:rPr>
              <a:t> 	app.UseSwaggerUi3();</a:t>
            </a:r>
          </a:p>
          <a:p>
            <a:pPr marL="0" indent="0">
              <a:buNone/>
            </a:pP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lvl="0"/>
            <a:r>
              <a:rPr lang="en-US" sz="1050" kern="1200" dirty="0">
                <a:solidFill>
                  <a:schemeClr val="tx1"/>
                </a:solidFill>
                <a:effectLst/>
                <a:latin typeface="Segoe UI" panose="020B0502040204020203" pitchFamily="34" charset="0"/>
                <a:ea typeface="+mn-ea"/>
                <a:cs typeface="Segoe UI" panose="020B0502040204020203" pitchFamily="34" charset="0"/>
              </a:rPr>
              <a:t>Run the application and access </a:t>
            </a:r>
            <a:r>
              <a:rPr lang="en-US" sz="1050" u="sng" kern="1200" dirty="0">
                <a:solidFill>
                  <a:schemeClr val="tx1"/>
                </a:solidFill>
                <a:effectLst/>
                <a:latin typeface="Segoe UI" panose="020B0502040204020203" pitchFamily="34" charset="0"/>
                <a:ea typeface="+mn-ea"/>
                <a:cs typeface="Segoe UI" panose="020B0502040204020203" pitchFamily="34" charset="0"/>
                <a:hlinkClick r:id="rId3"/>
              </a:rPr>
              <a:t>http://localhost:PORT/swagger</a:t>
            </a:r>
            <a:r>
              <a:rPr lang="en-US" sz="1050" kern="1200" dirty="0">
                <a:solidFill>
                  <a:schemeClr val="tx1"/>
                </a:solidFill>
                <a:effectLst/>
                <a:latin typeface="Segoe UI" panose="020B0502040204020203" pitchFamily="34" charset="0"/>
                <a:ea typeface="+mn-ea"/>
                <a:cs typeface="Segoe UI" panose="020B0502040204020203" pitchFamily="34" charset="0"/>
              </a:rPr>
              <a:t> to show the documentation. Explain that it was generated automatically from the code in the project. </a:t>
            </a:r>
          </a:p>
          <a:p>
            <a:pPr lvl="0"/>
            <a:r>
              <a:rPr lang="en-US" sz="1050" kern="1200" dirty="0">
                <a:solidFill>
                  <a:schemeClr val="tx1"/>
                </a:solidFill>
                <a:effectLst/>
                <a:latin typeface="Segoe UI" panose="020B0502040204020203" pitchFamily="34" charset="0"/>
                <a:ea typeface="+mn-ea"/>
                <a:cs typeface="Segoe UI" panose="020B0502040204020203" pitchFamily="34" charset="0"/>
              </a:rPr>
              <a:t>Click the Try It Out button in any method and show that you can test methods. </a:t>
            </a:r>
          </a:p>
          <a:p>
            <a:pPr lvl="0"/>
            <a:r>
              <a:rPr lang="en-US" sz="1050" kern="1200" dirty="0">
                <a:solidFill>
                  <a:schemeClr val="tx1"/>
                </a:solidFill>
                <a:effectLst/>
                <a:latin typeface="Segoe UI" panose="020B0502040204020203" pitchFamily="34" charset="0"/>
                <a:ea typeface="+mn-ea"/>
                <a:cs typeface="Segoe UI" panose="020B0502040204020203" pitchFamily="34" charset="0"/>
              </a:rPr>
              <a:t>Access the URL </a:t>
            </a:r>
            <a:r>
              <a:rPr lang="en-US" sz="1050" u="sng" kern="1200" dirty="0">
                <a:solidFill>
                  <a:schemeClr val="tx1"/>
                </a:solidFill>
                <a:effectLst/>
                <a:latin typeface="Segoe UI" panose="020B0502040204020203" pitchFamily="34" charset="0"/>
                <a:ea typeface="+mn-ea"/>
                <a:cs typeface="Segoe UI" panose="020B0502040204020203" pitchFamily="34" charset="0"/>
                <a:hlinkClick r:id="rId4"/>
              </a:rPr>
              <a:t>http://localhost:PORT/swagger/v1/swagger.json</a:t>
            </a:r>
            <a:r>
              <a:rPr lang="en-US" sz="1050" kern="1200" dirty="0">
                <a:solidFill>
                  <a:schemeClr val="tx1"/>
                </a:solidFill>
                <a:effectLst/>
                <a:latin typeface="Segoe UI" panose="020B0502040204020203" pitchFamily="34" charset="0"/>
                <a:ea typeface="+mn-ea"/>
                <a:cs typeface="Segoe UI" panose="020B0502040204020203" pitchFamily="34" charset="0"/>
              </a:rPr>
              <a:t> to show the documentation in json format. This format can be used by code generators to call API from applications. </a:t>
            </a:r>
          </a:p>
          <a:p>
            <a:pPr marL="0" lvl="0" indent="0">
              <a:buNone/>
            </a:pP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lvl="0"/>
            <a:r>
              <a:rPr lang="en-US" sz="1050" kern="1200" dirty="0">
                <a:solidFill>
                  <a:schemeClr val="tx1"/>
                </a:solidFill>
                <a:effectLst/>
                <a:latin typeface="Segoe UI" panose="020B0502040204020203" pitchFamily="34" charset="0"/>
                <a:ea typeface="+mn-ea"/>
                <a:cs typeface="Segoe UI" panose="020B0502040204020203" pitchFamily="34" charset="0"/>
              </a:rPr>
              <a:t>For more information and configuration options go to: </a:t>
            </a:r>
            <a:br>
              <a:rPr lang="en-US" sz="1050" kern="1200" dirty="0">
                <a:solidFill>
                  <a:schemeClr val="tx1"/>
                </a:solidFill>
                <a:effectLst/>
                <a:latin typeface="Segoe UI" panose="020B0502040204020203" pitchFamily="34" charset="0"/>
                <a:ea typeface="+mn-ea"/>
                <a:cs typeface="Segoe UI" panose="020B0502040204020203" pitchFamily="34" charset="0"/>
              </a:rPr>
            </a:br>
            <a:r>
              <a:rPr lang="en-US" dirty="0">
                <a:hlinkClick r:id="rId5"/>
              </a:rPr>
              <a:t>https://docs.microsoft.com/en-us/aspnet/core/tutorials/getting-started-with-nswag</a:t>
            </a:r>
            <a:endParaRPr lang="en-US" sz="1050" kern="1200" dirty="0">
              <a:solidFill>
                <a:schemeClr val="tx1"/>
              </a:solidFill>
              <a:effectLst/>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8132346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a:xfrm>
            <a:off x="384175" y="484188"/>
            <a:ext cx="6099175" cy="3430587"/>
          </a:xfrm>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28478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REST is architectural style and principles that you can use, when designing and providing services to take advantage of the underlying Restful web. SOAP on the other hand is a protocol and it is about services.</a:t>
            </a:r>
          </a:p>
          <a:p>
            <a:r>
              <a:rPr lang="en-US" dirty="0"/>
              <a:t>REST is simple and works like the web does. However, it does not support advanced scenarios covered by WS-* such as distributed transaction support, reliable messaging, advanced security (WS- Security). If your scenario has such requirements, then REST is not an option.</a:t>
            </a:r>
          </a:p>
          <a:p>
            <a:r>
              <a:rPr lang="en-US" dirty="0"/>
              <a:t>Resources are everything in REST and the same Uniform Interface is used to interact with each resource. SOAP on the other hand defines a single endpoint that exposes a proprietary interface to interact with potentially multiple resources. You can have multiple endpoints for each resource and this would be a move towards Restful, but you still have a non-uniform interface to interact with that resource (WSDL, web service).</a:t>
            </a:r>
          </a:p>
          <a:p>
            <a:r>
              <a:rPr lang="en-US" dirty="0"/>
              <a:t>Restful services utilize HTTP to stay true to RESTful principles. SOAP on the other hand simply uses HTTP as a transport mechanism to tunnel remote interactions.</a:t>
            </a:r>
          </a:p>
          <a:p>
            <a:r>
              <a:rPr lang="en-US" dirty="0"/>
              <a:t>REST is an architectural style that you can apply.</a:t>
            </a:r>
          </a:p>
          <a:p>
            <a:r>
              <a:rPr lang="en-US" dirty="0"/>
              <a:t>REST is simple and works. ST is like web.</a:t>
            </a:r>
          </a:p>
          <a:p>
            <a:r>
              <a:rPr lang="en-US" dirty="0"/>
              <a:t>REST is resource-centric and uses a Uniform Interface to interact with each resource.</a:t>
            </a:r>
          </a:p>
          <a:p>
            <a:r>
              <a:rPr lang="en-US" dirty="0"/>
              <a:t>Being Restful leverages the existing architecture of the web.</a:t>
            </a:r>
          </a:p>
        </p:txBody>
      </p:sp>
      <p:sp>
        <p:nvSpPr>
          <p:cNvPr id="7" name="Slide Image Placeholder 6"/>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17139787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WCF is Microsoft unified programming model for building service-oriented applications. It enables developers to build secure, reliable, transacted solutions that integrate across platforms and interoperate with existing investments. (</a:t>
            </a:r>
            <a:r>
              <a:rPr lang="en-US" dirty="0">
                <a:hlinkClick r:id="rId3"/>
              </a:rPr>
              <a:t>ASP.NET Web API</a:t>
            </a:r>
            <a:r>
              <a:rPr lang="en-US" dirty="0"/>
              <a:t> is a framework that makes it easy to build HTTP services that reach a broad range of clients, including browsers and mobile devices. ASP.NET Web API is an ideal platform for building RESTful applications on the .NET Framework</a:t>
            </a:r>
          </a:p>
          <a:p>
            <a:pPr marL="0" indent="0">
              <a:buNone/>
            </a:pPr>
            <a:endParaRPr lang="en-US" dirty="0"/>
          </a:p>
          <a:p>
            <a:r>
              <a:rPr lang="en-US" dirty="0"/>
              <a:t>Details can be found WCF vs WebAPI.xlsx</a:t>
            </a:r>
          </a:p>
        </p:txBody>
      </p:sp>
      <p:sp>
        <p:nvSpPr>
          <p:cNvPr id="7" name="Slide Image Placeholder 6"/>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28258253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Use WCF to create reliable, secure web services that is accessible over a variety of transports. Use ASP.NET Web API to create HTTP-based services that are accessible from a wide variety of clients. Use ASP.NET Web API if you are creating and designing new REST-style services. Although WCF provides some support for writing REST-style services, the support for REST in ASP.NET Web API is more complete and all future REST feature improvements will be made in ASP.NET Web API. If you have an existing WCF service and you want to expose additional REST endpoints, use WCF and the </a:t>
            </a:r>
            <a:r>
              <a:rPr lang="en-US" dirty="0">
                <a:hlinkClick r:id="rId3"/>
              </a:rPr>
              <a:t>WebHttpBinding</a:t>
            </a:r>
            <a:r>
              <a:rPr lang="en-US" dirty="0"/>
              <a:t>.</a:t>
            </a:r>
          </a:p>
          <a:p>
            <a:endParaRPr lang="en-US" dirty="0"/>
          </a:p>
          <a:p>
            <a:endParaRPr lang="en-US" dirty="0"/>
          </a:p>
          <a:p>
            <a:endParaRPr lang="en-US" dirty="0"/>
          </a:p>
        </p:txBody>
      </p:sp>
      <p:sp>
        <p:nvSpPr>
          <p:cNvPr id="6" name="Slide Image Placeholder 5"/>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361613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a:xfrm>
            <a:off x="384175" y="484188"/>
            <a:ext cx="6099175" cy="3430587"/>
          </a:xfrm>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65026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You have to get the design right, because design communicates how something will be used. The question becomes - what is the design with optimal benefit for the app developer? </a:t>
            </a:r>
          </a:p>
          <a:p>
            <a:r>
              <a:rPr lang="en-US" dirty="0"/>
              <a:t>API development has been a very interesting and challenging type of web development in recent years. Scalability was not nearly as important early on in the Internet's history when there were less users, so standalone apps performed well for the most part. With the flood of different mobile devices, however, today's users are now able to use the same app from many different devices, which has resulted in developers needing to scale their apps.</a:t>
            </a:r>
          </a:p>
          <a:p>
            <a:r>
              <a:rPr lang="en-US" dirty="0"/>
              <a:t>With that said, it makes sense to create a common API that can easily and effectively scale to the ever-changing needs of the user rather than developing different standalone apps. Because there is several different technologies to create APIs, there is no real standard or method for designing APIs. However, there are several agreed-upon best practices for designing APIs correctly. In the absence of a real standard, it is hard to create rigid conventions. However, most of what is going to be discussed comes from real-world experience from moving legacy apps to an API model or creating a new API from scratch that is not only resilient and stable, but that is also scalable and fast.</a:t>
            </a:r>
          </a:p>
          <a:p>
            <a:r>
              <a:rPr lang="en-US" dirty="0"/>
              <a:t>The base URL is the most important design affordance of your API. A simple and intuitive base URL design makes using your API easy. Affordance is a design property that communicates how something should be used without requiring documentation. </a:t>
            </a:r>
          </a:p>
          <a:p>
            <a:r>
              <a:rPr lang="en-US" dirty="0"/>
              <a:t>No one likes to see a 404 error on a website, especially when someone has bookmarked a blog post or article for future use. It is a hassle for the user anytime a URL needs to be changed, and URL modification is not good for the SEO, either. Designing an API without the right abstraction might require changing the URLs later. Although redirects can solve this problem, it is a SEO best practice to avoid redirects. So, it makes sense to design the standards before you delve into API design and focus later on the specific details and business names before creating the URLs.</a:t>
            </a:r>
          </a:p>
          <a:p>
            <a:endParaRPr lang="en-US" dirty="0"/>
          </a:p>
          <a:p>
            <a:endParaRPr lang="en-US" dirty="0"/>
          </a:p>
        </p:txBody>
      </p:sp>
      <p:sp>
        <p:nvSpPr>
          <p:cNvPr id="6" name="Slide Image Placeholder 5"/>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37600145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b="1" dirty="0"/>
              <a:t>How to pick the nouns for your URLs </a:t>
            </a:r>
          </a:p>
          <a:p>
            <a:r>
              <a:rPr lang="en-US" dirty="0"/>
              <a:t>Given that the first thing most people probably do with a RESTful API is a GET, we think it reads more easily and is more intuitive to use plural nouns. But above all, avoid a mixed model in which you use singular for some resources, plural for others. Being consistent allows developers to predict and guess the method calls as they learn to work with your API. </a:t>
            </a:r>
          </a:p>
          <a:p>
            <a:r>
              <a:rPr lang="en-US" dirty="0"/>
              <a:t>Achieving pure abstraction is sometimes a goal of API architects. However, that abstraction is not always meaningful for developers. </a:t>
            </a:r>
          </a:p>
          <a:p>
            <a:r>
              <a:rPr lang="en-US" dirty="0"/>
              <a:t>Take for example an API that accesses content in various forms - blogs, videos, news articles, and so on. </a:t>
            </a:r>
          </a:p>
          <a:p>
            <a:r>
              <a:rPr lang="en-US" dirty="0"/>
              <a:t>An API that models everything at the highest level of abstraction - as /items or /assets in our example - loses the opportunity to paint a tangible picture for developers to know what they can do with this API. It is more compelling and useful to see the resources listed as blogs, videos, and news articles. </a:t>
            </a:r>
          </a:p>
          <a:p>
            <a:r>
              <a:rPr lang="en-US" dirty="0"/>
              <a:t>The level of abstraction depends on your scenario.</a:t>
            </a:r>
          </a:p>
        </p:txBody>
      </p:sp>
      <p:sp>
        <p:nvSpPr>
          <p:cNvPr id="6" name="Slide Image Placeholder 5"/>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25693096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Resources almost always have relationships to other resources. What is a simple way to express these relationships in a Web API? </a:t>
            </a:r>
          </a:p>
          <a:p>
            <a:pPr lvl="1"/>
            <a:endParaRPr lang="en-US" dirty="0"/>
          </a:p>
          <a:p>
            <a:pPr lvl="1"/>
            <a:r>
              <a:rPr lang="en-US" dirty="0"/>
              <a:t>You should not need too many cases where a URL is deeper than what we have above /resource/identifier/resource </a:t>
            </a:r>
          </a:p>
          <a:p>
            <a:pPr lvl="1"/>
            <a:endParaRPr lang="en-US" dirty="0"/>
          </a:p>
          <a:p>
            <a:pPr lvl="1"/>
            <a:r>
              <a:rPr lang="en-US" dirty="0"/>
              <a:t>Sweep complexity behind the ‘?’ Most APIs have intricacies beyond the base level of a resource. Complexities can include many states that can be updated, changed, queried, as well as the attributes associated with a resource. </a:t>
            </a:r>
          </a:p>
          <a:p>
            <a:pPr lvl="1"/>
            <a:endParaRPr lang="en-US" dirty="0"/>
          </a:p>
          <a:p>
            <a:pPr lvl="1"/>
            <a:r>
              <a:rPr lang="en-US" dirty="0"/>
              <a:t>Make it simple for developers to use the base URL by putting optional states and attributes behind the HTTP question mark. </a:t>
            </a:r>
          </a:p>
          <a:p>
            <a:pPr lvl="1"/>
            <a:endParaRPr lang="en-US" dirty="0"/>
          </a:p>
          <a:p>
            <a:pPr lvl="1"/>
            <a:r>
              <a:rPr lang="en-US" dirty="0"/>
              <a:t>In summary, keep your API intuitive by simplifying the associations between resources, and sweeping parameters and other complexities under the rug of the HTTP question mark. </a:t>
            </a:r>
          </a:p>
        </p:txBody>
      </p:sp>
      <p:sp>
        <p:nvSpPr>
          <p:cNvPr id="6" name="Slide Image Placeholder 5"/>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4214784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759755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From the perspective of the developer consuming your Web API, everything at the other side of that interface is a black box. Errors therefore become a key tool providing context and visibility into how to use an API. </a:t>
            </a:r>
          </a:p>
          <a:p>
            <a:endParaRPr lang="en-US" dirty="0"/>
          </a:p>
          <a:p>
            <a:r>
              <a:rPr lang="en-US" dirty="0"/>
              <a:t>There are only three outcomes in the interaction between an app and an API: </a:t>
            </a:r>
          </a:p>
          <a:p>
            <a:pPr lvl="1"/>
            <a:r>
              <a:rPr lang="en-US" dirty="0"/>
              <a:t>Everything worked - success </a:t>
            </a:r>
          </a:p>
          <a:p>
            <a:pPr lvl="1"/>
            <a:r>
              <a:rPr lang="en-US" dirty="0"/>
              <a:t>The application did something wrong – client error </a:t>
            </a:r>
          </a:p>
          <a:p>
            <a:pPr lvl="1"/>
            <a:r>
              <a:rPr lang="en-US" dirty="0"/>
              <a:t>The API did something wrong – server error </a:t>
            </a:r>
          </a:p>
          <a:p>
            <a:endParaRPr lang="en-US" dirty="0"/>
          </a:p>
          <a:p>
            <a:r>
              <a:rPr lang="en-US" dirty="0"/>
              <a:t>Make messages returned in the payload as verbose as possible. </a:t>
            </a:r>
          </a:p>
          <a:p>
            <a:r>
              <a:rPr lang="en-US" dirty="0"/>
              <a:t>Code for code </a:t>
            </a:r>
          </a:p>
          <a:p>
            <a:pPr lvl="1"/>
            <a:r>
              <a:rPr lang="en-US" dirty="0"/>
              <a:t>200 – OK </a:t>
            </a:r>
          </a:p>
          <a:p>
            <a:pPr lvl="1"/>
            <a:r>
              <a:rPr lang="en-US" dirty="0"/>
              <a:t>401 – Unauthorized </a:t>
            </a:r>
          </a:p>
          <a:p>
            <a:r>
              <a:rPr lang="en-US" dirty="0"/>
              <a:t>Message for people </a:t>
            </a:r>
          </a:p>
          <a:p>
            <a:pPr lvl="1"/>
            <a:r>
              <a:rPr lang="en-US" dirty="0"/>
              <a:t>{"</a:t>
            </a:r>
            <a:r>
              <a:rPr lang="en-US" dirty="0" err="1"/>
              <a:t>developerMessage</a:t>
            </a:r>
            <a:r>
              <a:rPr lang="en-US" dirty="0"/>
              <a:t>" : "Verbose, plain language description of the problem for the app developer with hints about how to fix it.", "</a:t>
            </a:r>
            <a:r>
              <a:rPr lang="en-US" dirty="0" err="1"/>
              <a:t>userMessage</a:t>
            </a:r>
            <a:r>
              <a:rPr lang="en-US" dirty="0"/>
              <a:t>":“ Pass this message on to the app user if needed.", "</a:t>
            </a:r>
            <a:r>
              <a:rPr lang="en-US" dirty="0" err="1"/>
              <a:t>errorCode</a:t>
            </a:r>
            <a:r>
              <a:rPr lang="en-US" dirty="0"/>
              <a:t>" : 12345, "more info": </a:t>
            </a:r>
          </a:p>
          <a:p>
            <a:endParaRPr lang="en-US" dirty="0"/>
          </a:p>
        </p:txBody>
      </p:sp>
      <p:sp>
        <p:nvSpPr>
          <p:cNvPr id="6" name="Slide Image Placeholder 5"/>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16719332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Versioning with custom headers:</a:t>
            </a:r>
          </a:p>
          <a:p>
            <a:pPr lvl="1"/>
            <a:r>
              <a:rPr lang="en-US" b="1" dirty="0"/>
              <a:t>Pros</a:t>
            </a:r>
          </a:p>
          <a:p>
            <a:pPr lvl="2"/>
            <a:r>
              <a:rPr lang="en-US" dirty="0"/>
              <a:t>Separates Versioning from API call</a:t>
            </a:r>
          </a:p>
          <a:p>
            <a:pPr lvl="2"/>
            <a:r>
              <a:rPr lang="en-US" dirty="0"/>
              <a:t>Not tied to resource versioning (e.g. content type)</a:t>
            </a:r>
          </a:p>
          <a:p>
            <a:pPr lvl="1"/>
            <a:r>
              <a:rPr lang="en-US" b="1" dirty="0"/>
              <a:t>Cons</a:t>
            </a:r>
          </a:p>
          <a:p>
            <a:pPr lvl="2"/>
            <a:r>
              <a:rPr lang="en-US" dirty="0"/>
              <a:t>Adds complexity – Adding headers is not easy on all platform</a:t>
            </a:r>
          </a:p>
          <a:p>
            <a:pPr lvl="0"/>
            <a:r>
              <a:rPr lang="en-US" dirty="0"/>
              <a:t>Versioning with content negotiation:</a:t>
            </a:r>
          </a:p>
          <a:p>
            <a:pPr lvl="1"/>
            <a:r>
              <a:rPr lang="en-US" dirty="0"/>
              <a:t>Pro(s)</a:t>
            </a:r>
          </a:p>
          <a:p>
            <a:pPr lvl="2"/>
            <a:r>
              <a:rPr lang="en-US" dirty="0"/>
              <a:t>Packages API and Resource Versioning in one</a:t>
            </a:r>
          </a:p>
          <a:p>
            <a:pPr lvl="2"/>
            <a:r>
              <a:rPr lang="en-US" dirty="0"/>
              <a:t>Removes versioning from API so clients do not have to change</a:t>
            </a:r>
          </a:p>
          <a:p>
            <a:pPr lvl="1"/>
            <a:r>
              <a:rPr lang="en-US" dirty="0"/>
              <a:t>Con(s)</a:t>
            </a:r>
          </a:p>
          <a:p>
            <a:pPr lvl="2"/>
            <a:r>
              <a:rPr lang="en-US" dirty="0"/>
              <a:t>Adds complexity – Adding headers is not easy on all platforms</a:t>
            </a:r>
          </a:p>
          <a:p>
            <a:pPr lvl="2"/>
            <a:r>
              <a:rPr lang="en-US" dirty="0"/>
              <a:t>Can encourage increased versioning which causes more code churning</a:t>
            </a:r>
          </a:p>
          <a:p>
            <a:pPr lvl="0"/>
            <a:r>
              <a:rPr lang="en-US" dirty="0"/>
              <a:t>Versioning with URI:</a:t>
            </a:r>
          </a:p>
          <a:p>
            <a:pPr lvl="1"/>
            <a:r>
              <a:rPr lang="en-US" b="1" dirty="0"/>
              <a:t>Pro(s)</a:t>
            </a:r>
          </a:p>
          <a:p>
            <a:pPr lvl="2"/>
            <a:r>
              <a:rPr lang="en-US" dirty="0"/>
              <a:t>Simple implementation</a:t>
            </a:r>
          </a:p>
          <a:p>
            <a:pPr lvl="2"/>
            <a:r>
              <a:rPr lang="en-US" dirty="0"/>
              <a:t>Ensure browser explorability</a:t>
            </a:r>
          </a:p>
          <a:p>
            <a:pPr lvl="1"/>
            <a:r>
              <a:rPr lang="en-US" b="1" dirty="0"/>
              <a:t>Con(s)</a:t>
            </a:r>
          </a:p>
          <a:p>
            <a:pPr lvl="2"/>
            <a:r>
              <a:rPr lang="en-US" dirty="0"/>
              <a:t>URL representing a resource is NOT stable across versions</a:t>
            </a:r>
          </a:p>
          <a:p>
            <a:r>
              <a:rPr lang="en-US" dirty="0"/>
              <a:t>Simple rules to follow: </a:t>
            </a:r>
          </a:p>
          <a:p>
            <a:pPr lvl="1"/>
            <a:r>
              <a:rPr lang="en-US" dirty="0"/>
              <a:t>If it changes the logic you write to handle the response, put it in the URL so you can see it easily. If it does not change the logic for each response, like OAuth information, put it in the header. </a:t>
            </a:r>
          </a:p>
          <a:p>
            <a:pPr lvl="1"/>
            <a:endParaRPr lang="en-US" dirty="0"/>
          </a:p>
          <a:p>
            <a:pPr lvl="0"/>
            <a:r>
              <a:rPr lang="en-US" dirty="0"/>
              <a:t>More Info</a:t>
            </a:r>
          </a:p>
          <a:p>
            <a:pPr lvl="1"/>
            <a:r>
              <a:rPr lang="en-US" dirty="0">
                <a:hlinkClick r:id="rId3"/>
              </a:rPr>
              <a:t>https://github.com/microsoft/api-guidelines/blob/vNext/Guidelines.md#12-versioning</a:t>
            </a:r>
            <a:endParaRPr lang="en-US" dirty="0"/>
          </a:p>
          <a:p>
            <a:pPr lvl="1"/>
            <a:r>
              <a:rPr lang="en-US" dirty="0">
                <a:hlinkClick r:id="rId4"/>
              </a:rPr>
              <a:t>https://github.com/Microsoft/aspnet-api-versioning/wiki</a:t>
            </a:r>
            <a:endParaRPr lang="en-US" dirty="0"/>
          </a:p>
          <a:p>
            <a:pPr lvl="1"/>
            <a:r>
              <a:rPr lang="en-US" dirty="0">
                <a:hlinkClick r:id="rId5"/>
              </a:rPr>
              <a:t>https://www.nuget.org/packages/Microsoft.AspNetCore.Mvc.Versioning</a:t>
            </a:r>
            <a:endParaRPr lang="en-US" dirty="0"/>
          </a:p>
        </p:txBody>
      </p:sp>
      <p:sp>
        <p:nvSpPr>
          <p:cNvPr id="8" name="Slide Image Placeholder 7"/>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29403522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5" name="Notes Placeholder 4"/>
          <p:cNvSpPr>
            <a:spLocks noGrp="1"/>
          </p:cNvSpPr>
          <p:nvPr>
            <p:ph type="body" idx="1"/>
          </p:nvPr>
        </p:nvSpPr>
        <p:spPr/>
        <p:txBody>
          <a:bodyPr/>
          <a:lstStyle/>
          <a:p>
            <a:pPr marL="0" indent="0">
              <a:buNone/>
            </a:pPr>
            <a:r>
              <a:rPr lang="en-US" sz="1050" b="1" kern="1200" dirty="0">
                <a:solidFill>
                  <a:schemeClr val="tx1"/>
                </a:solidFill>
                <a:effectLst/>
                <a:latin typeface="Segoe UI" panose="020B0502040204020203" pitchFamily="34" charset="0"/>
                <a:ea typeface="+mn-ea"/>
                <a:cs typeface="Segoe UI" panose="020B0502040204020203" pitchFamily="34" charset="0"/>
              </a:rPr>
              <a:t>Demo script:</a:t>
            </a:r>
          </a:p>
          <a:p>
            <a:pPr marL="0" indent="0">
              <a:buNone/>
            </a:pP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lvl="0"/>
            <a:r>
              <a:rPr lang="en-US" sz="1050" kern="1200" dirty="0">
                <a:solidFill>
                  <a:schemeClr val="tx1"/>
                </a:solidFill>
                <a:effectLst/>
                <a:latin typeface="Segoe UI" panose="020B0502040204020203" pitchFamily="34" charset="0"/>
                <a:ea typeface="+mn-ea"/>
                <a:cs typeface="Segoe UI" panose="020B0502040204020203" pitchFamily="34" charset="0"/>
              </a:rPr>
              <a:t>Open the </a:t>
            </a:r>
            <a:r>
              <a:rPr lang="en-US" sz="1050" kern="1200" dirty="0" err="1">
                <a:solidFill>
                  <a:schemeClr val="tx1"/>
                </a:solidFill>
                <a:effectLst/>
                <a:latin typeface="Segoe UI" panose="020B0502040204020203" pitchFamily="34" charset="0"/>
                <a:ea typeface="+mn-ea"/>
                <a:cs typeface="Segoe UI" panose="020B0502040204020203" pitchFamily="34" charset="0"/>
              </a:rPr>
              <a:t>ApiVersioningDemo</a:t>
            </a:r>
            <a:r>
              <a:rPr lang="en-US" sz="1050" kern="1200" dirty="0">
                <a:solidFill>
                  <a:schemeClr val="tx1"/>
                </a:solidFill>
                <a:effectLst/>
                <a:latin typeface="Segoe UI" panose="020B0502040204020203" pitchFamily="34" charset="0"/>
                <a:ea typeface="+mn-ea"/>
                <a:cs typeface="Segoe UI" panose="020B0502040204020203" pitchFamily="34" charset="0"/>
              </a:rPr>
              <a:t> Project</a:t>
            </a:r>
          </a:p>
          <a:p>
            <a:pPr lvl="0"/>
            <a:r>
              <a:rPr lang="en-US" sz="1050" kern="1200" dirty="0">
                <a:solidFill>
                  <a:schemeClr val="tx1"/>
                </a:solidFill>
                <a:effectLst/>
                <a:latin typeface="Segoe UI" panose="020B0502040204020203" pitchFamily="34" charset="0"/>
                <a:ea typeface="+mn-ea"/>
                <a:cs typeface="Segoe UI" panose="020B0502040204020203" pitchFamily="34" charset="0"/>
              </a:rPr>
              <a:t>In Solution Explorer expand Dependencies-&gt;Packages and show that application is using </a:t>
            </a:r>
            <a:r>
              <a:rPr lang="en-US" sz="1050" kern="1200" dirty="0" err="1">
                <a:solidFill>
                  <a:schemeClr val="tx1"/>
                </a:solidFill>
                <a:effectLst/>
                <a:latin typeface="Segoe UI" panose="020B0502040204020203" pitchFamily="34" charset="0"/>
                <a:ea typeface="+mn-ea"/>
                <a:cs typeface="Segoe UI" panose="020B0502040204020203" pitchFamily="34" charset="0"/>
              </a:rPr>
              <a:t>Microsoft.AspNetCore.Mvc.Versioning</a:t>
            </a:r>
            <a:r>
              <a:rPr lang="en-US" sz="1050" kern="1200" dirty="0">
                <a:solidFill>
                  <a:schemeClr val="tx1"/>
                </a:solidFill>
                <a:effectLst/>
                <a:latin typeface="Segoe UI" panose="020B0502040204020203" pitchFamily="34" charset="0"/>
                <a:ea typeface="+mn-ea"/>
                <a:cs typeface="Segoe UI" panose="020B0502040204020203" pitchFamily="34" charset="0"/>
              </a:rPr>
              <a:t> package</a:t>
            </a:r>
          </a:p>
          <a:p>
            <a:pPr lvl="0"/>
            <a:r>
              <a:rPr lang="en-US" sz="1050" kern="1200" dirty="0">
                <a:solidFill>
                  <a:schemeClr val="tx1"/>
                </a:solidFill>
                <a:effectLst/>
                <a:latin typeface="Segoe UI" panose="020B0502040204020203" pitchFamily="34" charset="0"/>
                <a:ea typeface="+mn-ea"/>
                <a:cs typeface="Segoe UI" panose="020B0502040204020203" pitchFamily="34" charset="0"/>
              </a:rPr>
              <a:t>Open </a:t>
            </a:r>
            <a:r>
              <a:rPr lang="en-US" sz="1050" kern="1200" dirty="0" err="1">
                <a:solidFill>
                  <a:schemeClr val="tx1"/>
                </a:solidFill>
                <a:effectLst/>
                <a:latin typeface="Segoe UI" panose="020B0502040204020203" pitchFamily="34" charset="0"/>
                <a:ea typeface="+mn-ea"/>
                <a:cs typeface="Segoe UI" panose="020B0502040204020203" pitchFamily="34" charset="0"/>
              </a:rPr>
              <a:t>Startup.cs</a:t>
            </a:r>
            <a:r>
              <a:rPr lang="en-US" sz="1050" kern="1200" dirty="0">
                <a:solidFill>
                  <a:schemeClr val="tx1"/>
                </a:solidFill>
                <a:effectLst/>
                <a:latin typeface="Segoe UI" panose="020B0502040204020203" pitchFamily="34" charset="0"/>
                <a:ea typeface="+mn-ea"/>
                <a:cs typeface="Segoe UI" panose="020B0502040204020203" pitchFamily="34" charset="0"/>
              </a:rPr>
              <a:t> and show the code that configures API versioning: </a:t>
            </a:r>
          </a:p>
          <a:p>
            <a:pPr marL="0" indent="0">
              <a:buNone/>
            </a:pP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        public void </a:t>
            </a:r>
            <a:r>
              <a:rPr lang="en-US" sz="1050" kern="1200" dirty="0" err="1">
                <a:solidFill>
                  <a:schemeClr val="tx1"/>
                </a:solidFill>
                <a:effectLst/>
                <a:latin typeface="Segoe UI" panose="020B0502040204020203" pitchFamily="34" charset="0"/>
                <a:ea typeface="+mn-ea"/>
                <a:cs typeface="Segoe UI" panose="020B0502040204020203" pitchFamily="34" charset="0"/>
              </a:rPr>
              <a:t>ConfigureServices</a:t>
            </a:r>
            <a:r>
              <a:rPr lang="en-US" sz="1050" kern="1200" dirty="0">
                <a:solidFill>
                  <a:schemeClr val="tx1"/>
                </a:solidFill>
                <a:effectLst/>
                <a:latin typeface="Segoe UI" panose="020B0502040204020203" pitchFamily="34" charset="0"/>
                <a:ea typeface="+mn-ea"/>
                <a:cs typeface="Segoe UI" panose="020B0502040204020203" pitchFamily="34" charset="0"/>
              </a:rPr>
              <a:t>(</a:t>
            </a:r>
            <a:r>
              <a:rPr lang="en-US" sz="1050" kern="1200" dirty="0" err="1">
                <a:solidFill>
                  <a:schemeClr val="tx1"/>
                </a:solidFill>
                <a:effectLst/>
                <a:latin typeface="Segoe UI" panose="020B0502040204020203" pitchFamily="34" charset="0"/>
                <a:ea typeface="+mn-ea"/>
                <a:cs typeface="Segoe UI" panose="020B0502040204020203" pitchFamily="34" charset="0"/>
              </a:rPr>
              <a:t>IServiceCollection</a:t>
            </a:r>
            <a:r>
              <a:rPr lang="en-US" sz="1050" kern="1200" dirty="0">
                <a:solidFill>
                  <a:schemeClr val="tx1"/>
                </a:solidFill>
                <a:effectLst/>
                <a:latin typeface="Segoe UI" panose="020B0502040204020203" pitchFamily="34" charset="0"/>
                <a:ea typeface="+mn-ea"/>
                <a:cs typeface="Segoe UI" panose="020B0502040204020203" pitchFamily="34" charset="0"/>
              </a:rPr>
              <a:t> services) {</a:t>
            </a: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            </a:t>
            </a:r>
            <a:r>
              <a:rPr lang="en-US" sz="1050" kern="1200" dirty="0" err="1">
                <a:solidFill>
                  <a:schemeClr val="tx1"/>
                </a:solidFill>
                <a:effectLst/>
                <a:latin typeface="Segoe UI" panose="020B0502040204020203" pitchFamily="34" charset="0"/>
                <a:ea typeface="+mn-ea"/>
                <a:cs typeface="Segoe UI" panose="020B0502040204020203" pitchFamily="34" charset="0"/>
              </a:rPr>
              <a:t>services.AddControllers</a:t>
            </a:r>
            <a:r>
              <a:rPr lang="en-US" sz="1050" kern="1200" dirty="0">
                <a:solidFill>
                  <a:schemeClr val="tx1"/>
                </a:solidFill>
                <a:effectLst/>
                <a:latin typeface="Segoe UI" panose="020B0502040204020203" pitchFamily="34" charset="0"/>
                <a:ea typeface="+mn-ea"/>
                <a:cs typeface="Segoe UI" panose="020B0502040204020203" pitchFamily="34" charset="0"/>
              </a:rPr>
              <a:t>();</a:t>
            </a: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            </a:t>
            </a:r>
            <a:r>
              <a:rPr lang="en-US" sz="1050" kern="1200" dirty="0" err="1">
                <a:solidFill>
                  <a:schemeClr val="tx1"/>
                </a:solidFill>
                <a:effectLst/>
                <a:latin typeface="Segoe UI" panose="020B0502040204020203" pitchFamily="34" charset="0"/>
                <a:ea typeface="+mn-ea"/>
                <a:cs typeface="Segoe UI" panose="020B0502040204020203" pitchFamily="34" charset="0"/>
              </a:rPr>
              <a:t>services.AddApiVersioning</a:t>
            </a:r>
            <a:r>
              <a:rPr lang="en-US" sz="1050" kern="1200" dirty="0">
                <a:solidFill>
                  <a:schemeClr val="tx1"/>
                </a:solidFill>
                <a:effectLst/>
                <a:latin typeface="Segoe UI" panose="020B0502040204020203" pitchFamily="34" charset="0"/>
                <a:ea typeface="+mn-ea"/>
                <a:cs typeface="Segoe UI" panose="020B0502040204020203" pitchFamily="34" charset="0"/>
              </a:rPr>
              <a:t>(o =&gt; {</a:t>
            </a: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                </a:t>
            </a:r>
            <a:r>
              <a:rPr lang="en-US" sz="1050" kern="1200" dirty="0" err="1">
                <a:solidFill>
                  <a:schemeClr val="tx1"/>
                </a:solidFill>
                <a:effectLst/>
                <a:latin typeface="Segoe UI" panose="020B0502040204020203" pitchFamily="34" charset="0"/>
                <a:ea typeface="+mn-ea"/>
                <a:cs typeface="Segoe UI" panose="020B0502040204020203" pitchFamily="34" charset="0"/>
              </a:rPr>
              <a:t>o.AssumeDefaultVersionWhenUnspecified</a:t>
            </a:r>
            <a:r>
              <a:rPr lang="en-US" sz="1050" kern="1200" dirty="0">
                <a:solidFill>
                  <a:schemeClr val="tx1"/>
                </a:solidFill>
                <a:effectLst/>
                <a:latin typeface="Segoe UI" panose="020B0502040204020203" pitchFamily="34" charset="0"/>
                <a:ea typeface="+mn-ea"/>
                <a:cs typeface="Segoe UI" panose="020B0502040204020203" pitchFamily="34" charset="0"/>
              </a:rPr>
              <a:t> = true;</a:t>
            </a: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            });</a:t>
            </a: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 }</a:t>
            </a:r>
          </a:p>
          <a:p>
            <a:r>
              <a:rPr lang="en-US" sz="1050" kern="1200" dirty="0">
                <a:solidFill>
                  <a:schemeClr val="tx1"/>
                </a:solidFill>
                <a:effectLst/>
                <a:latin typeface="Segoe UI" panose="020B0502040204020203" pitchFamily="34" charset="0"/>
                <a:ea typeface="+mn-ea"/>
                <a:cs typeface="Segoe UI" panose="020B0502040204020203" pitchFamily="34" charset="0"/>
              </a:rPr>
              <a:t> </a:t>
            </a:r>
          </a:p>
          <a:p>
            <a:pPr lvl="0"/>
            <a:r>
              <a:rPr lang="en-US" sz="1050" kern="1200" dirty="0">
                <a:solidFill>
                  <a:schemeClr val="tx1"/>
                </a:solidFill>
                <a:effectLst/>
                <a:latin typeface="Segoe UI" panose="020B0502040204020203" pitchFamily="34" charset="0"/>
                <a:ea typeface="+mn-ea"/>
                <a:cs typeface="Segoe UI" panose="020B0502040204020203" pitchFamily="34" charset="0"/>
              </a:rPr>
              <a:t>Open Controllers\</a:t>
            </a:r>
            <a:r>
              <a:rPr lang="en-US" sz="1050" kern="1200" dirty="0" err="1">
                <a:solidFill>
                  <a:schemeClr val="tx1"/>
                </a:solidFill>
                <a:effectLst/>
                <a:latin typeface="Segoe UI" panose="020B0502040204020203" pitchFamily="34" charset="0"/>
                <a:ea typeface="+mn-ea"/>
                <a:cs typeface="Segoe UI" panose="020B0502040204020203" pitchFamily="34" charset="0"/>
              </a:rPr>
              <a:t>WeatherForecastController.cs</a:t>
            </a:r>
            <a:r>
              <a:rPr lang="en-US" sz="1050" kern="1200" dirty="0">
                <a:solidFill>
                  <a:schemeClr val="tx1"/>
                </a:solidFill>
                <a:effectLst/>
                <a:latin typeface="Segoe UI" panose="020B0502040204020203" pitchFamily="34" charset="0"/>
                <a:ea typeface="+mn-ea"/>
                <a:cs typeface="Segoe UI" panose="020B0502040204020203" pitchFamily="34" charset="0"/>
              </a:rPr>
              <a:t> and show the versioning attribute and routes in the class declaration. This is v1 version of the API: </a:t>
            </a: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    	[</a:t>
            </a:r>
            <a:r>
              <a:rPr lang="en-US" sz="1050" kern="1200" dirty="0" err="1">
                <a:solidFill>
                  <a:schemeClr val="tx1"/>
                </a:solidFill>
                <a:effectLst/>
                <a:latin typeface="Segoe UI" panose="020B0502040204020203" pitchFamily="34" charset="0"/>
                <a:ea typeface="+mn-ea"/>
                <a:cs typeface="Segoe UI" panose="020B0502040204020203" pitchFamily="34" charset="0"/>
              </a:rPr>
              <a:t>ApiVersion</a:t>
            </a:r>
            <a:r>
              <a:rPr lang="en-US" sz="1050" kern="1200" dirty="0">
                <a:solidFill>
                  <a:schemeClr val="tx1"/>
                </a:solidFill>
                <a:effectLst/>
                <a:latin typeface="Segoe UI" panose="020B0502040204020203" pitchFamily="34" charset="0"/>
                <a:ea typeface="+mn-ea"/>
                <a:cs typeface="Segoe UI" panose="020B0502040204020203" pitchFamily="34" charset="0"/>
              </a:rPr>
              <a:t>("1.0")]</a:t>
            </a: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    	[Route("[controller]")]</a:t>
            </a: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    	[Route("v{</a:t>
            </a:r>
            <a:r>
              <a:rPr lang="en-US" sz="1050" kern="1200" dirty="0" err="1">
                <a:solidFill>
                  <a:schemeClr val="tx1"/>
                </a:solidFill>
                <a:effectLst/>
                <a:latin typeface="Segoe UI" panose="020B0502040204020203" pitchFamily="34" charset="0"/>
                <a:ea typeface="+mn-ea"/>
                <a:cs typeface="Segoe UI" panose="020B0502040204020203" pitchFamily="34" charset="0"/>
              </a:rPr>
              <a:t>version:apiVersion</a:t>
            </a:r>
            <a:r>
              <a:rPr lang="en-US" sz="1050" kern="1200" dirty="0">
                <a:solidFill>
                  <a:schemeClr val="tx1"/>
                </a:solidFill>
                <a:effectLst/>
                <a:latin typeface="Segoe UI" panose="020B0502040204020203" pitchFamily="34" charset="0"/>
                <a:ea typeface="+mn-ea"/>
                <a:cs typeface="Segoe UI" panose="020B0502040204020203" pitchFamily="34" charset="0"/>
              </a:rPr>
              <a:t>}/[controller]")]</a:t>
            </a: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    	public class </a:t>
            </a:r>
            <a:r>
              <a:rPr lang="en-US" sz="1050" kern="1200" dirty="0" err="1">
                <a:solidFill>
                  <a:schemeClr val="tx1"/>
                </a:solidFill>
                <a:effectLst/>
                <a:latin typeface="Segoe UI" panose="020B0502040204020203" pitchFamily="34" charset="0"/>
                <a:ea typeface="+mn-ea"/>
                <a:cs typeface="Segoe UI" panose="020B0502040204020203" pitchFamily="34" charset="0"/>
              </a:rPr>
              <a:t>WeatherForecastController</a:t>
            </a:r>
            <a:r>
              <a:rPr lang="en-US" sz="1050" kern="1200" dirty="0">
                <a:solidFill>
                  <a:schemeClr val="tx1"/>
                </a:solidFill>
                <a:effectLst/>
                <a:latin typeface="Segoe UI" panose="020B0502040204020203" pitchFamily="34" charset="0"/>
                <a:ea typeface="+mn-ea"/>
                <a:cs typeface="Segoe UI" panose="020B0502040204020203" pitchFamily="34" charset="0"/>
              </a:rPr>
              <a:t> : </a:t>
            </a:r>
            <a:r>
              <a:rPr lang="en-US" sz="1050" kern="1200" dirty="0" err="1">
                <a:solidFill>
                  <a:schemeClr val="tx1"/>
                </a:solidFill>
                <a:effectLst/>
                <a:latin typeface="Segoe UI" panose="020B0502040204020203" pitchFamily="34" charset="0"/>
                <a:ea typeface="+mn-ea"/>
                <a:cs typeface="Segoe UI" panose="020B0502040204020203" pitchFamily="34" charset="0"/>
              </a:rPr>
              <a:t>ControllerBase</a:t>
            </a:r>
            <a:r>
              <a:rPr lang="en-US" sz="1050" kern="1200" dirty="0">
                <a:solidFill>
                  <a:schemeClr val="tx1"/>
                </a:solidFill>
                <a:effectLst/>
                <a:latin typeface="Segoe UI" panose="020B0502040204020203" pitchFamily="34" charset="0"/>
                <a:ea typeface="+mn-ea"/>
                <a:cs typeface="Segoe UI" panose="020B0502040204020203" pitchFamily="34" charset="0"/>
              </a:rPr>
              <a:t> { …</a:t>
            </a: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 </a:t>
            </a:r>
          </a:p>
          <a:p>
            <a:pPr lvl="0"/>
            <a:r>
              <a:rPr lang="en-US" sz="1050" kern="1200" dirty="0">
                <a:solidFill>
                  <a:schemeClr val="tx1"/>
                </a:solidFill>
                <a:effectLst/>
                <a:latin typeface="Segoe UI" panose="020B0502040204020203" pitchFamily="34" charset="0"/>
                <a:ea typeface="+mn-ea"/>
                <a:cs typeface="Segoe UI" panose="020B0502040204020203" pitchFamily="34" charset="0"/>
              </a:rPr>
              <a:t>Open Controllers\WeatherForecastControllerV2.cs and show the same attributes in the class declaration. This is v2 version of the API: </a:t>
            </a: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    	[</a:t>
            </a:r>
            <a:r>
              <a:rPr lang="en-US" sz="1050" kern="1200" dirty="0" err="1">
                <a:solidFill>
                  <a:schemeClr val="tx1"/>
                </a:solidFill>
                <a:effectLst/>
                <a:latin typeface="Segoe UI" panose="020B0502040204020203" pitchFamily="34" charset="0"/>
                <a:ea typeface="+mn-ea"/>
                <a:cs typeface="Segoe UI" panose="020B0502040204020203" pitchFamily="34" charset="0"/>
              </a:rPr>
              <a:t>ApiVersion</a:t>
            </a:r>
            <a:r>
              <a:rPr lang="en-US" sz="1050" kern="1200" dirty="0">
                <a:solidFill>
                  <a:schemeClr val="tx1"/>
                </a:solidFill>
                <a:effectLst/>
                <a:latin typeface="Segoe UI" panose="020B0502040204020203" pitchFamily="34" charset="0"/>
                <a:ea typeface="+mn-ea"/>
                <a:cs typeface="Segoe UI" panose="020B0502040204020203" pitchFamily="34" charset="0"/>
              </a:rPr>
              <a:t>("2.0")]</a:t>
            </a: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    	[Route("v{</a:t>
            </a:r>
            <a:r>
              <a:rPr lang="en-US" sz="1050" kern="1200" dirty="0" err="1">
                <a:solidFill>
                  <a:schemeClr val="tx1"/>
                </a:solidFill>
                <a:effectLst/>
                <a:latin typeface="Segoe UI" panose="020B0502040204020203" pitchFamily="34" charset="0"/>
                <a:ea typeface="+mn-ea"/>
                <a:cs typeface="Segoe UI" panose="020B0502040204020203" pitchFamily="34" charset="0"/>
              </a:rPr>
              <a:t>version:apiVersion</a:t>
            </a:r>
            <a:r>
              <a:rPr lang="en-US" sz="1050" kern="1200" dirty="0">
                <a:solidFill>
                  <a:schemeClr val="tx1"/>
                </a:solidFill>
                <a:effectLst/>
                <a:latin typeface="Segoe UI" panose="020B0502040204020203" pitchFamily="34" charset="0"/>
                <a:ea typeface="+mn-ea"/>
                <a:cs typeface="Segoe UI" panose="020B0502040204020203" pitchFamily="34" charset="0"/>
              </a:rPr>
              <a:t>}/</a:t>
            </a:r>
            <a:r>
              <a:rPr lang="en-US" sz="1050" kern="1200" dirty="0" err="1">
                <a:solidFill>
                  <a:schemeClr val="tx1"/>
                </a:solidFill>
                <a:effectLst/>
                <a:latin typeface="Segoe UI" panose="020B0502040204020203" pitchFamily="34" charset="0"/>
                <a:ea typeface="+mn-ea"/>
                <a:cs typeface="Segoe UI" panose="020B0502040204020203" pitchFamily="34" charset="0"/>
              </a:rPr>
              <a:t>WeatherForecast</a:t>
            </a:r>
            <a:r>
              <a:rPr lang="en-US" sz="1050" kern="1200" dirty="0">
                <a:solidFill>
                  <a:schemeClr val="tx1"/>
                </a:solidFill>
                <a:effectLst/>
                <a:latin typeface="Segoe UI" panose="020B0502040204020203" pitchFamily="34" charset="0"/>
                <a:ea typeface="+mn-ea"/>
                <a:cs typeface="Segoe UI" panose="020B0502040204020203" pitchFamily="34" charset="0"/>
              </a:rPr>
              <a:t>")]</a:t>
            </a: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    	public class WeatherForecastControllerV2 : </a:t>
            </a:r>
            <a:r>
              <a:rPr lang="en-US" sz="1050" kern="1200" dirty="0" err="1">
                <a:solidFill>
                  <a:schemeClr val="tx1"/>
                </a:solidFill>
                <a:effectLst/>
                <a:latin typeface="Segoe UI" panose="020B0502040204020203" pitchFamily="34" charset="0"/>
                <a:ea typeface="+mn-ea"/>
                <a:cs typeface="Segoe UI" panose="020B0502040204020203" pitchFamily="34" charset="0"/>
              </a:rPr>
              <a:t>ControllerBase</a:t>
            </a:r>
            <a:r>
              <a:rPr lang="en-US" sz="1050" kern="1200" dirty="0">
                <a:solidFill>
                  <a:schemeClr val="tx1"/>
                </a:solidFill>
                <a:effectLst/>
                <a:latin typeface="Segoe UI" panose="020B0502040204020203" pitchFamily="34" charset="0"/>
                <a:ea typeface="+mn-ea"/>
                <a:cs typeface="Segoe UI" panose="020B0502040204020203" pitchFamily="34" charset="0"/>
              </a:rPr>
              <a:t> {…</a:t>
            </a:r>
          </a:p>
          <a:p>
            <a:pPr lvl="0"/>
            <a:r>
              <a:rPr lang="en-US" sz="1050" kern="1200" dirty="0">
                <a:solidFill>
                  <a:schemeClr val="tx1"/>
                </a:solidFill>
                <a:effectLst/>
                <a:latin typeface="Segoe UI" panose="020B0502040204020203" pitchFamily="34" charset="0"/>
                <a:ea typeface="+mn-ea"/>
                <a:cs typeface="Segoe UI" panose="020B0502040204020203" pitchFamily="34" charset="0"/>
              </a:rPr>
              <a:t>Run the application and navigate to </a:t>
            </a:r>
            <a:r>
              <a:rPr lang="en-US" sz="1050" u="sng" kern="1200" dirty="0">
                <a:solidFill>
                  <a:schemeClr val="tx1"/>
                </a:solidFill>
                <a:effectLst/>
                <a:latin typeface="Segoe UI" panose="020B0502040204020203" pitchFamily="34" charset="0"/>
                <a:ea typeface="+mn-ea"/>
                <a:cs typeface="Segoe UI" panose="020B0502040204020203" pitchFamily="34" charset="0"/>
                <a:hlinkClick r:id="rId3"/>
              </a:rPr>
              <a:t>http://localhost:PORT/weatherforecast</a:t>
            </a:r>
            <a:r>
              <a:rPr lang="en-US" sz="1050" kern="1200" dirty="0">
                <a:solidFill>
                  <a:schemeClr val="tx1"/>
                </a:solidFill>
                <a:effectLst/>
                <a:latin typeface="Segoe UI" panose="020B0502040204020203" pitchFamily="34" charset="0"/>
                <a:ea typeface="+mn-ea"/>
                <a:cs typeface="Segoe UI" panose="020B0502040204020203" pitchFamily="34" charset="0"/>
              </a:rPr>
              <a:t>, show the version in the response. </a:t>
            </a:r>
          </a:p>
          <a:p>
            <a:pPr lvl="0"/>
            <a:r>
              <a:rPr lang="en-US" sz="1050" kern="1200" dirty="0">
                <a:solidFill>
                  <a:schemeClr val="tx1"/>
                </a:solidFill>
                <a:effectLst/>
                <a:latin typeface="Segoe UI" panose="020B0502040204020203" pitchFamily="34" charset="0"/>
                <a:ea typeface="+mn-ea"/>
                <a:cs typeface="Segoe UI" panose="020B0502040204020203" pitchFamily="34" charset="0"/>
              </a:rPr>
              <a:t>Do the same for </a:t>
            </a:r>
            <a:r>
              <a:rPr lang="en-US" sz="1050" u="sng" kern="1200" dirty="0">
                <a:solidFill>
                  <a:schemeClr val="tx1"/>
                </a:solidFill>
                <a:effectLst/>
                <a:latin typeface="Segoe UI" panose="020B0502040204020203" pitchFamily="34" charset="0"/>
                <a:ea typeface="+mn-ea"/>
                <a:cs typeface="Segoe UI" panose="020B0502040204020203" pitchFamily="34" charset="0"/>
                <a:hlinkClick r:id="rId4"/>
              </a:rPr>
              <a:t>http://localhost:PORT/v1/weatherforecast</a:t>
            </a:r>
            <a:r>
              <a:rPr lang="en-US" sz="1050" kern="1200" dirty="0">
                <a:solidFill>
                  <a:schemeClr val="tx1"/>
                </a:solidFill>
                <a:effectLst/>
                <a:latin typeface="Segoe UI" panose="020B0502040204020203" pitchFamily="34" charset="0"/>
                <a:ea typeface="+mn-ea"/>
                <a:cs typeface="Segoe UI" panose="020B0502040204020203" pitchFamily="34" charset="0"/>
              </a:rPr>
              <a:t> and </a:t>
            </a:r>
            <a:r>
              <a:rPr lang="en-US" sz="1050" u="sng" kern="1200" dirty="0">
                <a:solidFill>
                  <a:schemeClr val="tx1"/>
                </a:solidFill>
                <a:effectLst/>
                <a:latin typeface="Segoe UI" panose="020B0502040204020203" pitchFamily="34" charset="0"/>
                <a:ea typeface="+mn-ea"/>
                <a:cs typeface="Segoe UI" panose="020B0502040204020203" pitchFamily="34" charset="0"/>
                <a:hlinkClick r:id="rId5"/>
              </a:rPr>
              <a:t>http://localhost:PORT/v2/weatherforecast</a:t>
            </a:r>
            <a:endParaRPr lang="en-US" sz="1050" kern="1200" dirty="0">
              <a:solidFill>
                <a:schemeClr val="tx1"/>
              </a:solidFill>
              <a:effectLst/>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1511739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There will be caches involved no matter what, and they are an important part of the web. Help the caches by adding proper cache headers, e.g. if you do not want caching, be explicit and turn them off.</a:t>
            </a:r>
          </a:p>
          <a:p>
            <a:r>
              <a:rPr lang="en-US" dirty="0"/>
              <a:t>One of the better ways of controlling caching is to use validators, preferably Etags. They allow the server side to act on arbitrary data, an </a:t>
            </a:r>
            <a:r>
              <a:rPr lang="en-US" dirty="0" err="1"/>
              <a:t>Etag</a:t>
            </a:r>
            <a:r>
              <a:rPr lang="en-US" dirty="0"/>
              <a:t> is just a value the server generates and passes to the cache, the cache later on passes the </a:t>
            </a:r>
            <a:r>
              <a:rPr lang="en-US" dirty="0" err="1"/>
              <a:t>Etag</a:t>
            </a:r>
            <a:r>
              <a:rPr lang="en-US" dirty="0"/>
              <a:t> back, asking the server if the resource if fresh or not</a:t>
            </a:r>
          </a:p>
          <a:p>
            <a:r>
              <a:rPr lang="en-US" dirty="0"/>
              <a:t>Implementation details on: </a:t>
            </a:r>
            <a:r>
              <a:rPr lang="en-US" dirty="0">
                <a:hlinkClick r:id="rId3"/>
              </a:rPr>
              <a:t>https://www.maxcdn.com/one/tutorial/specify-cache-validators/</a:t>
            </a:r>
            <a:r>
              <a:rPr lang="en-US" dirty="0"/>
              <a:t> </a:t>
            </a:r>
          </a:p>
          <a:p>
            <a:endParaRPr lang="en-US" dirty="0"/>
          </a:p>
          <a:p>
            <a:r>
              <a:rPr lang="en-US" dirty="0"/>
              <a:t>General info about ETAG</a:t>
            </a:r>
            <a:r>
              <a:rPr lang="en-US" baseline="0" dirty="0"/>
              <a:t> </a:t>
            </a:r>
            <a:endParaRPr lang="en-US" dirty="0"/>
          </a:p>
        </p:txBody>
      </p:sp>
      <p:sp>
        <p:nvSpPr>
          <p:cNvPr id="6" name="Slide Image Placeholder 5"/>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37066151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US" sz="1050" b="1" kern="1200" dirty="0">
                <a:solidFill>
                  <a:schemeClr val="tx1"/>
                </a:solidFill>
                <a:effectLst/>
                <a:latin typeface="Segoe UI" panose="020B0502040204020203" pitchFamily="34" charset="0"/>
                <a:ea typeface="+mn-ea"/>
                <a:cs typeface="Segoe UI" panose="020B0502040204020203" pitchFamily="34" charset="0"/>
              </a:rPr>
              <a:t>Demo script:</a:t>
            </a:r>
          </a:p>
          <a:p>
            <a:pPr marL="0" indent="0">
              <a:buNone/>
            </a:pP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lvl="0"/>
            <a:r>
              <a:rPr lang="en-US" sz="1050" kern="1200" dirty="0">
                <a:solidFill>
                  <a:schemeClr val="tx1"/>
                </a:solidFill>
                <a:effectLst/>
                <a:latin typeface="Segoe UI" panose="020B0502040204020203" pitchFamily="34" charset="0"/>
                <a:ea typeface="+mn-ea"/>
                <a:cs typeface="Segoe UI" panose="020B0502040204020203" pitchFamily="34" charset="0"/>
              </a:rPr>
              <a:t>//TODO 3: Uncomment the following line to use </a:t>
            </a:r>
            <a:r>
              <a:rPr lang="en-US" sz="1050" kern="1200" dirty="0" err="1">
                <a:solidFill>
                  <a:schemeClr val="tx1"/>
                </a:solidFill>
                <a:effectLst/>
                <a:latin typeface="Segoe UI" panose="020B0502040204020203" pitchFamily="34" charset="0"/>
                <a:ea typeface="+mn-ea"/>
                <a:cs typeface="Segoe UI" panose="020B0502040204020203" pitchFamily="34" charset="0"/>
              </a:rPr>
              <a:t>ETag</a:t>
            </a:r>
            <a:r>
              <a:rPr lang="en-US" sz="1050" kern="1200" dirty="0">
                <a:solidFill>
                  <a:schemeClr val="tx1"/>
                </a:solidFill>
                <a:effectLst/>
                <a:latin typeface="Segoe UI" panose="020B0502040204020203" pitchFamily="34" charset="0"/>
                <a:ea typeface="+mn-ea"/>
                <a:cs typeface="Segoe UI" panose="020B0502040204020203" pitchFamily="34" charset="0"/>
              </a:rPr>
              <a:t> middleware in </a:t>
            </a:r>
            <a:r>
              <a:rPr lang="en-US" sz="1050" b="1" kern="1200" dirty="0" err="1">
                <a:solidFill>
                  <a:schemeClr val="tx1"/>
                </a:solidFill>
                <a:effectLst/>
                <a:latin typeface="Segoe UI" panose="020B0502040204020203" pitchFamily="34" charset="0"/>
                <a:ea typeface="+mn-ea"/>
                <a:cs typeface="Segoe UI" panose="020B0502040204020203" pitchFamily="34" charset="0"/>
              </a:rPr>
              <a:t>Startup.cs</a:t>
            </a:r>
            <a:r>
              <a:rPr lang="en-US" sz="1050" kern="1200" dirty="0">
                <a:solidFill>
                  <a:schemeClr val="tx1"/>
                </a:solidFill>
                <a:effectLst/>
                <a:latin typeface="Segoe UI" panose="020B0502040204020203" pitchFamily="34" charset="0"/>
                <a:ea typeface="+mn-ea"/>
                <a:cs typeface="Segoe UI" panose="020B0502040204020203" pitchFamily="34" charset="0"/>
              </a:rPr>
              <a:t>         </a:t>
            </a:r>
          </a:p>
          <a:p>
            <a:pPr marL="173038" lvl="1"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a:t>
            </a:r>
            <a:r>
              <a:rPr lang="en-US" sz="1050" kern="1200" dirty="0" err="1">
                <a:solidFill>
                  <a:schemeClr val="tx1"/>
                </a:solidFill>
                <a:effectLst/>
                <a:latin typeface="Segoe UI" panose="020B0502040204020203" pitchFamily="34" charset="0"/>
                <a:ea typeface="+mn-ea"/>
                <a:cs typeface="Segoe UI" panose="020B0502040204020203" pitchFamily="34" charset="0"/>
              </a:rPr>
              <a:t>app.UseETagHeaderMiddleware</a:t>
            </a:r>
            <a:r>
              <a:rPr lang="en-US" sz="1050" kern="1200" dirty="0">
                <a:solidFill>
                  <a:schemeClr val="tx1"/>
                </a:solidFill>
                <a:effectLst/>
                <a:latin typeface="Segoe UI" panose="020B0502040204020203" pitchFamily="34" charset="0"/>
                <a:ea typeface="+mn-ea"/>
                <a:cs typeface="Segoe UI" panose="020B0502040204020203" pitchFamily="34" charset="0"/>
              </a:rPr>
              <a:t>();</a:t>
            </a:r>
          </a:p>
          <a:p>
            <a:pPr marL="0" indent="0">
              <a:buNone/>
            </a:pP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lvl="0"/>
            <a:r>
              <a:rPr lang="en-US" sz="1050" kern="1200" dirty="0">
                <a:solidFill>
                  <a:schemeClr val="tx1"/>
                </a:solidFill>
                <a:effectLst/>
                <a:latin typeface="Segoe UI" panose="020B0502040204020203" pitchFamily="34" charset="0"/>
                <a:ea typeface="+mn-ea"/>
                <a:cs typeface="Segoe UI" panose="020B0502040204020203" pitchFamily="34" charset="0"/>
              </a:rPr>
              <a:t>Run the app and </a:t>
            </a:r>
            <a:r>
              <a:rPr lang="en-US" sz="1050" kern="1200" dirty="0" err="1">
                <a:solidFill>
                  <a:schemeClr val="tx1"/>
                </a:solidFill>
                <a:effectLst/>
                <a:latin typeface="Segoe UI" panose="020B0502040204020203" pitchFamily="34" charset="0"/>
                <a:ea typeface="+mn-ea"/>
                <a:cs typeface="Segoe UI" panose="020B0502040204020203" pitchFamily="34" charset="0"/>
              </a:rPr>
              <a:t>Fildder</a:t>
            </a: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lvl="0"/>
            <a:r>
              <a:rPr lang="en-US" sz="1050" kern="1200" dirty="0">
                <a:solidFill>
                  <a:schemeClr val="tx1"/>
                </a:solidFill>
                <a:effectLst/>
                <a:latin typeface="Segoe UI" panose="020B0502040204020203" pitchFamily="34" charset="0"/>
                <a:ea typeface="+mn-ea"/>
                <a:cs typeface="Segoe UI" panose="020B0502040204020203" pitchFamily="34" charset="0"/>
              </a:rPr>
              <a:t>In Fiddler open composer and make a first call to </a:t>
            </a:r>
            <a:r>
              <a:rPr lang="en-US" sz="1050" u="sng" kern="1200" dirty="0">
                <a:solidFill>
                  <a:schemeClr val="tx1"/>
                </a:solidFill>
                <a:effectLst/>
                <a:latin typeface="Segoe UI" panose="020B0502040204020203" pitchFamily="34" charset="0"/>
                <a:ea typeface="+mn-ea"/>
                <a:cs typeface="Segoe UI" panose="020B0502040204020203" pitchFamily="34" charset="0"/>
                <a:hlinkClick r:id="rId3"/>
              </a:rPr>
              <a:t>http://localhost:PORT/api/ToDo</a:t>
            </a:r>
            <a:r>
              <a:rPr lang="en-US" sz="1050" kern="1200" dirty="0">
                <a:solidFill>
                  <a:schemeClr val="tx1"/>
                </a:solidFill>
                <a:effectLst/>
                <a:latin typeface="Segoe UI" panose="020B0502040204020203" pitchFamily="34" charset="0"/>
                <a:ea typeface="+mn-ea"/>
                <a:cs typeface="Segoe UI" panose="020B0502040204020203" pitchFamily="34" charset="0"/>
              </a:rPr>
              <a:t> </a:t>
            </a:r>
          </a:p>
          <a:p>
            <a:pPr lvl="0"/>
            <a:r>
              <a:rPr lang="en-US" sz="1050" kern="1200" dirty="0">
                <a:solidFill>
                  <a:schemeClr val="tx1"/>
                </a:solidFill>
                <a:effectLst/>
                <a:latin typeface="Segoe UI" panose="020B0502040204020203" pitchFamily="34" charset="0"/>
                <a:ea typeface="+mn-ea"/>
                <a:cs typeface="Segoe UI" panose="020B0502040204020203" pitchFamily="34" charset="0"/>
              </a:rPr>
              <a:t>In the response body show that server return some </a:t>
            </a:r>
            <a:r>
              <a:rPr lang="en-US" sz="1050" kern="1200" dirty="0" err="1">
                <a:solidFill>
                  <a:schemeClr val="tx1"/>
                </a:solidFill>
                <a:effectLst/>
                <a:latin typeface="Segoe UI" panose="020B0502040204020203" pitchFamily="34" charset="0"/>
                <a:ea typeface="+mn-ea"/>
                <a:cs typeface="Segoe UI" panose="020B0502040204020203" pitchFamily="34" charset="0"/>
              </a:rPr>
              <a:t>etag</a:t>
            </a:r>
            <a:r>
              <a:rPr lang="en-US" sz="1050" kern="1200" dirty="0">
                <a:solidFill>
                  <a:schemeClr val="tx1"/>
                </a:solidFill>
                <a:effectLst/>
                <a:latin typeface="Segoe UI" panose="020B0502040204020203" pitchFamily="34" charset="0"/>
                <a:ea typeface="+mn-ea"/>
                <a:cs typeface="Segoe UI" panose="020B0502040204020203" pitchFamily="34" charset="0"/>
              </a:rPr>
              <a:t> information</a:t>
            </a:r>
          </a:p>
          <a:p>
            <a:pPr marL="173038" lvl="1" indent="0">
              <a:buNone/>
            </a:pP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marL="173038" lvl="1" indent="0">
              <a:buNone/>
            </a:pPr>
            <a:r>
              <a:rPr lang="en-US" sz="1050" kern="1200" dirty="0">
                <a:solidFill>
                  <a:schemeClr val="tx1"/>
                </a:solidFill>
                <a:effectLst/>
                <a:latin typeface="Courier New" panose="02070309020205020404" pitchFamily="49" charset="0"/>
                <a:ea typeface="+mn-ea"/>
                <a:cs typeface="Courier New" panose="02070309020205020404" pitchFamily="49" charset="0"/>
              </a:rPr>
              <a:t>HTTP/1.1 200 OK</a:t>
            </a:r>
          </a:p>
          <a:p>
            <a:pPr marL="173038" lvl="1" indent="0">
              <a:buNone/>
            </a:pPr>
            <a:r>
              <a:rPr lang="fr-FR" sz="1050" kern="1200" dirty="0">
                <a:solidFill>
                  <a:schemeClr val="tx1"/>
                </a:solidFill>
                <a:effectLst/>
                <a:latin typeface="Courier New" panose="02070309020205020404" pitchFamily="49" charset="0"/>
                <a:ea typeface="+mn-ea"/>
                <a:cs typeface="Courier New" panose="02070309020205020404" pitchFamily="49" charset="0"/>
              </a:rPr>
              <a:t>Content-Type: application/</a:t>
            </a:r>
            <a:r>
              <a:rPr lang="fr-FR" sz="1050" kern="1200" dirty="0" err="1">
                <a:solidFill>
                  <a:schemeClr val="tx1"/>
                </a:solidFill>
                <a:effectLst/>
                <a:latin typeface="Courier New" panose="02070309020205020404" pitchFamily="49" charset="0"/>
                <a:ea typeface="+mn-ea"/>
                <a:cs typeface="Courier New" panose="02070309020205020404" pitchFamily="49" charset="0"/>
              </a:rPr>
              <a:t>json</a:t>
            </a:r>
            <a:r>
              <a:rPr lang="fr-FR" sz="1050" kern="1200" dirty="0">
                <a:solidFill>
                  <a:schemeClr val="tx1"/>
                </a:solidFill>
                <a:effectLst/>
                <a:latin typeface="Courier New" panose="02070309020205020404" pitchFamily="49" charset="0"/>
                <a:ea typeface="+mn-ea"/>
                <a:cs typeface="Courier New" panose="02070309020205020404" pitchFamily="49" charset="0"/>
              </a:rPr>
              <a:t>; </a:t>
            </a:r>
            <a:r>
              <a:rPr lang="fr-FR" sz="1050" kern="1200" dirty="0" err="1">
                <a:solidFill>
                  <a:schemeClr val="tx1"/>
                </a:solidFill>
                <a:effectLst/>
                <a:latin typeface="Courier New" panose="02070309020205020404" pitchFamily="49" charset="0"/>
                <a:ea typeface="+mn-ea"/>
                <a:cs typeface="Courier New" panose="02070309020205020404" pitchFamily="49" charset="0"/>
              </a:rPr>
              <a:t>charset</a:t>
            </a:r>
            <a:r>
              <a:rPr lang="fr-FR" sz="1050" kern="1200" dirty="0">
                <a:solidFill>
                  <a:schemeClr val="tx1"/>
                </a:solidFill>
                <a:effectLst/>
                <a:latin typeface="Courier New" panose="02070309020205020404" pitchFamily="49" charset="0"/>
                <a:ea typeface="+mn-ea"/>
                <a:cs typeface="Courier New" panose="02070309020205020404" pitchFamily="49" charset="0"/>
              </a:rPr>
              <a:t>=utf-8</a:t>
            </a:r>
            <a:endParaRPr lang="en-US" sz="1050" kern="1200" dirty="0">
              <a:solidFill>
                <a:schemeClr val="tx1"/>
              </a:solidFill>
              <a:effectLst/>
              <a:latin typeface="Courier New" panose="02070309020205020404" pitchFamily="49" charset="0"/>
              <a:ea typeface="+mn-ea"/>
              <a:cs typeface="Courier New" panose="02070309020205020404" pitchFamily="49" charset="0"/>
            </a:endParaRPr>
          </a:p>
          <a:p>
            <a:pPr marL="173038" lvl="1" indent="0">
              <a:buNone/>
            </a:pPr>
            <a:r>
              <a:rPr lang="en-US" sz="1050" b="1" kern="1200" dirty="0" err="1">
                <a:solidFill>
                  <a:schemeClr val="tx1"/>
                </a:solidFill>
                <a:effectLst/>
                <a:latin typeface="Courier New" panose="02070309020205020404" pitchFamily="49" charset="0"/>
                <a:ea typeface="+mn-ea"/>
                <a:cs typeface="Courier New" panose="02070309020205020404" pitchFamily="49" charset="0"/>
              </a:rPr>
              <a:t>ETag</a:t>
            </a:r>
            <a:r>
              <a:rPr lang="en-US" sz="1050" b="1" kern="1200" dirty="0">
                <a:solidFill>
                  <a:schemeClr val="tx1"/>
                </a:solidFill>
                <a:effectLst/>
                <a:latin typeface="Courier New" panose="02070309020205020404" pitchFamily="49" charset="0"/>
                <a:ea typeface="+mn-ea"/>
                <a:cs typeface="Courier New" panose="02070309020205020404" pitchFamily="49" charset="0"/>
              </a:rPr>
              <a:t>: 19F9AF16BAB2163BE766D1A3FC4AE2B0</a:t>
            </a:r>
            <a:endParaRPr lang="en-US" sz="1050" kern="1200" dirty="0">
              <a:solidFill>
                <a:schemeClr val="tx1"/>
              </a:solidFill>
              <a:effectLst/>
              <a:latin typeface="Courier New" panose="02070309020205020404" pitchFamily="49" charset="0"/>
              <a:ea typeface="+mn-ea"/>
              <a:cs typeface="Courier New" panose="02070309020205020404" pitchFamily="49" charset="0"/>
            </a:endParaRPr>
          </a:p>
          <a:p>
            <a:pPr marL="173038" lvl="1" indent="0">
              <a:buNone/>
            </a:pPr>
            <a:r>
              <a:rPr lang="en-US" sz="1050" kern="1200" dirty="0">
                <a:solidFill>
                  <a:schemeClr val="tx1"/>
                </a:solidFill>
                <a:effectLst/>
                <a:latin typeface="Courier New" panose="02070309020205020404" pitchFamily="49" charset="0"/>
                <a:ea typeface="+mn-ea"/>
                <a:cs typeface="Courier New" panose="02070309020205020404" pitchFamily="49" charset="0"/>
              </a:rPr>
              <a:t>[{"id":1,"title":"Item1","isDone":false},{"id":2,"title":"Item2","isDone":false},{"id":3,"title":"Item3","isDone":true}]</a:t>
            </a:r>
          </a:p>
          <a:p>
            <a:pPr marL="173038" lvl="1" indent="0">
              <a:buNone/>
            </a:pP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lvl="0"/>
            <a:r>
              <a:rPr lang="en-US" sz="1050" kern="1200" dirty="0">
                <a:solidFill>
                  <a:schemeClr val="tx1"/>
                </a:solidFill>
                <a:effectLst/>
                <a:latin typeface="Segoe UI" panose="020B0502040204020203" pitchFamily="34" charset="0"/>
                <a:ea typeface="+mn-ea"/>
                <a:cs typeface="Segoe UI" panose="020B0502040204020203" pitchFamily="34" charset="0"/>
              </a:rPr>
              <a:t>Copy the value of ETAG to Fiddler Composer windows as a header </a:t>
            </a:r>
            <a:r>
              <a:rPr lang="en-US" sz="1050" b="1" kern="1200" dirty="0">
                <a:solidFill>
                  <a:schemeClr val="tx1"/>
                </a:solidFill>
                <a:effectLst/>
                <a:latin typeface="Segoe UI" panose="020B0502040204020203" pitchFamily="34" charset="0"/>
                <a:ea typeface="+mn-ea"/>
                <a:cs typeface="Segoe UI" panose="020B0502040204020203" pitchFamily="34" charset="0"/>
              </a:rPr>
              <a:t>if-none-match</a:t>
            </a: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marL="173038" lvl="1" indent="0">
              <a:buNone/>
            </a:pPr>
            <a:endParaRPr lang="en-US" sz="1050" b="1" kern="1200" dirty="0">
              <a:solidFill>
                <a:schemeClr val="tx1"/>
              </a:solidFill>
              <a:effectLst/>
              <a:latin typeface="Segoe UI" panose="020B0502040204020203" pitchFamily="34" charset="0"/>
              <a:ea typeface="+mn-ea"/>
              <a:cs typeface="Segoe UI" panose="020B0502040204020203" pitchFamily="34" charset="0"/>
            </a:endParaRPr>
          </a:p>
          <a:p>
            <a:pPr marL="173038" lvl="1" indent="0">
              <a:buNone/>
            </a:pPr>
            <a:r>
              <a:rPr lang="en-US" sz="1050" b="1" kern="1200" dirty="0">
                <a:solidFill>
                  <a:schemeClr val="tx1"/>
                </a:solidFill>
                <a:effectLst/>
                <a:latin typeface="Segoe UI" panose="020B0502040204020203" pitchFamily="34" charset="0"/>
                <a:ea typeface="+mn-ea"/>
                <a:cs typeface="Segoe UI" panose="020B0502040204020203" pitchFamily="34" charset="0"/>
              </a:rPr>
              <a:t>If-None-Match</a:t>
            </a:r>
            <a:r>
              <a:rPr lang="en-US" sz="1050" kern="1200" dirty="0">
                <a:solidFill>
                  <a:schemeClr val="tx1"/>
                </a:solidFill>
                <a:effectLst/>
                <a:latin typeface="Segoe UI" panose="020B0502040204020203" pitchFamily="34" charset="0"/>
                <a:ea typeface="+mn-ea"/>
                <a:cs typeface="Segoe UI" panose="020B0502040204020203" pitchFamily="34" charset="0"/>
              </a:rPr>
              <a:t>: </a:t>
            </a:r>
            <a:r>
              <a:rPr lang="en-US" sz="1050" b="1" kern="1200" dirty="0">
                <a:solidFill>
                  <a:schemeClr val="tx1"/>
                </a:solidFill>
                <a:effectLst/>
                <a:latin typeface="Segoe UI" panose="020B0502040204020203" pitchFamily="34" charset="0"/>
                <a:ea typeface="+mn-ea"/>
                <a:cs typeface="Segoe UI" panose="020B0502040204020203" pitchFamily="34" charset="0"/>
              </a:rPr>
              <a:t>19F9AF16BAB2163BE766D1A3FC4AE2B0</a:t>
            </a:r>
          </a:p>
          <a:p>
            <a:pPr marL="173038" lvl="1" indent="0">
              <a:buNone/>
            </a:pP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lvl="0"/>
            <a:r>
              <a:rPr lang="en-US" sz="1050" kern="1200" dirty="0">
                <a:solidFill>
                  <a:schemeClr val="tx1"/>
                </a:solidFill>
                <a:effectLst/>
                <a:latin typeface="Segoe UI" panose="020B0502040204020203" pitchFamily="34" charset="0"/>
                <a:ea typeface="+mn-ea"/>
                <a:cs typeface="Segoe UI" panose="020B0502040204020203" pitchFamily="34" charset="0"/>
              </a:rPr>
              <a:t>Make one more call. In a response you will see the status code 304- content no changed and body size 0 bytes</a:t>
            </a:r>
          </a:p>
          <a:p>
            <a:pPr marL="173038" lvl="1" indent="0">
              <a:buNone/>
            </a:pP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marL="173038" lvl="1"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HTTP/1.1 304 Not Modified</a:t>
            </a:r>
          </a:p>
          <a:p>
            <a:pPr marL="173038" lvl="1" indent="0">
              <a:buNone/>
            </a:pPr>
            <a:r>
              <a:rPr lang="fr-FR" sz="1050" kern="1200" dirty="0">
                <a:solidFill>
                  <a:schemeClr val="tx1"/>
                </a:solidFill>
                <a:effectLst/>
                <a:latin typeface="Segoe UI" panose="020B0502040204020203" pitchFamily="34" charset="0"/>
                <a:ea typeface="+mn-ea"/>
                <a:cs typeface="Segoe UI" panose="020B0502040204020203" pitchFamily="34" charset="0"/>
              </a:rPr>
              <a:t>Content-Type: application/</a:t>
            </a:r>
            <a:r>
              <a:rPr lang="fr-FR" sz="1050" kern="1200" dirty="0" err="1">
                <a:solidFill>
                  <a:schemeClr val="tx1"/>
                </a:solidFill>
                <a:effectLst/>
                <a:latin typeface="Segoe UI" panose="020B0502040204020203" pitchFamily="34" charset="0"/>
                <a:ea typeface="+mn-ea"/>
                <a:cs typeface="Segoe UI" panose="020B0502040204020203" pitchFamily="34" charset="0"/>
              </a:rPr>
              <a:t>json</a:t>
            </a:r>
            <a:r>
              <a:rPr lang="fr-FR" sz="1050" kern="1200" dirty="0">
                <a:solidFill>
                  <a:schemeClr val="tx1"/>
                </a:solidFill>
                <a:effectLst/>
                <a:latin typeface="Segoe UI" panose="020B0502040204020203" pitchFamily="34" charset="0"/>
                <a:ea typeface="+mn-ea"/>
                <a:cs typeface="Segoe UI" panose="020B0502040204020203" pitchFamily="34" charset="0"/>
              </a:rPr>
              <a:t>; </a:t>
            </a:r>
            <a:r>
              <a:rPr lang="fr-FR" sz="1050" kern="1200" dirty="0" err="1">
                <a:solidFill>
                  <a:schemeClr val="tx1"/>
                </a:solidFill>
                <a:effectLst/>
                <a:latin typeface="Segoe UI" panose="020B0502040204020203" pitchFamily="34" charset="0"/>
                <a:ea typeface="+mn-ea"/>
                <a:cs typeface="Segoe UI" panose="020B0502040204020203" pitchFamily="34" charset="0"/>
              </a:rPr>
              <a:t>charset</a:t>
            </a:r>
            <a:r>
              <a:rPr lang="fr-FR" sz="1050" kern="1200" dirty="0">
                <a:solidFill>
                  <a:schemeClr val="tx1"/>
                </a:solidFill>
                <a:effectLst/>
                <a:latin typeface="Segoe UI" panose="020B0502040204020203" pitchFamily="34" charset="0"/>
                <a:ea typeface="+mn-ea"/>
                <a:cs typeface="Segoe UI" panose="020B0502040204020203" pitchFamily="34" charset="0"/>
              </a:rPr>
              <a:t>=utf-8</a:t>
            </a:r>
          </a:p>
          <a:p>
            <a:pPr marL="173038" lvl="1" indent="0">
              <a:buNone/>
            </a:pP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lvl="0"/>
            <a:r>
              <a:rPr lang="en-US" sz="1050" kern="1200" dirty="0">
                <a:solidFill>
                  <a:schemeClr val="tx1"/>
                </a:solidFill>
                <a:effectLst/>
                <a:latin typeface="Segoe UI" panose="020B0502040204020203" pitchFamily="34" charset="0"/>
                <a:ea typeface="+mn-ea"/>
                <a:cs typeface="Segoe UI" panose="020B0502040204020203" pitchFamily="34" charset="0"/>
              </a:rPr>
              <a:t>Explain that this middleware is a custom component and optionally show the contents of the </a:t>
            </a:r>
            <a:r>
              <a:rPr lang="en-US" sz="1050" kern="1200" dirty="0" err="1">
                <a:solidFill>
                  <a:schemeClr val="tx1"/>
                </a:solidFill>
                <a:effectLst/>
                <a:latin typeface="Segoe UI" panose="020B0502040204020203" pitchFamily="34" charset="0"/>
                <a:ea typeface="+mn-ea"/>
                <a:cs typeface="Segoe UI" panose="020B0502040204020203" pitchFamily="34" charset="0"/>
              </a:rPr>
              <a:t>ETagMiddleware.cs</a:t>
            </a:r>
            <a:r>
              <a:rPr lang="en-US" sz="1050" kern="1200" dirty="0">
                <a:solidFill>
                  <a:schemeClr val="tx1"/>
                </a:solidFill>
                <a:effectLst/>
                <a:latin typeface="Segoe UI" panose="020B0502040204020203" pitchFamily="34" charset="0"/>
                <a:ea typeface="+mn-ea"/>
                <a:cs typeface="Segoe UI" panose="020B0502040204020203" pitchFamily="34" charset="0"/>
              </a:rPr>
              <a:t>.</a:t>
            </a:r>
          </a:p>
          <a:p>
            <a:pPr marL="0" indent="0">
              <a:buNone/>
            </a:pPr>
            <a:endParaRPr lang="en-US" dirty="0"/>
          </a:p>
        </p:txBody>
      </p:sp>
      <p:sp>
        <p:nvSpPr>
          <p:cNvPr id="6" name="Slide Image Placeholder 5"/>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41976236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437754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b="1" dirty="0"/>
              <a:t>Domain model: </a:t>
            </a:r>
            <a:r>
              <a:rPr lang="en-US" dirty="0"/>
              <a:t>A significant issue in general is that the controller exposes the database objects and other information in its return data. Typically this information is unnecessary to consumers of the API and frequently also relies on domain-specific or sensitive information that should not be exposed. The leakage of this sort of information is especially important when the API could potentially reveal personally identifiable information, the exposure of which could be illegal.</a:t>
            </a:r>
          </a:p>
          <a:p>
            <a:endParaRPr lang="en-US" dirty="0"/>
          </a:p>
          <a:p>
            <a:r>
              <a:rPr lang="en-US" dirty="0"/>
              <a:t>OAuth: </a:t>
            </a:r>
          </a:p>
          <a:p>
            <a:pPr lvl="1"/>
            <a:r>
              <a:rPr lang="en-US" dirty="0"/>
              <a:t>Use the latest OAuth version. It means that Web or mobile apps that expose APIs do not have to share passwords. It allows the API provider to revoke tokens for an individual user, for an entire app, without requiring the user to change their original password. This is critical if a mobile device is compromised or if a rogue app is discovered. </a:t>
            </a:r>
          </a:p>
          <a:p>
            <a:endParaRPr lang="en-US" dirty="0"/>
          </a:p>
        </p:txBody>
      </p:sp>
      <p:sp>
        <p:nvSpPr>
          <p:cNvPr id="6" name="Slide Image Placeholder 5"/>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10263162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US" sz="1050" b="1" kern="1200" dirty="0">
                <a:solidFill>
                  <a:schemeClr val="tx1"/>
                </a:solidFill>
                <a:effectLst/>
                <a:latin typeface="Segoe UI" panose="020B0502040204020203" pitchFamily="34" charset="0"/>
                <a:ea typeface="+mn-ea"/>
                <a:cs typeface="Segoe UI" panose="020B0502040204020203" pitchFamily="34" charset="0"/>
              </a:rPr>
              <a:t>Demo script:</a:t>
            </a:r>
          </a:p>
          <a:p>
            <a:pPr marL="0" indent="0">
              <a:buNone/>
            </a:pP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lvl="0"/>
            <a:r>
              <a:rPr lang="en-US" sz="1050" kern="1200" dirty="0">
                <a:solidFill>
                  <a:schemeClr val="tx1"/>
                </a:solidFill>
                <a:effectLst/>
                <a:latin typeface="Segoe UI" panose="020B0502040204020203" pitchFamily="34" charset="0"/>
                <a:ea typeface="+mn-ea"/>
                <a:cs typeface="Segoe UI" panose="020B0502040204020203" pitchFamily="34" charset="0"/>
              </a:rPr>
              <a:t>Open project Demos\Module 05 - </a:t>
            </a:r>
            <a:r>
              <a:rPr lang="en-US" sz="1050" kern="1200" dirty="0" err="1">
                <a:solidFill>
                  <a:schemeClr val="tx1"/>
                </a:solidFill>
                <a:effectLst/>
                <a:latin typeface="Segoe UI" panose="020B0502040204020203" pitchFamily="34" charset="0"/>
                <a:ea typeface="+mn-ea"/>
                <a:cs typeface="Segoe UI" panose="020B0502040204020203" pitchFamily="34" charset="0"/>
              </a:rPr>
              <a:t>WebApi</a:t>
            </a:r>
            <a:r>
              <a:rPr lang="en-US" sz="1050" kern="1200" dirty="0">
                <a:solidFill>
                  <a:schemeClr val="tx1"/>
                </a:solidFill>
                <a:effectLst/>
                <a:latin typeface="Segoe UI" panose="020B0502040204020203" pitchFamily="34" charset="0"/>
                <a:ea typeface="+mn-ea"/>
                <a:cs typeface="Segoe UI" panose="020B0502040204020203" pitchFamily="34" charset="0"/>
              </a:rPr>
              <a:t>\</a:t>
            </a:r>
            <a:r>
              <a:rPr lang="en-US" sz="1050" kern="1200" dirty="0" err="1">
                <a:solidFill>
                  <a:schemeClr val="tx1"/>
                </a:solidFill>
                <a:effectLst/>
                <a:latin typeface="Segoe UI" panose="020B0502040204020203" pitchFamily="34" charset="0"/>
                <a:ea typeface="+mn-ea"/>
                <a:cs typeface="Segoe UI" panose="020B0502040204020203" pitchFamily="34" charset="0"/>
              </a:rPr>
              <a:t>SecurityKeysAccessDemo</a:t>
            </a:r>
            <a:r>
              <a:rPr lang="en-US" sz="1050" kern="1200" dirty="0">
                <a:solidFill>
                  <a:schemeClr val="tx1"/>
                </a:solidFill>
                <a:effectLst/>
                <a:latin typeface="Segoe UI" panose="020B0502040204020203" pitchFamily="34" charset="0"/>
                <a:ea typeface="+mn-ea"/>
                <a:cs typeface="Segoe UI" panose="020B0502040204020203" pitchFamily="34" charset="0"/>
              </a:rPr>
              <a:t>.</a:t>
            </a:r>
          </a:p>
          <a:p>
            <a:pPr lvl="0"/>
            <a:r>
              <a:rPr lang="en-US" sz="1050" kern="1200" dirty="0">
                <a:solidFill>
                  <a:schemeClr val="tx1"/>
                </a:solidFill>
                <a:effectLst/>
                <a:latin typeface="Segoe UI" panose="020B0502040204020203" pitchFamily="34" charset="0"/>
                <a:ea typeface="+mn-ea"/>
                <a:cs typeface="Segoe UI" panose="020B0502040204020203" pitchFamily="34" charset="0"/>
              </a:rPr>
              <a:t>Run the app and ensure that you are using https (on </a:t>
            </a:r>
            <a:r>
              <a:rPr lang="en-US" sz="1050" kern="1200" dirty="0" err="1">
                <a:solidFill>
                  <a:schemeClr val="tx1"/>
                </a:solidFill>
                <a:effectLst/>
                <a:latin typeface="Segoe UI" panose="020B0502040204020203" pitchFamily="34" charset="0"/>
                <a:ea typeface="+mn-ea"/>
                <a:cs typeface="Segoe UI" panose="020B0502040204020203" pitchFamily="34" charset="0"/>
              </a:rPr>
              <a:t>iisexpress</a:t>
            </a:r>
            <a:r>
              <a:rPr lang="en-US" sz="1050" kern="1200" dirty="0">
                <a:solidFill>
                  <a:schemeClr val="tx1"/>
                </a:solidFill>
                <a:effectLst/>
                <a:latin typeface="Segoe UI" panose="020B0502040204020203" pitchFamily="34" charset="0"/>
                <a:ea typeface="+mn-ea"/>
                <a:cs typeface="Segoe UI" panose="020B0502040204020203" pitchFamily="34" charset="0"/>
              </a:rPr>
              <a:t>).</a:t>
            </a:r>
          </a:p>
          <a:p>
            <a:pPr lvl="0"/>
            <a:r>
              <a:rPr lang="en-US" sz="1050" kern="1200" dirty="0">
                <a:solidFill>
                  <a:schemeClr val="tx1"/>
                </a:solidFill>
                <a:effectLst/>
                <a:latin typeface="Segoe UI" panose="020B0502040204020203" pitchFamily="34" charset="0"/>
                <a:ea typeface="+mn-ea"/>
                <a:cs typeface="Segoe UI" panose="020B0502040204020203" pitchFamily="34" charset="0"/>
              </a:rPr>
              <a:t>Open </a:t>
            </a:r>
            <a:r>
              <a:rPr lang="en-US" sz="1050" kern="1200" dirty="0" err="1">
                <a:solidFill>
                  <a:schemeClr val="tx1"/>
                </a:solidFill>
                <a:effectLst/>
                <a:latin typeface="Segoe UI" panose="020B0502040204020203" pitchFamily="34" charset="0"/>
                <a:ea typeface="+mn-ea"/>
                <a:cs typeface="Segoe UI" panose="020B0502040204020203" pitchFamily="34" charset="0"/>
              </a:rPr>
              <a:t>ValuesController</a:t>
            </a:r>
            <a:r>
              <a:rPr lang="en-US" sz="1050" kern="1200" dirty="0">
                <a:solidFill>
                  <a:schemeClr val="tx1"/>
                </a:solidFill>
                <a:effectLst/>
                <a:latin typeface="Segoe UI" panose="020B0502040204020203" pitchFamily="34" charset="0"/>
                <a:ea typeface="+mn-ea"/>
                <a:cs typeface="Segoe UI" panose="020B0502040204020203" pitchFamily="34" charset="0"/>
              </a:rPr>
              <a:t> and show that the controller is marked with two attributes. </a:t>
            </a:r>
          </a:p>
          <a:p>
            <a:pPr marL="0" lvl="0" indent="0">
              <a:buNone/>
            </a:pP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lvl="1"/>
            <a:r>
              <a:rPr lang="en-US" sz="1050" kern="1200" dirty="0">
                <a:solidFill>
                  <a:schemeClr val="tx1"/>
                </a:solidFill>
                <a:effectLst/>
                <a:latin typeface="Segoe UI" panose="020B0502040204020203" pitchFamily="34" charset="0"/>
                <a:ea typeface="+mn-ea"/>
                <a:cs typeface="Segoe UI" panose="020B0502040204020203" pitchFamily="34" charset="0"/>
              </a:rPr>
              <a:t>[</a:t>
            </a:r>
            <a:r>
              <a:rPr lang="en-US" sz="1050" kern="1200" dirty="0" err="1">
                <a:solidFill>
                  <a:schemeClr val="tx1"/>
                </a:solidFill>
                <a:effectLst/>
                <a:latin typeface="Segoe UI" panose="020B0502040204020203" pitchFamily="34" charset="0"/>
                <a:ea typeface="+mn-ea"/>
                <a:cs typeface="Segoe UI" panose="020B0502040204020203" pitchFamily="34" charset="0"/>
              </a:rPr>
              <a:t>RequireHttps</a:t>
            </a:r>
            <a:r>
              <a:rPr lang="en-US" sz="1050" kern="1200" dirty="0">
                <a:solidFill>
                  <a:schemeClr val="tx1"/>
                </a:solidFill>
                <a:effectLst/>
                <a:latin typeface="Segoe UI" panose="020B0502040204020203" pitchFamily="34" charset="0"/>
                <a:ea typeface="+mn-ea"/>
                <a:cs typeface="Segoe UI" panose="020B0502040204020203" pitchFamily="34" charset="0"/>
              </a:rPr>
              <a:t>] – to enforce https</a:t>
            </a:r>
          </a:p>
          <a:p>
            <a:pPr lvl="1"/>
            <a:r>
              <a:rPr lang="en-US" sz="1050" kern="1200" dirty="0">
                <a:solidFill>
                  <a:schemeClr val="tx1"/>
                </a:solidFill>
                <a:effectLst/>
                <a:latin typeface="Segoe UI" panose="020B0502040204020203" pitchFamily="34" charset="0"/>
                <a:ea typeface="+mn-ea"/>
                <a:cs typeface="Segoe UI" panose="020B0502040204020203" pitchFamily="34" charset="0"/>
              </a:rPr>
              <a:t>[</a:t>
            </a:r>
            <a:r>
              <a:rPr lang="en-US" sz="1050" kern="1200" dirty="0" err="1">
                <a:solidFill>
                  <a:schemeClr val="tx1"/>
                </a:solidFill>
                <a:effectLst/>
                <a:latin typeface="Segoe UI" panose="020B0502040204020203" pitchFamily="34" charset="0"/>
                <a:ea typeface="+mn-ea"/>
                <a:cs typeface="Segoe UI" panose="020B0502040204020203" pitchFamily="34" charset="0"/>
              </a:rPr>
              <a:t>KeyFilter</a:t>
            </a:r>
            <a:r>
              <a:rPr lang="en-US" sz="1050" kern="1200" dirty="0">
                <a:solidFill>
                  <a:schemeClr val="tx1"/>
                </a:solidFill>
                <a:effectLst/>
                <a:latin typeface="Segoe UI" panose="020B0502040204020203" pitchFamily="34" charset="0"/>
                <a:ea typeface="+mn-ea"/>
                <a:cs typeface="Segoe UI" panose="020B0502040204020203" pitchFamily="34" charset="0"/>
              </a:rPr>
              <a:t>]- our custom filter that will validate that client has a valid subscription key to gain access to the API.</a:t>
            </a:r>
          </a:p>
          <a:p>
            <a:pPr marL="173038" lvl="1" indent="0">
              <a:buNone/>
            </a:pP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lvl="0"/>
            <a:r>
              <a:rPr lang="en-US" sz="1050" kern="1200" dirty="0">
                <a:solidFill>
                  <a:schemeClr val="tx1"/>
                </a:solidFill>
                <a:effectLst/>
                <a:latin typeface="Segoe UI" panose="020B0502040204020203" pitchFamily="34" charset="0"/>
                <a:ea typeface="+mn-ea"/>
                <a:cs typeface="Segoe UI" panose="020B0502040204020203" pitchFamily="34" charset="0"/>
              </a:rPr>
              <a:t>Open </a:t>
            </a:r>
            <a:r>
              <a:rPr lang="en-US" sz="1050" kern="1200" dirty="0" err="1">
                <a:solidFill>
                  <a:schemeClr val="tx1"/>
                </a:solidFill>
                <a:effectLst/>
                <a:latin typeface="Segoe UI" panose="020B0502040204020203" pitchFamily="34" charset="0"/>
                <a:ea typeface="+mn-ea"/>
                <a:cs typeface="Segoe UI" panose="020B0502040204020203" pitchFamily="34" charset="0"/>
              </a:rPr>
              <a:t>KeyFilter</a:t>
            </a:r>
            <a:r>
              <a:rPr lang="en-US" sz="1050" kern="1200" dirty="0">
                <a:solidFill>
                  <a:schemeClr val="tx1"/>
                </a:solidFill>
                <a:effectLst/>
                <a:latin typeface="Segoe UI" panose="020B0502040204020203" pitchFamily="34" charset="0"/>
                <a:ea typeface="+mn-ea"/>
                <a:cs typeface="Segoe UI" panose="020B0502040204020203" pitchFamily="34" charset="0"/>
              </a:rPr>
              <a:t> implementation and show how we can check key in a request header. It’s just a demo, and you may implement key storage and key validation in a more sophisticated way.</a:t>
            </a:r>
          </a:p>
          <a:p>
            <a:pPr lvl="0"/>
            <a:r>
              <a:rPr lang="en-US" sz="1050" kern="1200" dirty="0">
                <a:solidFill>
                  <a:schemeClr val="tx1"/>
                </a:solidFill>
                <a:effectLst/>
                <a:latin typeface="Segoe UI" panose="020B0502040204020203" pitchFamily="34" charset="0"/>
                <a:ea typeface="+mn-ea"/>
                <a:cs typeface="Segoe UI" panose="020B0502040204020203" pitchFamily="34" charset="0"/>
              </a:rPr>
              <a:t>Open Fiddler and call </a:t>
            </a:r>
            <a:r>
              <a:rPr lang="en-US" sz="1050" u="sng" kern="1200" dirty="0">
                <a:solidFill>
                  <a:schemeClr val="tx1"/>
                </a:solidFill>
                <a:effectLst/>
                <a:latin typeface="Segoe UI" panose="020B0502040204020203" pitchFamily="34" charset="0"/>
                <a:ea typeface="+mn-ea"/>
                <a:cs typeface="Segoe UI" panose="020B0502040204020203" pitchFamily="34" charset="0"/>
                <a:hlinkClick r:id="rId3"/>
              </a:rPr>
              <a:t>https://localhost:PORT/api/values</a:t>
            </a:r>
            <a:r>
              <a:rPr lang="en-US" sz="1050" kern="1200" dirty="0">
                <a:solidFill>
                  <a:schemeClr val="tx1"/>
                </a:solidFill>
                <a:effectLst/>
                <a:latin typeface="Segoe UI" panose="020B0502040204020203" pitchFamily="34" charset="0"/>
                <a:ea typeface="+mn-ea"/>
                <a:cs typeface="Segoe UI" panose="020B0502040204020203" pitchFamily="34" charset="0"/>
              </a:rPr>
              <a:t>  via composer.</a:t>
            </a:r>
          </a:p>
          <a:p>
            <a:pPr lvl="0"/>
            <a:r>
              <a:rPr lang="en-US" sz="1050" kern="1200" dirty="0">
                <a:solidFill>
                  <a:schemeClr val="tx1"/>
                </a:solidFill>
                <a:effectLst/>
                <a:latin typeface="Segoe UI" panose="020B0502040204020203" pitchFamily="34" charset="0"/>
                <a:ea typeface="+mn-ea"/>
                <a:cs typeface="Segoe UI" panose="020B0502040204020203" pitchFamily="34" charset="0"/>
              </a:rPr>
              <a:t>Show the response. The response will have: “Access Key required” </a:t>
            </a:r>
          </a:p>
          <a:p>
            <a:pPr lvl="0"/>
            <a:r>
              <a:rPr lang="en-US" sz="1050" kern="1200" dirty="0">
                <a:solidFill>
                  <a:schemeClr val="tx1"/>
                </a:solidFill>
                <a:effectLst/>
                <a:latin typeface="Segoe UI" panose="020B0502040204020203" pitchFamily="34" charset="0"/>
                <a:ea typeface="+mn-ea"/>
                <a:cs typeface="Segoe UI" panose="020B0502040204020203" pitchFamily="34" charset="0"/>
              </a:rPr>
              <a:t>Add header to a fiddler request “</a:t>
            </a:r>
            <a:r>
              <a:rPr lang="en-US" sz="1050" b="1" kern="1200" dirty="0" err="1">
                <a:solidFill>
                  <a:schemeClr val="tx1"/>
                </a:solidFill>
                <a:effectLst/>
                <a:latin typeface="Segoe UI" panose="020B0502040204020203" pitchFamily="34" charset="0"/>
                <a:ea typeface="+mn-ea"/>
                <a:cs typeface="Segoe UI" panose="020B0502040204020203" pitchFamily="34" charset="0"/>
              </a:rPr>
              <a:t>MySecurityKey</a:t>
            </a:r>
            <a:r>
              <a:rPr lang="en-US" sz="1050" b="1" kern="1200" dirty="0">
                <a:solidFill>
                  <a:schemeClr val="tx1"/>
                </a:solidFill>
                <a:effectLst/>
                <a:latin typeface="Segoe UI" panose="020B0502040204020203" pitchFamily="34" charset="0"/>
                <a:ea typeface="+mn-ea"/>
                <a:cs typeface="Segoe UI" panose="020B0502040204020203" pitchFamily="34" charset="0"/>
              </a:rPr>
              <a:t>: 09ECA49C-0137-4427-AEC1-2B23C4B6ADB9</a:t>
            </a:r>
            <a:r>
              <a:rPr lang="en-US" sz="1050" kern="1200" dirty="0">
                <a:solidFill>
                  <a:schemeClr val="tx1"/>
                </a:solidFill>
                <a:effectLst/>
                <a:latin typeface="Segoe UI" panose="020B0502040204020203" pitchFamily="34" charset="0"/>
                <a:ea typeface="+mn-ea"/>
                <a:cs typeface="Segoe UI" panose="020B0502040204020203" pitchFamily="34" charset="0"/>
              </a:rPr>
              <a:t>”.</a:t>
            </a:r>
          </a:p>
          <a:p>
            <a:pPr lvl="0"/>
            <a:r>
              <a:rPr lang="en-US" sz="1050" kern="1200" dirty="0">
                <a:solidFill>
                  <a:schemeClr val="tx1"/>
                </a:solidFill>
                <a:effectLst/>
                <a:latin typeface="Segoe UI" panose="020B0502040204020203" pitchFamily="34" charset="0"/>
                <a:ea typeface="+mn-ea"/>
                <a:cs typeface="Segoe UI" panose="020B0502040204020203" pitchFamily="34" charset="0"/>
              </a:rPr>
              <a:t>Demonstrate that we now have a normal response from API with data.</a:t>
            </a:r>
          </a:p>
        </p:txBody>
      </p:sp>
      <p:sp>
        <p:nvSpPr>
          <p:cNvPr id="6" name="Slide Image Placeholder 5"/>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35621174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3" name="Notes Placeholder 2"/>
          <p:cNvSpPr>
            <a:spLocks noGrp="1"/>
          </p:cNvSpPr>
          <p:nvPr>
            <p:ph type="body" idx="1"/>
          </p:nvPr>
        </p:nvSpPr>
        <p:spPr/>
        <p:txBody>
          <a:bodyPr/>
          <a:lstStyle/>
          <a:p>
            <a:r>
              <a:rPr lang="pt-BR" dirty="0" err="1"/>
              <a:t>Good</a:t>
            </a:r>
            <a:r>
              <a:rPr lang="pt-BR" dirty="0"/>
              <a:t> </a:t>
            </a:r>
            <a:r>
              <a:rPr lang="pt-BR" dirty="0" err="1"/>
              <a:t>introduction</a:t>
            </a:r>
            <a:r>
              <a:rPr lang="pt-BR" dirty="0"/>
              <a:t> </a:t>
            </a:r>
            <a:r>
              <a:rPr lang="pt-BR" dirty="0" err="1"/>
              <a:t>here</a:t>
            </a:r>
            <a:r>
              <a:rPr lang="pt-BR" dirty="0"/>
              <a:t>: </a:t>
            </a:r>
            <a:r>
              <a:rPr lang="en-US" dirty="0">
                <a:hlinkClick r:id="rId3"/>
              </a:rPr>
              <a:t>https://auth0.com/learn/json-web-tokens/</a:t>
            </a:r>
            <a:endParaRPr lang="en-US" dirty="0"/>
          </a:p>
          <a:p>
            <a:r>
              <a:rPr lang="en-US" dirty="0"/>
              <a:t>To decode tokens online: </a:t>
            </a:r>
            <a:r>
              <a:rPr lang="en-US" dirty="0">
                <a:hlinkClick r:id="rId4"/>
              </a:rPr>
              <a:t>https://jwt.io/</a:t>
            </a:r>
            <a:r>
              <a:rPr lang="en-US" dirty="0"/>
              <a:t> </a:t>
            </a:r>
          </a:p>
          <a:p>
            <a:endParaRPr lang="en-US" dirty="0"/>
          </a:p>
        </p:txBody>
      </p:sp>
    </p:spTree>
    <p:extLst>
      <p:ext uri="{BB962C8B-B14F-4D97-AF65-F5344CB8AC3E}">
        <p14:creationId xmlns:p14="http://schemas.microsoft.com/office/powerpoint/2010/main" val="42311250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3" name="Notes Placeholder 2"/>
          <p:cNvSpPr>
            <a:spLocks noGrp="1"/>
          </p:cNvSpPr>
          <p:nvPr>
            <p:ph type="body" idx="1"/>
          </p:nvPr>
        </p:nvSpPr>
        <p:spPr/>
        <p:txBody>
          <a:bodyPr/>
          <a:lstStyle/>
          <a:p>
            <a:r>
              <a:rPr lang="en-US" noProof="0" dirty="0"/>
              <a:t>This is the code from the demo. </a:t>
            </a:r>
          </a:p>
          <a:p>
            <a:r>
              <a:rPr lang="en-US" noProof="0" dirty="0"/>
              <a:t>It is worth to mention that this is code for a generic JWT token authentication and that packages exist for authentication using providers like Azure AD, Facebook, Twitter, ....</a:t>
            </a:r>
          </a:p>
          <a:p>
            <a:endParaRPr lang="en-US" noProof="0" dirty="0"/>
          </a:p>
        </p:txBody>
      </p:sp>
    </p:spTree>
    <p:extLst>
      <p:ext uri="{BB962C8B-B14F-4D97-AF65-F5344CB8AC3E}">
        <p14:creationId xmlns:p14="http://schemas.microsoft.com/office/powerpoint/2010/main" val="2356456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REST is attempting to learn from the practical success of the web characterizing its design and the principles behind, to come up with guidance for an architecture that provides the same/similar benefits. </a:t>
            </a:r>
          </a:p>
          <a:p>
            <a:r>
              <a:rPr lang="en-US" dirty="0"/>
              <a:t>For more information, see: </a:t>
            </a:r>
            <a:r>
              <a:rPr lang="en-US" u="sng" dirty="0">
                <a:hlinkClick r:id="rId3"/>
              </a:rPr>
              <a:t>http://www.xfront.com/REST-Web-Services.html</a:t>
            </a:r>
            <a:r>
              <a:rPr lang="en-US" dirty="0"/>
              <a:t> </a:t>
            </a:r>
          </a:p>
          <a:p>
            <a:endParaRPr lang="en-US" dirty="0"/>
          </a:p>
        </p:txBody>
      </p:sp>
      <p:sp>
        <p:nvSpPr>
          <p:cNvPr id="7" name="Slide Image Placeholder 6"/>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6137792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3" name="Notes Placeholder 2"/>
          <p:cNvSpPr>
            <a:spLocks noGrp="1"/>
          </p:cNvSpPr>
          <p:nvPr>
            <p:ph type="body" idx="1"/>
          </p:nvPr>
        </p:nvSpPr>
        <p:spPr/>
        <p:txBody>
          <a:bodyPr/>
          <a:lstStyle/>
          <a:p>
            <a:r>
              <a:rPr lang="en-US" noProof="0" dirty="0"/>
              <a:t>This code is here just as a sample for a hypothetical security token server, is used in the demo to simulate authentication and authorization token generation, it is highly recommended to use tested and supported solutions, like Identity Server,  for real life scenarios.</a:t>
            </a:r>
          </a:p>
        </p:txBody>
      </p:sp>
    </p:spTree>
    <p:extLst>
      <p:ext uri="{BB962C8B-B14F-4D97-AF65-F5344CB8AC3E}">
        <p14:creationId xmlns:p14="http://schemas.microsoft.com/office/powerpoint/2010/main" val="2478901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pt-BR" sz="1050" b="1" kern="1200" dirty="0">
                <a:solidFill>
                  <a:schemeClr val="tx1"/>
                </a:solidFill>
                <a:effectLst/>
                <a:latin typeface="Segoe UI" panose="020B0502040204020203" pitchFamily="34" charset="0"/>
                <a:ea typeface="+mn-ea"/>
                <a:cs typeface="Segoe UI" panose="020B0502040204020203" pitchFamily="34" charset="0"/>
              </a:rPr>
              <a:t>Demo script: </a:t>
            </a:r>
          </a:p>
          <a:p>
            <a:pPr marL="0" indent="0">
              <a:buNone/>
            </a:pP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lvl="0"/>
            <a:r>
              <a:rPr lang="pt-BR" sz="1050" kern="1200" dirty="0">
                <a:solidFill>
                  <a:schemeClr val="tx1"/>
                </a:solidFill>
                <a:effectLst/>
                <a:latin typeface="Segoe UI" panose="020B0502040204020203" pitchFamily="34" charset="0"/>
                <a:ea typeface="+mn-ea"/>
                <a:cs typeface="Segoe UI" panose="020B0502040204020203" pitchFamily="34" charset="0"/>
              </a:rPr>
              <a:t>Open </a:t>
            </a:r>
            <a:r>
              <a:rPr lang="pt-BR" sz="1050" kern="1200" dirty="0" err="1">
                <a:solidFill>
                  <a:schemeClr val="tx1"/>
                </a:solidFill>
                <a:effectLst/>
                <a:latin typeface="Segoe UI" panose="020B0502040204020203" pitchFamily="34" charset="0"/>
                <a:ea typeface="+mn-ea"/>
                <a:cs typeface="Segoe UI" panose="020B0502040204020203" pitchFamily="34" charset="0"/>
              </a:rPr>
              <a:t>JwtTokenAccessDemo</a:t>
            </a:r>
            <a:r>
              <a:rPr lang="pt-BR" sz="1050" kern="1200" dirty="0">
                <a:solidFill>
                  <a:schemeClr val="tx1"/>
                </a:solidFill>
                <a:effectLst/>
                <a:latin typeface="Segoe UI" panose="020B0502040204020203" pitchFamily="34" charset="0"/>
                <a:ea typeface="+mn-ea"/>
                <a:cs typeface="Segoe UI" panose="020B0502040204020203" pitchFamily="34" charset="0"/>
              </a:rPr>
              <a:t> Project</a:t>
            </a: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lvl="0"/>
            <a:r>
              <a:rPr lang="en-US" sz="1050" kern="1200" dirty="0">
                <a:solidFill>
                  <a:schemeClr val="tx1"/>
                </a:solidFill>
                <a:effectLst/>
                <a:latin typeface="Segoe UI" panose="020B0502040204020203" pitchFamily="34" charset="0"/>
                <a:ea typeface="+mn-ea"/>
                <a:cs typeface="Segoe UI" panose="020B0502040204020203" pitchFamily="34" charset="0"/>
              </a:rPr>
              <a:t>Open Controllers\</a:t>
            </a:r>
            <a:r>
              <a:rPr lang="en-US" sz="1050" kern="1200" dirty="0" err="1">
                <a:solidFill>
                  <a:schemeClr val="tx1"/>
                </a:solidFill>
                <a:effectLst/>
                <a:latin typeface="Segoe UI" panose="020B0502040204020203" pitchFamily="34" charset="0"/>
                <a:ea typeface="+mn-ea"/>
                <a:cs typeface="Segoe UI" panose="020B0502040204020203" pitchFamily="34" charset="0"/>
              </a:rPr>
              <a:t>WeatherForecastController</a:t>
            </a:r>
            <a:r>
              <a:rPr lang="en-US" sz="1050" kern="1200" dirty="0">
                <a:solidFill>
                  <a:schemeClr val="tx1"/>
                </a:solidFill>
                <a:effectLst/>
                <a:latin typeface="Segoe UI" panose="020B0502040204020203" pitchFamily="34" charset="0"/>
                <a:ea typeface="+mn-ea"/>
                <a:cs typeface="Segoe UI" panose="020B0502040204020203" pitchFamily="34" charset="0"/>
              </a:rPr>
              <a:t>, show that it is decorated with </a:t>
            </a:r>
            <a:r>
              <a:rPr lang="en-US" sz="1050" b="1" kern="1200" dirty="0">
                <a:solidFill>
                  <a:schemeClr val="tx1"/>
                </a:solidFill>
                <a:effectLst/>
                <a:latin typeface="Segoe UI" panose="020B0502040204020203" pitchFamily="34" charset="0"/>
                <a:ea typeface="+mn-ea"/>
                <a:cs typeface="Segoe UI" panose="020B0502040204020203" pitchFamily="34" charset="0"/>
              </a:rPr>
              <a:t>[Authorize] </a:t>
            </a:r>
            <a:r>
              <a:rPr lang="en-US" sz="1050" kern="1200" dirty="0">
                <a:solidFill>
                  <a:schemeClr val="tx1"/>
                </a:solidFill>
                <a:effectLst/>
                <a:latin typeface="Segoe UI" panose="020B0502040204020203" pitchFamily="34" charset="0"/>
                <a:ea typeface="+mn-ea"/>
                <a:cs typeface="Segoe UI" panose="020B0502040204020203" pitchFamily="34" charset="0"/>
              </a:rPr>
              <a:t>attribute and explain that is necessary authentication to access actions in this controller.</a:t>
            </a:r>
          </a:p>
          <a:p>
            <a:pPr lvl="0"/>
            <a:r>
              <a:rPr lang="en-US" sz="1050" kern="1200" dirty="0">
                <a:solidFill>
                  <a:schemeClr val="tx1"/>
                </a:solidFill>
                <a:effectLst/>
                <a:latin typeface="Segoe UI" panose="020B0502040204020203" pitchFamily="34" charset="0"/>
                <a:ea typeface="+mn-ea"/>
                <a:cs typeface="Segoe UI" panose="020B0502040204020203" pitchFamily="34" charset="0"/>
              </a:rPr>
              <a:t>Start the application and open Fiddler.</a:t>
            </a:r>
          </a:p>
          <a:p>
            <a:pPr lvl="0"/>
            <a:r>
              <a:rPr lang="en-US" sz="1050" kern="1200" dirty="0">
                <a:solidFill>
                  <a:schemeClr val="tx1"/>
                </a:solidFill>
                <a:effectLst/>
                <a:latin typeface="Segoe UI" panose="020B0502040204020203" pitchFamily="34" charset="0"/>
                <a:ea typeface="+mn-ea"/>
                <a:cs typeface="Segoe UI" panose="020B0502040204020203" pitchFamily="34" charset="0"/>
              </a:rPr>
              <a:t>In the Composer tab in Fiddler issue a GET request to </a:t>
            </a:r>
            <a:r>
              <a:rPr lang="en-US" sz="1050" u="sng" kern="1200" dirty="0">
                <a:solidFill>
                  <a:schemeClr val="tx1"/>
                </a:solidFill>
                <a:effectLst/>
                <a:latin typeface="Segoe UI" panose="020B0502040204020203" pitchFamily="34" charset="0"/>
                <a:ea typeface="+mn-ea"/>
                <a:cs typeface="Segoe UI" panose="020B0502040204020203" pitchFamily="34" charset="0"/>
                <a:hlinkClick r:id="rId3"/>
              </a:rPr>
              <a:t>https://localhost:PORT/weatherforecast</a:t>
            </a:r>
            <a:r>
              <a:rPr lang="en-US" sz="1050" kern="1200" dirty="0">
                <a:solidFill>
                  <a:schemeClr val="tx1"/>
                </a:solidFill>
                <a:effectLst/>
                <a:latin typeface="Segoe UI" panose="020B0502040204020203" pitchFamily="34" charset="0"/>
                <a:ea typeface="+mn-ea"/>
                <a:cs typeface="Segoe UI" panose="020B0502040204020203" pitchFamily="34" charset="0"/>
              </a:rPr>
              <a:t> .</a:t>
            </a:r>
          </a:p>
          <a:p>
            <a:pPr lvl="0"/>
            <a:r>
              <a:rPr lang="en-US" sz="1050" kern="1200" dirty="0">
                <a:solidFill>
                  <a:schemeClr val="tx1"/>
                </a:solidFill>
                <a:effectLst/>
                <a:latin typeface="Segoe UI" panose="020B0502040204020203" pitchFamily="34" charset="0"/>
                <a:ea typeface="+mn-ea"/>
                <a:cs typeface="Segoe UI" panose="020B0502040204020203" pitchFamily="34" charset="0"/>
              </a:rPr>
              <a:t>You should receive a HTTP 500 status code, explain that it occurs because authentication was not configured yet. </a:t>
            </a:r>
          </a:p>
          <a:p>
            <a:pPr lvl="0"/>
            <a:r>
              <a:rPr lang="en-US" sz="1050" kern="1200" dirty="0">
                <a:solidFill>
                  <a:schemeClr val="tx1"/>
                </a:solidFill>
                <a:effectLst/>
                <a:latin typeface="Segoe UI" panose="020B0502040204020203" pitchFamily="34" charset="0"/>
                <a:ea typeface="+mn-ea"/>
                <a:cs typeface="Segoe UI" panose="020B0502040204020203" pitchFamily="34" charset="0"/>
              </a:rPr>
              <a:t>Open </a:t>
            </a:r>
            <a:r>
              <a:rPr lang="en-US" sz="1050" kern="1200" dirty="0" err="1">
                <a:solidFill>
                  <a:schemeClr val="tx1"/>
                </a:solidFill>
                <a:effectLst/>
                <a:latin typeface="Segoe UI" panose="020B0502040204020203" pitchFamily="34" charset="0"/>
                <a:ea typeface="+mn-ea"/>
                <a:cs typeface="Segoe UI" panose="020B0502040204020203" pitchFamily="34" charset="0"/>
              </a:rPr>
              <a:t>Startup.cs</a:t>
            </a:r>
            <a:r>
              <a:rPr lang="en-US" sz="1050" kern="1200" dirty="0">
                <a:solidFill>
                  <a:schemeClr val="tx1"/>
                </a:solidFill>
                <a:effectLst/>
                <a:latin typeface="Segoe UI" panose="020B0502040204020203" pitchFamily="34" charset="0"/>
                <a:ea typeface="+mn-ea"/>
                <a:cs typeface="Segoe UI" panose="020B0502040204020203" pitchFamily="34" charset="0"/>
              </a:rPr>
              <a:t>, look for: </a:t>
            </a:r>
          </a:p>
          <a:p>
            <a:pPr marL="344488" lvl="2"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//TODO 4: Uncomment the lines below to register authentication</a:t>
            </a:r>
            <a:endParaRPr lang="en-US" sz="1200" kern="1200" dirty="0">
              <a:solidFill>
                <a:schemeClr val="tx1"/>
              </a:solidFill>
              <a:effectLst/>
              <a:latin typeface="Segoe UI" panose="020B0502040204020203" pitchFamily="34" charset="0"/>
              <a:ea typeface="+mn-ea"/>
              <a:cs typeface="Segoe UI" panose="020B0502040204020203" pitchFamily="34" charset="0"/>
            </a:endParaRPr>
          </a:p>
          <a:p>
            <a:pPr marL="344488" lvl="2"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//var key = </a:t>
            </a:r>
            <a:r>
              <a:rPr lang="en-US" sz="1050" kern="1200" dirty="0" err="1">
                <a:solidFill>
                  <a:schemeClr val="tx1"/>
                </a:solidFill>
                <a:effectLst/>
                <a:latin typeface="Segoe UI" panose="020B0502040204020203" pitchFamily="34" charset="0"/>
                <a:ea typeface="+mn-ea"/>
                <a:cs typeface="Segoe UI" panose="020B0502040204020203" pitchFamily="34" charset="0"/>
              </a:rPr>
              <a:t>Encoding.ASCII.GetBytes</a:t>
            </a:r>
            <a:r>
              <a:rPr lang="en-US" sz="1050" kern="1200" dirty="0">
                <a:solidFill>
                  <a:schemeClr val="tx1"/>
                </a:solidFill>
                <a:effectLst/>
                <a:latin typeface="Segoe UI" panose="020B0502040204020203" pitchFamily="34" charset="0"/>
                <a:ea typeface="+mn-ea"/>
                <a:cs typeface="Segoe UI" panose="020B0502040204020203" pitchFamily="34" charset="0"/>
              </a:rPr>
              <a:t>(</a:t>
            </a:r>
            <a:r>
              <a:rPr lang="en-US" sz="1050" kern="1200" dirty="0" err="1">
                <a:solidFill>
                  <a:schemeClr val="tx1"/>
                </a:solidFill>
                <a:effectLst/>
                <a:latin typeface="Segoe UI" panose="020B0502040204020203" pitchFamily="34" charset="0"/>
                <a:ea typeface="+mn-ea"/>
                <a:cs typeface="Segoe UI" panose="020B0502040204020203" pitchFamily="34" charset="0"/>
              </a:rPr>
              <a:t>appSettings.Secret</a:t>
            </a:r>
            <a:r>
              <a:rPr lang="en-US" sz="1050" kern="1200" dirty="0">
                <a:solidFill>
                  <a:schemeClr val="tx1"/>
                </a:solidFill>
                <a:effectLst/>
                <a:latin typeface="Segoe UI" panose="020B0502040204020203" pitchFamily="34" charset="0"/>
                <a:ea typeface="+mn-ea"/>
                <a:cs typeface="Segoe UI" panose="020B0502040204020203" pitchFamily="34" charset="0"/>
              </a:rPr>
              <a:t>);</a:t>
            </a:r>
            <a:endParaRPr lang="en-US" sz="1200" kern="1200" dirty="0">
              <a:solidFill>
                <a:schemeClr val="tx1"/>
              </a:solidFill>
              <a:effectLst/>
              <a:latin typeface="Segoe UI" panose="020B0502040204020203" pitchFamily="34" charset="0"/>
              <a:ea typeface="+mn-ea"/>
              <a:cs typeface="Segoe UI" panose="020B0502040204020203" pitchFamily="34" charset="0"/>
            </a:endParaRPr>
          </a:p>
          <a:p>
            <a:pPr marL="344488" lvl="2"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a:t>
            </a:r>
            <a:r>
              <a:rPr lang="en-US" sz="1050" kern="1200" dirty="0" err="1">
                <a:solidFill>
                  <a:schemeClr val="tx1"/>
                </a:solidFill>
                <a:effectLst/>
                <a:latin typeface="Segoe UI" panose="020B0502040204020203" pitchFamily="34" charset="0"/>
                <a:ea typeface="+mn-ea"/>
                <a:cs typeface="Segoe UI" panose="020B0502040204020203" pitchFamily="34" charset="0"/>
              </a:rPr>
              <a:t>services.AddAuthentication</a:t>
            </a:r>
            <a:r>
              <a:rPr lang="en-US" sz="1050" kern="1200" dirty="0">
                <a:solidFill>
                  <a:schemeClr val="tx1"/>
                </a:solidFill>
                <a:effectLst/>
                <a:latin typeface="Segoe UI" panose="020B0502040204020203" pitchFamily="34" charset="0"/>
                <a:ea typeface="+mn-ea"/>
                <a:cs typeface="Segoe UI" panose="020B0502040204020203" pitchFamily="34" charset="0"/>
              </a:rPr>
              <a:t>(</a:t>
            </a:r>
            <a:r>
              <a:rPr lang="en-US" sz="1050" kern="1200" dirty="0" err="1">
                <a:solidFill>
                  <a:schemeClr val="tx1"/>
                </a:solidFill>
                <a:effectLst/>
                <a:latin typeface="Segoe UI" panose="020B0502040204020203" pitchFamily="34" charset="0"/>
                <a:ea typeface="+mn-ea"/>
                <a:cs typeface="Segoe UI" panose="020B0502040204020203" pitchFamily="34" charset="0"/>
              </a:rPr>
              <a:t>aut</a:t>
            </a:r>
            <a:r>
              <a:rPr lang="en-US" sz="1050" kern="1200" dirty="0">
                <a:solidFill>
                  <a:schemeClr val="tx1"/>
                </a:solidFill>
                <a:effectLst/>
                <a:latin typeface="Segoe UI" panose="020B0502040204020203" pitchFamily="34" charset="0"/>
                <a:ea typeface="+mn-ea"/>
                <a:cs typeface="Segoe UI" panose="020B0502040204020203" pitchFamily="34" charset="0"/>
              </a:rPr>
              <a:t> =&gt;</a:t>
            </a:r>
            <a:endParaRPr lang="en-US" sz="1200" kern="1200" dirty="0">
              <a:solidFill>
                <a:schemeClr val="tx1"/>
              </a:solidFill>
              <a:effectLst/>
              <a:latin typeface="Segoe UI" panose="020B0502040204020203" pitchFamily="34" charset="0"/>
              <a:ea typeface="+mn-ea"/>
              <a:cs typeface="Segoe UI" panose="020B0502040204020203" pitchFamily="34" charset="0"/>
            </a:endParaRPr>
          </a:p>
          <a:p>
            <a:pPr marL="344488" lvl="2"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a:t>
            </a:r>
            <a:endParaRPr lang="en-US" sz="1200" kern="1200" dirty="0">
              <a:solidFill>
                <a:schemeClr val="tx1"/>
              </a:solidFill>
              <a:effectLst/>
              <a:latin typeface="Segoe UI" panose="020B0502040204020203" pitchFamily="34" charset="0"/>
              <a:ea typeface="+mn-ea"/>
              <a:cs typeface="Segoe UI" panose="020B0502040204020203" pitchFamily="34" charset="0"/>
            </a:endParaRPr>
          </a:p>
          <a:p>
            <a:pPr marL="344488" lvl="2"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a:t>
            </a:r>
            <a:endParaRPr lang="en-US" sz="1200" kern="1200" dirty="0">
              <a:solidFill>
                <a:schemeClr val="tx1"/>
              </a:solidFill>
              <a:effectLst/>
              <a:latin typeface="Segoe UI" panose="020B0502040204020203" pitchFamily="34" charset="0"/>
              <a:ea typeface="+mn-ea"/>
              <a:cs typeface="Segoe UI" panose="020B0502040204020203" pitchFamily="34" charset="0"/>
            </a:endParaRPr>
          </a:p>
          <a:p>
            <a:pPr lvl="0"/>
            <a:r>
              <a:rPr lang="en-US" sz="1050" kern="1200" dirty="0">
                <a:solidFill>
                  <a:schemeClr val="tx1"/>
                </a:solidFill>
                <a:effectLst/>
                <a:latin typeface="Segoe UI" panose="020B0502040204020203" pitchFamily="34" charset="0"/>
                <a:ea typeface="+mn-ea"/>
                <a:cs typeface="Segoe UI" panose="020B0502040204020203" pitchFamily="34" charset="0"/>
              </a:rPr>
              <a:t>Uncomment the code and explain that this code configure application to use </a:t>
            </a:r>
            <a:r>
              <a:rPr lang="en-US" sz="1050" kern="1200" dirty="0" err="1">
                <a:solidFill>
                  <a:schemeClr val="tx1"/>
                </a:solidFill>
                <a:effectLst/>
                <a:latin typeface="Segoe UI" panose="020B0502040204020203" pitchFamily="34" charset="0"/>
                <a:ea typeface="+mn-ea"/>
                <a:cs typeface="Segoe UI" panose="020B0502040204020203" pitchFamily="34" charset="0"/>
              </a:rPr>
              <a:t>Jwt</a:t>
            </a:r>
            <a:r>
              <a:rPr lang="en-US" sz="1050" kern="1200" dirty="0">
                <a:solidFill>
                  <a:schemeClr val="tx1"/>
                </a:solidFill>
                <a:effectLst/>
                <a:latin typeface="Segoe UI" panose="020B0502040204020203" pitchFamily="34" charset="0"/>
                <a:ea typeface="+mn-ea"/>
                <a:cs typeface="Segoe UI" panose="020B0502040204020203" pitchFamily="34" charset="0"/>
              </a:rPr>
              <a:t> tokens authorization. </a:t>
            </a:r>
          </a:p>
          <a:p>
            <a:pPr lvl="0"/>
            <a:r>
              <a:rPr lang="en-US" sz="1050" kern="1200" dirty="0">
                <a:solidFill>
                  <a:schemeClr val="tx1"/>
                </a:solidFill>
                <a:effectLst/>
                <a:latin typeface="Segoe UI" panose="020B0502040204020203" pitchFamily="34" charset="0"/>
                <a:ea typeface="+mn-ea"/>
                <a:cs typeface="Segoe UI" panose="020B0502040204020203" pitchFamily="34" charset="0"/>
              </a:rPr>
              <a:t>Open the </a:t>
            </a:r>
            <a:r>
              <a:rPr lang="en-US" sz="1050" kern="1200" dirty="0" err="1">
                <a:solidFill>
                  <a:schemeClr val="tx1"/>
                </a:solidFill>
                <a:effectLst/>
                <a:latin typeface="Segoe UI" panose="020B0502040204020203" pitchFamily="34" charset="0"/>
                <a:ea typeface="+mn-ea"/>
                <a:cs typeface="Segoe UI" panose="020B0502040204020203" pitchFamily="34" charset="0"/>
              </a:rPr>
              <a:t>appsettings.json</a:t>
            </a:r>
            <a:r>
              <a:rPr lang="en-US" sz="1050" kern="1200" dirty="0">
                <a:solidFill>
                  <a:schemeClr val="tx1"/>
                </a:solidFill>
                <a:effectLst/>
                <a:latin typeface="Segoe UI" panose="020B0502040204020203" pitchFamily="34" charset="0"/>
                <a:ea typeface="+mn-ea"/>
                <a:cs typeface="Segoe UI" panose="020B0502040204020203" pitchFamily="34" charset="0"/>
              </a:rPr>
              <a:t> and show that we using a shared secret to generate and validate the tokens:</a:t>
            </a:r>
          </a:p>
          <a:p>
            <a:pPr marL="173038" lvl="1"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a:t>
            </a:r>
            <a:endParaRPr lang="en-US" sz="1200" kern="1200" dirty="0">
              <a:solidFill>
                <a:schemeClr val="tx1"/>
              </a:solidFill>
              <a:effectLst/>
              <a:latin typeface="Segoe UI" panose="020B0502040204020203" pitchFamily="34" charset="0"/>
              <a:ea typeface="+mn-ea"/>
              <a:cs typeface="Segoe UI" panose="020B0502040204020203" pitchFamily="34" charset="0"/>
            </a:endParaRPr>
          </a:p>
          <a:p>
            <a:pPr marL="173038" lvl="1"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  "</a:t>
            </a:r>
            <a:r>
              <a:rPr lang="en-US" sz="1050" kern="1200" dirty="0" err="1">
                <a:solidFill>
                  <a:schemeClr val="tx1"/>
                </a:solidFill>
                <a:effectLst/>
                <a:latin typeface="Segoe UI" panose="020B0502040204020203" pitchFamily="34" charset="0"/>
                <a:ea typeface="+mn-ea"/>
                <a:cs typeface="Segoe UI" panose="020B0502040204020203" pitchFamily="34" charset="0"/>
              </a:rPr>
              <a:t>AppSettings</a:t>
            </a:r>
            <a:r>
              <a:rPr lang="en-US" sz="1050" kern="1200" dirty="0">
                <a:solidFill>
                  <a:schemeClr val="tx1"/>
                </a:solidFill>
                <a:effectLst/>
                <a:latin typeface="Segoe UI" panose="020B0502040204020203" pitchFamily="34" charset="0"/>
                <a:ea typeface="+mn-ea"/>
                <a:cs typeface="Segoe UI" panose="020B0502040204020203" pitchFamily="34" charset="0"/>
              </a:rPr>
              <a:t>":{</a:t>
            </a:r>
            <a:endParaRPr lang="en-US" sz="1200" kern="1200" dirty="0">
              <a:solidFill>
                <a:schemeClr val="tx1"/>
              </a:solidFill>
              <a:effectLst/>
              <a:latin typeface="Segoe UI" panose="020B0502040204020203" pitchFamily="34" charset="0"/>
              <a:ea typeface="+mn-ea"/>
              <a:cs typeface="Segoe UI" panose="020B0502040204020203" pitchFamily="34" charset="0"/>
            </a:endParaRPr>
          </a:p>
          <a:p>
            <a:pPr marL="173038" lvl="1"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      "Secret": "ad3aac35ccdeed3e315abca1ebace3bad2d24bada3ece4ceb5"</a:t>
            </a:r>
            <a:endParaRPr lang="en-US" sz="1200" kern="1200" dirty="0">
              <a:solidFill>
                <a:schemeClr val="tx1"/>
              </a:solidFill>
              <a:effectLst/>
              <a:latin typeface="Segoe UI" panose="020B0502040204020203" pitchFamily="34" charset="0"/>
              <a:ea typeface="+mn-ea"/>
              <a:cs typeface="Segoe UI" panose="020B0502040204020203" pitchFamily="34" charset="0"/>
            </a:endParaRPr>
          </a:p>
          <a:p>
            <a:pPr marL="173038" lvl="1"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  },</a:t>
            </a:r>
            <a:endParaRPr lang="en-US" sz="1200" kern="1200" dirty="0">
              <a:solidFill>
                <a:schemeClr val="tx1"/>
              </a:solidFill>
              <a:effectLst/>
              <a:latin typeface="Segoe UI" panose="020B0502040204020203" pitchFamily="34" charset="0"/>
              <a:ea typeface="+mn-ea"/>
              <a:cs typeface="Segoe UI" panose="020B0502040204020203" pitchFamily="34" charset="0"/>
            </a:endParaRPr>
          </a:p>
          <a:p>
            <a:pPr lvl="0"/>
            <a:r>
              <a:rPr lang="en-US" sz="1050" kern="1200" dirty="0">
                <a:solidFill>
                  <a:schemeClr val="tx1"/>
                </a:solidFill>
                <a:effectLst/>
                <a:latin typeface="Segoe UI" panose="020B0502040204020203" pitchFamily="34" charset="0"/>
                <a:ea typeface="+mn-ea"/>
                <a:cs typeface="Segoe UI" panose="020B0502040204020203" pitchFamily="34" charset="0"/>
              </a:rPr>
              <a:t>Start application again and repeat the request in Fiddler, this time the HTTP status code will be 401 indicating the absence of authorization info. </a:t>
            </a:r>
          </a:p>
          <a:p>
            <a:pPr lvl="0"/>
            <a:r>
              <a:rPr lang="en-US" sz="1050" kern="1200" dirty="0">
                <a:solidFill>
                  <a:schemeClr val="tx1"/>
                </a:solidFill>
                <a:effectLst/>
                <a:latin typeface="Segoe UI" panose="020B0502040204020203" pitchFamily="34" charset="0"/>
                <a:ea typeface="+mn-ea"/>
                <a:cs typeface="Segoe UI" panose="020B0502040204020203" pitchFamily="34" charset="0"/>
              </a:rPr>
              <a:t>Open de request details in Fiddler and show the </a:t>
            </a:r>
            <a:r>
              <a:rPr lang="en-US" sz="1050" b="1" kern="1200" dirty="0">
                <a:solidFill>
                  <a:schemeClr val="tx1"/>
                </a:solidFill>
                <a:effectLst/>
                <a:latin typeface="Segoe UI" panose="020B0502040204020203" pitchFamily="34" charset="0"/>
                <a:ea typeface="+mn-ea"/>
                <a:cs typeface="Segoe UI" panose="020B0502040204020203" pitchFamily="34" charset="0"/>
              </a:rPr>
              <a:t>WWW-Authenticate: Bearer</a:t>
            </a:r>
            <a:r>
              <a:rPr lang="en-US" sz="1050" kern="1200" dirty="0">
                <a:solidFill>
                  <a:schemeClr val="tx1"/>
                </a:solidFill>
                <a:effectLst/>
                <a:latin typeface="Segoe UI" panose="020B0502040204020203" pitchFamily="34" charset="0"/>
                <a:ea typeface="+mn-ea"/>
                <a:cs typeface="Segoe UI" panose="020B0502040204020203" pitchFamily="34" charset="0"/>
              </a:rPr>
              <a:t> in response headers.</a:t>
            </a:r>
          </a:p>
          <a:p>
            <a:pPr lvl="0"/>
            <a:r>
              <a:rPr lang="en-US" sz="1050" kern="1200" dirty="0">
                <a:solidFill>
                  <a:schemeClr val="tx1"/>
                </a:solidFill>
                <a:effectLst/>
                <a:latin typeface="Segoe UI" panose="020B0502040204020203" pitchFamily="34" charset="0"/>
                <a:ea typeface="+mn-ea"/>
                <a:cs typeface="Segoe UI" panose="020B0502040204020203" pitchFamily="34" charset="0"/>
              </a:rPr>
              <a:t>Go back to Composer and issue a POST request to </a:t>
            </a:r>
            <a:r>
              <a:rPr lang="en-US" sz="1050" u="sng" kern="1200" dirty="0">
                <a:solidFill>
                  <a:schemeClr val="tx1"/>
                </a:solidFill>
                <a:effectLst/>
                <a:latin typeface="Segoe UI" panose="020B0502040204020203" pitchFamily="34" charset="0"/>
                <a:ea typeface="+mn-ea"/>
                <a:cs typeface="Segoe UI" panose="020B0502040204020203" pitchFamily="34" charset="0"/>
                <a:hlinkClick r:id="rId4"/>
              </a:rPr>
              <a:t>https://localhost:POST/authenticate</a:t>
            </a:r>
            <a:r>
              <a:rPr lang="en-US" sz="1050" kern="1200" dirty="0">
                <a:solidFill>
                  <a:schemeClr val="tx1"/>
                </a:solidFill>
                <a:effectLst/>
                <a:latin typeface="Segoe UI" panose="020B0502040204020203" pitchFamily="34" charset="0"/>
                <a:ea typeface="+mn-ea"/>
                <a:cs typeface="Segoe UI" panose="020B0502040204020203" pitchFamily="34" charset="0"/>
              </a:rPr>
              <a:t> :</a:t>
            </a:r>
          </a:p>
          <a:p>
            <a:pPr lvl="1"/>
            <a:r>
              <a:rPr lang="en-US" sz="1050" kern="1200" dirty="0">
                <a:solidFill>
                  <a:schemeClr val="tx1"/>
                </a:solidFill>
                <a:effectLst/>
                <a:latin typeface="Segoe UI" panose="020B0502040204020203" pitchFamily="34" charset="0"/>
                <a:ea typeface="+mn-ea"/>
                <a:cs typeface="Segoe UI" panose="020B0502040204020203" pitchFamily="34" charset="0"/>
              </a:rPr>
              <a:t>Add a Content-Type: application/json header</a:t>
            </a:r>
          </a:p>
          <a:p>
            <a:pPr lvl="1"/>
            <a:r>
              <a:rPr lang="en-US" sz="1050" kern="1200" dirty="0">
                <a:solidFill>
                  <a:schemeClr val="tx1"/>
                </a:solidFill>
                <a:effectLst/>
                <a:latin typeface="Segoe UI" panose="020B0502040204020203" pitchFamily="34" charset="0"/>
                <a:ea typeface="+mn-ea"/>
                <a:cs typeface="Segoe UI" panose="020B0502040204020203" pitchFamily="34" charset="0"/>
              </a:rPr>
              <a:t>Add the following json as a body (you can pass any values, the format is important):</a:t>
            </a:r>
          </a:p>
          <a:p>
            <a:pPr marL="344488" lvl="2"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a:t>
            </a:r>
          </a:p>
          <a:p>
            <a:pPr marL="344488" lvl="2" indent="0">
              <a:buNone/>
            </a:pPr>
            <a:r>
              <a:rPr lang="pt-BR" sz="1050" kern="1200" dirty="0">
                <a:solidFill>
                  <a:schemeClr val="tx1"/>
                </a:solidFill>
                <a:effectLst/>
                <a:latin typeface="Segoe UI" panose="020B0502040204020203" pitchFamily="34" charset="0"/>
                <a:ea typeface="+mn-ea"/>
                <a:cs typeface="Segoe UI" panose="020B0502040204020203" pitchFamily="34" charset="0"/>
              </a:rPr>
              <a:t>     "UserName":"User123",</a:t>
            </a: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marL="344488" lvl="2" indent="0">
              <a:buNone/>
            </a:pPr>
            <a:r>
              <a:rPr lang="pt-BR" sz="1050" kern="1200" dirty="0">
                <a:solidFill>
                  <a:schemeClr val="tx1"/>
                </a:solidFill>
                <a:effectLst/>
                <a:latin typeface="Segoe UI" panose="020B0502040204020203" pitchFamily="34" charset="0"/>
                <a:ea typeface="+mn-ea"/>
                <a:cs typeface="Segoe UI" panose="020B0502040204020203" pitchFamily="34" charset="0"/>
              </a:rPr>
              <a:t>     "Password":"P@ssw0rd"</a:t>
            </a: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marL="344488" lvl="2"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a:t>
            </a:r>
          </a:p>
          <a:p>
            <a:pPr marL="344488" lvl="2"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 </a:t>
            </a:r>
          </a:p>
          <a:p>
            <a:pPr lvl="0"/>
            <a:r>
              <a:rPr lang="en-US" sz="1050" kern="1200" dirty="0">
                <a:solidFill>
                  <a:schemeClr val="tx1"/>
                </a:solidFill>
                <a:effectLst/>
                <a:latin typeface="Segoe UI" panose="020B0502040204020203" pitchFamily="34" charset="0"/>
                <a:ea typeface="+mn-ea"/>
                <a:cs typeface="Segoe UI" panose="020B0502040204020203" pitchFamily="34" charset="0"/>
              </a:rPr>
              <a:t>Display the request details and show the token in the body of response.</a:t>
            </a:r>
          </a:p>
          <a:p>
            <a:pPr lvl="0"/>
            <a:r>
              <a:rPr lang="en-US" sz="1050" kern="1200" dirty="0">
                <a:solidFill>
                  <a:schemeClr val="tx1"/>
                </a:solidFill>
                <a:effectLst/>
                <a:latin typeface="Segoe UI" panose="020B0502040204020203" pitchFamily="34" charset="0"/>
                <a:ea typeface="+mn-ea"/>
                <a:cs typeface="Segoe UI" panose="020B0502040204020203" pitchFamily="34" charset="0"/>
              </a:rPr>
              <a:t>Open Controllers\</a:t>
            </a:r>
            <a:r>
              <a:rPr lang="en-US" sz="1050" kern="1200" dirty="0" err="1">
                <a:solidFill>
                  <a:schemeClr val="tx1"/>
                </a:solidFill>
                <a:effectLst/>
                <a:latin typeface="Segoe UI" panose="020B0502040204020203" pitchFamily="34" charset="0"/>
                <a:ea typeface="+mn-ea"/>
                <a:cs typeface="Segoe UI" panose="020B0502040204020203" pitchFamily="34" charset="0"/>
              </a:rPr>
              <a:t>Authenticator.cs</a:t>
            </a:r>
            <a:r>
              <a:rPr lang="en-US" sz="1050" kern="1200" dirty="0">
                <a:solidFill>
                  <a:schemeClr val="tx1"/>
                </a:solidFill>
                <a:effectLst/>
                <a:latin typeface="Segoe UI" panose="020B0502040204020203" pitchFamily="34" charset="0"/>
                <a:ea typeface="+mn-ea"/>
                <a:cs typeface="Segoe UI" panose="020B0502040204020203" pitchFamily="34" charset="0"/>
              </a:rPr>
              <a:t> and explain that this code simulates the user authentication and generates a </a:t>
            </a:r>
            <a:r>
              <a:rPr lang="en-US" sz="1050" kern="1200" dirty="0" err="1">
                <a:solidFill>
                  <a:schemeClr val="tx1"/>
                </a:solidFill>
                <a:effectLst/>
                <a:latin typeface="Segoe UI" panose="020B0502040204020203" pitchFamily="34" charset="0"/>
                <a:ea typeface="+mn-ea"/>
                <a:cs typeface="Segoe UI" panose="020B0502040204020203" pitchFamily="34" charset="0"/>
              </a:rPr>
              <a:t>Jwt</a:t>
            </a:r>
            <a:r>
              <a:rPr lang="en-US" sz="1050" kern="1200" dirty="0">
                <a:solidFill>
                  <a:schemeClr val="tx1"/>
                </a:solidFill>
                <a:effectLst/>
                <a:latin typeface="Segoe UI" panose="020B0502040204020203" pitchFamily="34" charset="0"/>
                <a:ea typeface="+mn-ea"/>
                <a:cs typeface="Segoe UI" panose="020B0502040204020203" pitchFamily="34" charset="0"/>
              </a:rPr>
              <a:t> token with claims for the user. This token is signed with the secret in </a:t>
            </a:r>
            <a:r>
              <a:rPr lang="en-US" sz="1050" kern="1200" dirty="0" err="1">
                <a:solidFill>
                  <a:schemeClr val="tx1"/>
                </a:solidFill>
                <a:effectLst/>
                <a:latin typeface="Segoe UI" panose="020B0502040204020203" pitchFamily="34" charset="0"/>
                <a:ea typeface="+mn-ea"/>
                <a:cs typeface="Segoe UI" panose="020B0502040204020203" pitchFamily="34" charset="0"/>
              </a:rPr>
              <a:t>appsettings.json</a:t>
            </a:r>
            <a:r>
              <a:rPr lang="en-US" sz="1050" kern="1200" dirty="0">
                <a:solidFill>
                  <a:schemeClr val="tx1"/>
                </a:solidFill>
                <a:effectLst/>
                <a:latin typeface="Segoe UI" panose="020B0502040204020203" pitchFamily="34" charset="0"/>
                <a:ea typeface="+mn-ea"/>
                <a:cs typeface="Segoe UI" panose="020B0502040204020203" pitchFamily="34" charset="0"/>
              </a:rPr>
              <a:t>. </a:t>
            </a:r>
          </a:p>
          <a:p>
            <a:pPr lvl="0"/>
            <a:r>
              <a:rPr lang="en-US" sz="1050" kern="1200" dirty="0">
                <a:solidFill>
                  <a:schemeClr val="tx1"/>
                </a:solidFill>
                <a:effectLst/>
                <a:latin typeface="Segoe UI" panose="020B0502040204020203" pitchFamily="34" charset="0"/>
                <a:ea typeface="+mn-ea"/>
                <a:cs typeface="Segoe UI" panose="020B0502040204020203" pitchFamily="34" charset="0"/>
              </a:rPr>
              <a:t>Copy the token. </a:t>
            </a:r>
          </a:p>
          <a:p>
            <a:pPr lvl="0"/>
            <a:r>
              <a:rPr lang="en-US" sz="1050" kern="1200" dirty="0">
                <a:solidFill>
                  <a:schemeClr val="tx1"/>
                </a:solidFill>
                <a:effectLst/>
                <a:latin typeface="Segoe UI" panose="020B0502040204020203" pitchFamily="34" charset="0"/>
                <a:ea typeface="+mn-ea"/>
                <a:cs typeface="Segoe UI" panose="020B0502040204020203" pitchFamily="34" charset="0"/>
              </a:rPr>
              <a:t>In Composer open the GET to </a:t>
            </a:r>
            <a:r>
              <a:rPr lang="en-US" sz="1050" u="sng" kern="1200" dirty="0">
                <a:solidFill>
                  <a:schemeClr val="tx1"/>
                </a:solidFill>
                <a:effectLst/>
                <a:latin typeface="Segoe UI" panose="020B0502040204020203" pitchFamily="34" charset="0"/>
                <a:ea typeface="+mn-ea"/>
                <a:cs typeface="Segoe UI" panose="020B0502040204020203" pitchFamily="34" charset="0"/>
                <a:hlinkClick r:id="rId3"/>
              </a:rPr>
              <a:t>https://localhost:PORT/weatherforecast</a:t>
            </a:r>
            <a:r>
              <a:rPr lang="en-US" sz="1050" kern="1200" dirty="0">
                <a:solidFill>
                  <a:schemeClr val="tx1"/>
                </a:solidFill>
                <a:effectLst/>
                <a:latin typeface="Segoe UI" panose="020B0502040204020203" pitchFamily="34" charset="0"/>
                <a:ea typeface="+mn-ea"/>
                <a:cs typeface="Segoe UI" panose="020B0502040204020203" pitchFamily="34" charset="0"/>
              </a:rPr>
              <a:t> : </a:t>
            </a:r>
          </a:p>
          <a:p>
            <a:pPr lvl="1"/>
            <a:r>
              <a:rPr lang="en-US" sz="1050" kern="1200" dirty="0">
                <a:solidFill>
                  <a:schemeClr val="tx1"/>
                </a:solidFill>
                <a:effectLst/>
                <a:latin typeface="Segoe UI" panose="020B0502040204020203" pitchFamily="34" charset="0"/>
                <a:ea typeface="+mn-ea"/>
                <a:cs typeface="Segoe UI" panose="020B0502040204020203" pitchFamily="34" charset="0"/>
              </a:rPr>
              <a:t>Add the following header :</a:t>
            </a:r>
          </a:p>
          <a:p>
            <a:pPr marL="344488" lvl="2" indent="0">
              <a:buNone/>
            </a:pPr>
            <a:r>
              <a:rPr lang="en-US" sz="1050" b="1" kern="1200" dirty="0" err="1">
                <a:solidFill>
                  <a:schemeClr val="tx1"/>
                </a:solidFill>
                <a:effectLst/>
                <a:latin typeface="Segoe UI" panose="020B0502040204020203" pitchFamily="34" charset="0"/>
                <a:ea typeface="+mn-ea"/>
                <a:cs typeface="Segoe UI" panose="020B0502040204020203" pitchFamily="34" charset="0"/>
              </a:rPr>
              <a:t>Authorization:Bearer</a:t>
            </a:r>
            <a:r>
              <a:rPr lang="en-US" sz="1050" b="1" kern="1200" dirty="0">
                <a:solidFill>
                  <a:schemeClr val="tx1"/>
                </a:solidFill>
                <a:effectLst/>
                <a:latin typeface="Segoe UI" panose="020B0502040204020203" pitchFamily="34" charset="0"/>
                <a:ea typeface="+mn-ea"/>
                <a:cs typeface="Segoe UI" panose="020B0502040204020203" pitchFamily="34" charset="0"/>
              </a:rPr>
              <a:t> </a:t>
            </a:r>
            <a:r>
              <a:rPr lang="en-US" sz="1050" b="1" kern="1200" dirty="0" err="1">
                <a:solidFill>
                  <a:schemeClr val="tx1"/>
                </a:solidFill>
                <a:effectLst/>
                <a:latin typeface="Segoe UI" panose="020B0502040204020203" pitchFamily="34" charset="0"/>
                <a:ea typeface="+mn-ea"/>
                <a:cs typeface="Segoe UI" panose="020B0502040204020203" pitchFamily="34" charset="0"/>
              </a:rPr>
              <a:t>eyJhbGciO</a:t>
            </a:r>
            <a:r>
              <a:rPr lang="en-US" sz="1050" b="1" kern="1200" dirty="0">
                <a:solidFill>
                  <a:schemeClr val="tx1"/>
                </a:solidFill>
                <a:effectLst/>
                <a:latin typeface="Segoe UI" panose="020B0502040204020203" pitchFamily="34" charset="0"/>
                <a:ea typeface="+mn-ea"/>
                <a:cs typeface="Segoe UI" panose="020B0502040204020203" pitchFamily="34" charset="0"/>
              </a:rPr>
              <a:t>…   </a:t>
            </a:r>
            <a:r>
              <a:rPr lang="en-US" sz="1050" kern="1200" dirty="0">
                <a:solidFill>
                  <a:schemeClr val="tx1"/>
                </a:solidFill>
                <a:effectLst/>
                <a:latin typeface="Segoe UI" panose="020B0502040204020203" pitchFamily="34" charset="0"/>
                <a:ea typeface="+mn-ea"/>
                <a:cs typeface="Segoe UI" panose="020B0502040204020203" pitchFamily="34" charset="0"/>
              </a:rPr>
              <a:t>(the token copied from previous step)</a:t>
            </a:r>
          </a:p>
          <a:p>
            <a:pPr lvl="0"/>
            <a:r>
              <a:rPr lang="en-US" sz="1050" kern="1200" dirty="0">
                <a:solidFill>
                  <a:schemeClr val="tx1"/>
                </a:solidFill>
                <a:effectLst/>
                <a:latin typeface="Segoe UI" panose="020B0502040204020203" pitchFamily="34" charset="0"/>
                <a:ea typeface="+mn-ea"/>
                <a:cs typeface="Segoe UI" panose="020B0502040204020203" pitchFamily="34" charset="0"/>
              </a:rPr>
              <a:t>Now you should receive a HTTP status code 200 with the protected </a:t>
            </a:r>
            <a:r>
              <a:rPr lang="en-US" sz="1050" kern="1200" dirty="0" err="1">
                <a:solidFill>
                  <a:schemeClr val="tx1"/>
                </a:solidFill>
                <a:effectLst/>
                <a:latin typeface="Segoe UI" panose="020B0502040204020203" pitchFamily="34" charset="0"/>
                <a:ea typeface="+mn-ea"/>
                <a:cs typeface="Segoe UI" panose="020B0502040204020203" pitchFamily="34" charset="0"/>
              </a:rPr>
              <a:t>WeatherForecast</a:t>
            </a:r>
            <a:r>
              <a:rPr lang="en-US" sz="1050" kern="1200" dirty="0">
                <a:solidFill>
                  <a:schemeClr val="tx1"/>
                </a:solidFill>
                <a:effectLst/>
                <a:latin typeface="Segoe UI" panose="020B0502040204020203" pitchFamily="34" charset="0"/>
                <a:ea typeface="+mn-ea"/>
                <a:cs typeface="Segoe UI" panose="020B0502040204020203" pitchFamily="34" charset="0"/>
              </a:rPr>
              <a:t> data.</a:t>
            </a:r>
          </a:p>
          <a:p>
            <a:pPr lvl="0"/>
            <a:r>
              <a:rPr lang="en-US" sz="1050" kern="1200" dirty="0">
                <a:solidFill>
                  <a:schemeClr val="tx1"/>
                </a:solidFill>
                <a:effectLst/>
                <a:latin typeface="Segoe UI" panose="020B0502040204020203" pitchFamily="34" charset="0"/>
                <a:ea typeface="+mn-ea"/>
                <a:cs typeface="Segoe UI" panose="020B0502040204020203" pitchFamily="34" charset="0"/>
              </a:rPr>
              <a:t>Optionally go to jwt.io site to decode the token and show data. </a:t>
            </a:r>
          </a:p>
          <a:p>
            <a:pPr marL="0" indent="0">
              <a:buNone/>
            </a:pPr>
            <a:endParaRPr lang="en-US" sz="1050" kern="1200" dirty="0">
              <a:solidFill>
                <a:schemeClr val="tx1"/>
              </a:solidFill>
              <a:effectLst/>
              <a:latin typeface="Segoe UI" panose="020B0502040204020203" pitchFamily="34" charset="0"/>
              <a:ea typeface="+mn-ea"/>
              <a:cs typeface="Segoe UI" panose="020B0502040204020203" pitchFamily="34" charset="0"/>
            </a:endParaRPr>
          </a:p>
        </p:txBody>
      </p:sp>
      <p:sp>
        <p:nvSpPr>
          <p:cNvPr id="6" name="Slide Image Placeholder 5"/>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40565061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3" name="Notes Placeholder 2"/>
          <p:cNvSpPr>
            <a:spLocks noGrp="1"/>
          </p:cNvSpPr>
          <p:nvPr>
            <p:ph type="body" idx="1"/>
          </p:nvPr>
        </p:nvSpPr>
        <p:spPr/>
        <p:txBody>
          <a:bodyPr/>
          <a:lstStyle/>
          <a:p>
            <a:r>
              <a:rPr lang="en-US" noProof="0" dirty="0"/>
              <a:t>The purpose of this lesson is just give to students a brief introduction to </a:t>
            </a:r>
            <a:r>
              <a:rPr lang="en-US" noProof="0" dirty="0" err="1"/>
              <a:t>gRPC</a:t>
            </a:r>
            <a:r>
              <a:rPr lang="en-US" noProof="0" dirty="0"/>
              <a:t> and how it is implemented in .NET Core</a:t>
            </a:r>
          </a:p>
        </p:txBody>
      </p:sp>
    </p:spTree>
    <p:extLst>
      <p:ext uri="{BB962C8B-B14F-4D97-AF65-F5344CB8AC3E}">
        <p14:creationId xmlns:p14="http://schemas.microsoft.com/office/powerpoint/2010/main" val="26092696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3" name="Notes Placeholder 2"/>
          <p:cNvSpPr>
            <a:spLocks noGrp="1"/>
          </p:cNvSpPr>
          <p:nvPr>
            <p:ph type="body" idx="1"/>
          </p:nvPr>
        </p:nvSpPr>
        <p:spPr/>
        <p:txBody>
          <a:bodyPr/>
          <a:lstStyle/>
          <a:p>
            <a:r>
              <a:rPr lang="en-US" noProof="0" dirty="0"/>
              <a:t>As a RPC framework </a:t>
            </a:r>
            <a:r>
              <a:rPr lang="en-US" noProof="0" dirty="0" err="1"/>
              <a:t>gRPC</a:t>
            </a:r>
            <a:r>
              <a:rPr lang="en-US" noProof="0" dirty="0"/>
              <a:t> is an efficient replacement for HTTP/Rest for inter services communications in a services based application scenarios.</a:t>
            </a:r>
          </a:p>
          <a:p>
            <a:r>
              <a:rPr lang="en-US" noProof="0" dirty="0"/>
              <a:t>Can also be used for communications between device applications and services. </a:t>
            </a:r>
          </a:p>
          <a:p>
            <a:r>
              <a:rPr lang="en-US" noProof="0" dirty="0"/>
              <a:t>There are some frameworks now for communications between browser applications and services using </a:t>
            </a:r>
            <a:r>
              <a:rPr lang="en-US" noProof="0" dirty="0" err="1"/>
              <a:t>gRPC</a:t>
            </a:r>
            <a:r>
              <a:rPr lang="en-US" noProof="0" dirty="0"/>
              <a:t> but, at the time of writing, the implementations are in initial stages. </a:t>
            </a:r>
          </a:p>
          <a:p>
            <a:pPr lvl="1"/>
            <a:r>
              <a:rPr lang="en-US" noProof="0" dirty="0"/>
              <a:t>More information: </a:t>
            </a:r>
            <a:r>
              <a:rPr lang="en-US" dirty="0">
                <a:hlinkClick r:id="rId3"/>
              </a:rPr>
              <a:t>https://grpc.io/blog/state-of-grpc-web/</a:t>
            </a:r>
            <a:endParaRPr lang="en-US" noProof="0" dirty="0"/>
          </a:p>
          <a:p>
            <a:pPr lvl="0"/>
            <a:endParaRPr lang="en-US" noProof="0" dirty="0"/>
          </a:p>
        </p:txBody>
      </p:sp>
    </p:spTree>
    <p:extLst>
      <p:ext uri="{BB962C8B-B14F-4D97-AF65-F5344CB8AC3E}">
        <p14:creationId xmlns:p14="http://schemas.microsoft.com/office/powerpoint/2010/main" val="41236573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3" name="Notes Placeholder 2"/>
          <p:cNvSpPr>
            <a:spLocks noGrp="1"/>
          </p:cNvSpPr>
          <p:nvPr>
            <p:ph type="body" idx="1"/>
          </p:nvPr>
        </p:nvSpPr>
        <p:spPr/>
        <p:txBody>
          <a:bodyPr/>
          <a:lstStyle/>
          <a:p>
            <a:r>
              <a:rPr lang="pt-BR" dirty="0"/>
              <a:t>For more </a:t>
            </a:r>
            <a:r>
              <a:rPr lang="pt-BR" dirty="0" err="1"/>
              <a:t>information</a:t>
            </a:r>
            <a:r>
              <a:rPr lang="pt-BR" dirty="0"/>
              <a:t> </a:t>
            </a:r>
            <a:r>
              <a:rPr lang="pt-BR" dirty="0" err="1"/>
              <a:t>check</a:t>
            </a:r>
            <a:r>
              <a:rPr lang="pt-BR" dirty="0"/>
              <a:t>: </a:t>
            </a:r>
          </a:p>
          <a:p>
            <a:pPr lvl="1"/>
            <a:r>
              <a:rPr lang="en-US" dirty="0">
                <a:hlinkClick r:id="rId3"/>
              </a:rPr>
              <a:t>https://http2.github.io</a:t>
            </a:r>
            <a:endParaRPr lang="pt-BR" dirty="0"/>
          </a:p>
          <a:p>
            <a:pPr lvl="1"/>
            <a:r>
              <a:rPr lang="en-US" dirty="0">
                <a:hlinkClick r:id="rId3"/>
              </a:rPr>
              <a:t>https://http2.github.io/faq</a:t>
            </a:r>
            <a:endParaRPr lang="en-US" dirty="0"/>
          </a:p>
        </p:txBody>
      </p:sp>
    </p:spTree>
    <p:extLst>
      <p:ext uri="{BB962C8B-B14F-4D97-AF65-F5344CB8AC3E}">
        <p14:creationId xmlns:p14="http://schemas.microsoft.com/office/powerpoint/2010/main" val="38164706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3" name="Notes Placeholder 2"/>
          <p:cNvSpPr>
            <a:spLocks noGrp="1"/>
          </p:cNvSpPr>
          <p:nvPr>
            <p:ph type="body" idx="1"/>
          </p:nvPr>
        </p:nvSpPr>
        <p:spPr/>
        <p:txBody>
          <a:bodyPr/>
          <a:lstStyle/>
          <a:p>
            <a:r>
              <a:rPr lang="pt-BR" dirty="0" err="1"/>
              <a:t>From</a:t>
            </a:r>
            <a:r>
              <a:rPr lang="pt-BR" dirty="0"/>
              <a:t> </a:t>
            </a:r>
            <a:r>
              <a:rPr lang="pt-BR" dirty="0" err="1"/>
              <a:t>documentation</a:t>
            </a:r>
            <a:r>
              <a:rPr lang="pt-BR" dirty="0"/>
              <a:t>: </a:t>
            </a:r>
          </a:p>
          <a:p>
            <a:pPr lvl="1" algn="l"/>
            <a:r>
              <a:rPr lang="en-US" b="1" i="0" dirty="0">
                <a:effectLst/>
                <a:latin typeface="Segoe UI" panose="020B0502040204020203" pitchFamily="34" charset="0"/>
              </a:rPr>
              <a:t>Warning!</a:t>
            </a:r>
          </a:p>
          <a:p>
            <a:pPr marL="173038" lvl="1" indent="0" algn="l">
              <a:buNone/>
            </a:pPr>
            <a:r>
              <a:rPr lang="en-US" b="1" i="0" u="sng" dirty="0">
                <a:solidFill>
                  <a:srgbClr val="E3E3E3"/>
                </a:solidFill>
                <a:effectLst/>
                <a:latin typeface="Segoe UI" panose="020B0502040204020203" pitchFamily="34" charset="0"/>
                <a:hlinkClick r:id="rId3"/>
              </a:rPr>
              <a:t>ASP.NET Core </a:t>
            </a:r>
            <a:r>
              <a:rPr lang="en-US" b="1" i="0" u="sng" dirty="0" err="1">
                <a:solidFill>
                  <a:srgbClr val="E3E3E3"/>
                </a:solidFill>
                <a:effectLst/>
                <a:latin typeface="Segoe UI" panose="020B0502040204020203" pitchFamily="34" charset="0"/>
                <a:hlinkClick r:id="rId3"/>
              </a:rPr>
              <a:t>gRPC</a:t>
            </a:r>
            <a:r>
              <a:rPr lang="en-US" b="0" i="0" dirty="0">
                <a:solidFill>
                  <a:srgbClr val="E3E3E3"/>
                </a:solidFill>
                <a:effectLst/>
                <a:latin typeface="Segoe UI" panose="020B0502040204020203" pitchFamily="34" charset="0"/>
              </a:rPr>
              <a:t> is not currently supported on Azure App Service or IIS. </a:t>
            </a:r>
          </a:p>
          <a:p>
            <a:pPr marL="173038" lvl="1" indent="0" algn="l">
              <a:buNone/>
            </a:pPr>
            <a:r>
              <a:rPr lang="en-US" b="0" i="0" dirty="0">
                <a:solidFill>
                  <a:srgbClr val="E3E3E3"/>
                </a:solidFill>
                <a:effectLst/>
                <a:latin typeface="Segoe UI" panose="020B0502040204020203" pitchFamily="34" charset="0"/>
              </a:rPr>
              <a:t>The HTTP/2 implementation of </a:t>
            </a:r>
            <a:r>
              <a:rPr lang="en-US" b="0" i="0" dirty="0" err="1">
                <a:solidFill>
                  <a:srgbClr val="E3E3E3"/>
                </a:solidFill>
                <a:effectLst/>
                <a:latin typeface="Segoe UI" panose="020B0502040204020203" pitchFamily="34" charset="0"/>
              </a:rPr>
              <a:t>Http.Sys</a:t>
            </a:r>
            <a:r>
              <a:rPr lang="en-US" b="0" i="0" dirty="0">
                <a:solidFill>
                  <a:srgbClr val="E3E3E3"/>
                </a:solidFill>
                <a:effectLst/>
                <a:latin typeface="Segoe UI" panose="020B0502040204020203" pitchFamily="34" charset="0"/>
              </a:rPr>
              <a:t> does not support HTTP response trailing headers which </a:t>
            </a:r>
            <a:r>
              <a:rPr lang="en-US" b="0" i="0" dirty="0" err="1">
                <a:solidFill>
                  <a:srgbClr val="E3E3E3"/>
                </a:solidFill>
                <a:effectLst/>
                <a:latin typeface="Segoe UI" panose="020B0502040204020203" pitchFamily="34" charset="0"/>
              </a:rPr>
              <a:t>gRPC</a:t>
            </a:r>
            <a:r>
              <a:rPr lang="en-US" b="0" i="0" dirty="0">
                <a:solidFill>
                  <a:srgbClr val="E3E3E3"/>
                </a:solidFill>
                <a:effectLst/>
                <a:latin typeface="Segoe UI" panose="020B0502040204020203" pitchFamily="34" charset="0"/>
              </a:rPr>
              <a:t> relies on. For more information, see </a:t>
            </a:r>
            <a:r>
              <a:rPr lang="en-US" b="1" i="0" u="sng" dirty="0">
                <a:solidFill>
                  <a:srgbClr val="E3E3E3"/>
                </a:solidFill>
                <a:effectLst/>
                <a:latin typeface="Segoe UI" panose="020B0502040204020203" pitchFamily="34" charset="0"/>
                <a:hlinkClick r:id="rId4"/>
              </a:rPr>
              <a:t>this GitHub issue</a:t>
            </a:r>
            <a:r>
              <a:rPr lang="en-US" b="0" i="0" u="sng" dirty="0">
                <a:solidFill>
                  <a:srgbClr val="E3E3E3"/>
                </a:solidFill>
                <a:effectLst/>
                <a:latin typeface="Segoe UI" panose="020B0502040204020203" pitchFamily="34" charset="0"/>
              </a:rPr>
              <a:t> (https://github.com/dotnet/AspNetCore/issues/9020).</a:t>
            </a:r>
            <a:endParaRPr lang="en-US" b="0" i="0" dirty="0">
              <a:solidFill>
                <a:srgbClr val="E3E3E3"/>
              </a:solidFill>
              <a:effectLst/>
              <a:latin typeface="Segoe UI" panose="020B0502040204020203" pitchFamily="34" charset="0"/>
            </a:endParaRPr>
          </a:p>
          <a:p>
            <a:pPr lvl="1"/>
            <a:endParaRPr lang="pt-BR" dirty="0"/>
          </a:p>
          <a:p>
            <a:pPr lvl="1"/>
            <a:endParaRPr lang="en-US" dirty="0"/>
          </a:p>
        </p:txBody>
      </p:sp>
    </p:spTree>
    <p:extLst>
      <p:ext uri="{BB962C8B-B14F-4D97-AF65-F5344CB8AC3E}">
        <p14:creationId xmlns:p14="http://schemas.microsoft.com/office/powerpoint/2010/main" val="298102020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3" name="Notes Placeholder 2"/>
          <p:cNvSpPr>
            <a:spLocks noGrp="1"/>
          </p:cNvSpPr>
          <p:nvPr>
            <p:ph type="body" idx="1"/>
          </p:nvPr>
        </p:nvSpPr>
        <p:spPr/>
        <p:txBody>
          <a:bodyPr/>
          <a:lstStyle/>
          <a:p>
            <a:pPr marL="0" indent="0">
              <a:buNone/>
            </a:pPr>
            <a:r>
              <a:rPr lang="en-US" noProof="0" dirty="0"/>
              <a:t>This and the next slides display code from the demo files, if you prefer skip the slides and go straight to Visual Studio for demoing the code. </a:t>
            </a:r>
          </a:p>
          <a:p>
            <a:pPr marL="0" indent="0">
              <a:buNone/>
            </a:pPr>
            <a:endParaRPr lang="en-US" noProof="0" dirty="0"/>
          </a:p>
          <a:p>
            <a:r>
              <a:rPr lang="pt-BR" dirty="0"/>
              <a:t>.</a:t>
            </a:r>
            <a:r>
              <a:rPr lang="en-US" noProof="0" dirty="0"/>
              <a:t>proto files define the interfaces and message formats for the services </a:t>
            </a:r>
          </a:p>
          <a:p>
            <a:r>
              <a:rPr lang="en-US" noProof="0" dirty="0"/>
              <a:t>For details see: </a:t>
            </a:r>
            <a:r>
              <a:rPr lang="en-US" dirty="0">
                <a:hlinkClick r:id="rId3"/>
              </a:rPr>
              <a:t>https://developers.google.com/protocol-buffers/docs/proto3</a:t>
            </a:r>
            <a:endParaRPr lang="en-US" dirty="0"/>
          </a:p>
        </p:txBody>
      </p:sp>
    </p:spTree>
    <p:extLst>
      <p:ext uri="{BB962C8B-B14F-4D97-AF65-F5344CB8AC3E}">
        <p14:creationId xmlns:p14="http://schemas.microsoft.com/office/powerpoint/2010/main" val="1586824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3" name="Notes Placeholder 2"/>
          <p:cNvSpPr>
            <a:spLocks noGrp="1"/>
          </p:cNvSpPr>
          <p:nvPr>
            <p:ph type="body" idx="1"/>
          </p:nvPr>
        </p:nvSpPr>
        <p:spPr/>
        <p:txBody>
          <a:bodyPr/>
          <a:lstStyle/>
          <a:p>
            <a:r>
              <a:rPr lang="pt-BR" dirty="0"/>
              <a:t>The </a:t>
            </a:r>
            <a:r>
              <a:rPr lang="pt-BR" dirty="0" err="1"/>
              <a:t>Grpc.AspNetCore</a:t>
            </a:r>
            <a:r>
              <a:rPr lang="pt-BR" dirty="0"/>
              <a:t> </a:t>
            </a:r>
            <a:r>
              <a:rPr lang="pt-BR" dirty="0" err="1"/>
              <a:t>package</a:t>
            </a:r>
            <a:r>
              <a:rPr lang="pt-BR" dirty="0"/>
              <a:t> includes </a:t>
            </a:r>
            <a:r>
              <a:rPr lang="pt-BR" dirty="0" err="1"/>
              <a:t>the</a:t>
            </a:r>
            <a:r>
              <a:rPr lang="pt-BR" dirty="0"/>
              <a:t> </a:t>
            </a:r>
            <a:r>
              <a:rPr lang="pt-BR" dirty="0" err="1"/>
              <a:t>tooling</a:t>
            </a:r>
            <a:r>
              <a:rPr lang="pt-BR" dirty="0"/>
              <a:t> </a:t>
            </a:r>
            <a:r>
              <a:rPr lang="pt-BR" dirty="0" err="1"/>
              <a:t>that</a:t>
            </a:r>
            <a:r>
              <a:rPr lang="pt-BR" dirty="0"/>
              <a:t> </a:t>
            </a:r>
            <a:r>
              <a:rPr lang="pt-BR" dirty="0" err="1"/>
              <a:t>converts</a:t>
            </a:r>
            <a:r>
              <a:rPr lang="pt-BR" dirty="0"/>
              <a:t> </a:t>
            </a:r>
            <a:r>
              <a:rPr lang="pt-BR" dirty="0" err="1"/>
              <a:t>the</a:t>
            </a:r>
            <a:r>
              <a:rPr lang="pt-BR" dirty="0"/>
              <a:t> .</a:t>
            </a:r>
            <a:r>
              <a:rPr lang="pt-BR" dirty="0" err="1"/>
              <a:t>proto</a:t>
            </a:r>
            <a:r>
              <a:rPr lang="pt-BR" dirty="0"/>
              <a:t> files </a:t>
            </a:r>
            <a:r>
              <a:rPr lang="pt-BR" dirty="0" err="1"/>
              <a:t>into</a:t>
            </a:r>
            <a:r>
              <a:rPr lang="pt-BR" dirty="0"/>
              <a:t> .</a:t>
            </a:r>
            <a:r>
              <a:rPr lang="pt-BR" dirty="0" err="1"/>
              <a:t>cs</a:t>
            </a:r>
            <a:r>
              <a:rPr lang="pt-BR" dirty="0"/>
              <a:t> </a:t>
            </a:r>
            <a:r>
              <a:rPr lang="pt-BR" dirty="0" err="1"/>
              <a:t>code</a:t>
            </a:r>
            <a:r>
              <a:rPr lang="pt-BR" dirty="0"/>
              <a:t> </a:t>
            </a:r>
            <a:r>
              <a:rPr lang="pt-BR" dirty="0" err="1"/>
              <a:t>during</a:t>
            </a:r>
            <a:r>
              <a:rPr lang="pt-BR" dirty="0"/>
              <a:t> build. </a:t>
            </a:r>
            <a:endParaRPr lang="en-US" dirty="0"/>
          </a:p>
        </p:txBody>
      </p:sp>
    </p:spTree>
    <p:extLst>
      <p:ext uri="{BB962C8B-B14F-4D97-AF65-F5344CB8AC3E}">
        <p14:creationId xmlns:p14="http://schemas.microsoft.com/office/powerpoint/2010/main" val="18753400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3" name="Notes Placeholder 2"/>
          <p:cNvSpPr>
            <a:spLocks noGrp="1"/>
          </p:cNvSpPr>
          <p:nvPr>
            <p:ph type="body" idx="1"/>
          </p:nvPr>
        </p:nvSpPr>
        <p:spPr/>
        <p:txBody>
          <a:bodyPr/>
          <a:lstStyle/>
          <a:p>
            <a:r>
              <a:rPr lang="en-US" noProof="0" dirty="0"/>
              <a:t>Important to note here that clients must use .proto files with the same definitions of the services. </a:t>
            </a:r>
          </a:p>
          <a:p>
            <a:r>
              <a:rPr lang="en-US" noProof="0" dirty="0"/>
              <a:t>The </a:t>
            </a:r>
            <a:r>
              <a:rPr lang="en-US" noProof="0" dirty="0" err="1"/>
              <a:t>Grpc.Tools</a:t>
            </a:r>
            <a:r>
              <a:rPr lang="en-US" noProof="0" dirty="0"/>
              <a:t> package is used only in development time thus it is marked as </a:t>
            </a:r>
            <a:r>
              <a:rPr lang="en-US" noProof="0" dirty="0" err="1"/>
              <a:t>PrivateAssets</a:t>
            </a:r>
            <a:r>
              <a:rPr lang="en-US" noProof="0" dirty="0"/>
              <a:t>.</a:t>
            </a:r>
          </a:p>
          <a:p>
            <a:pPr marL="0" indent="0">
              <a:buNone/>
            </a:pPr>
            <a:endParaRPr lang="en-US" noProof="0" dirty="0"/>
          </a:p>
          <a:p>
            <a:endParaRPr lang="en-US" noProof="0" dirty="0"/>
          </a:p>
        </p:txBody>
      </p:sp>
    </p:spTree>
    <p:extLst>
      <p:ext uri="{BB962C8B-B14F-4D97-AF65-F5344CB8AC3E}">
        <p14:creationId xmlns:p14="http://schemas.microsoft.com/office/powerpoint/2010/main" val="18044050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814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motivation behind the development of REST was to create a design pattern for how the Web should work, so that it could act as a guiding framework for the Web standards and designing Web services. REST itself is not a standard but it prescribes the use of standards such as HTTP, URL, and XML/HTML/JPEG.</a:t>
            </a:r>
          </a:p>
        </p:txBody>
      </p:sp>
      <p:sp>
        <p:nvSpPr>
          <p:cNvPr id="6" name="Slide Image Placeholder 5"/>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33386621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3" name="Notes Placeholder 2"/>
          <p:cNvSpPr>
            <a:spLocks noGrp="1"/>
          </p:cNvSpPr>
          <p:nvPr>
            <p:ph type="body" idx="1"/>
          </p:nvPr>
        </p:nvSpPr>
        <p:spPr/>
        <p:txBody>
          <a:bodyPr/>
          <a:lstStyle/>
          <a:p>
            <a:r>
              <a:rPr lang="en-US" noProof="0" dirty="0"/>
              <a:t>In Solution Explorer for Module5 Solution, expand the </a:t>
            </a:r>
            <a:r>
              <a:rPr lang="en-US" noProof="0" dirty="0" err="1"/>
              <a:t>gRPCDemo</a:t>
            </a:r>
            <a:r>
              <a:rPr lang="en-US" noProof="0" dirty="0"/>
              <a:t> folder and execute the </a:t>
            </a:r>
            <a:r>
              <a:rPr lang="en-US" noProof="0" dirty="0" err="1"/>
              <a:t>gRPCService</a:t>
            </a:r>
            <a:r>
              <a:rPr lang="en-US" noProof="0" dirty="0"/>
              <a:t> project</a:t>
            </a:r>
          </a:p>
          <a:p>
            <a:r>
              <a:rPr lang="en-US" noProof="0" dirty="0"/>
              <a:t>Try to open the </a:t>
            </a:r>
            <a:r>
              <a:rPr lang="en-US" noProof="0" dirty="0" err="1"/>
              <a:t>url</a:t>
            </a:r>
            <a:r>
              <a:rPr lang="en-US" noProof="0" dirty="0"/>
              <a:t> HTTPS://localhost:50001 in the browser and show the message explaining that the service must be consumed by a </a:t>
            </a:r>
            <a:r>
              <a:rPr lang="en-US" noProof="0" dirty="0" err="1"/>
              <a:t>gRPC</a:t>
            </a:r>
            <a:r>
              <a:rPr lang="en-US" noProof="0" dirty="0"/>
              <a:t> client</a:t>
            </a:r>
          </a:p>
          <a:p>
            <a:r>
              <a:rPr lang="en-US" noProof="0" dirty="0"/>
              <a:t>Run the </a:t>
            </a:r>
            <a:r>
              <a:rPr lang="en-US" noProof="0" dirty="0" err="1"/>
              <a:t>gRPC</a:t>
            </a:r>
            <a:r>
              <a:rPr lang="en-US" noProof="0" dirty="0"/>
              <a:t> client and show that the client can communicate with the service using </a:t>
            </a:r>
            <a:r>
              <a:rPr lang="en-US" noProof="0" dirty="0" err="1"/>
              <a:t>gRPC</a:t>
            </a:r>
            <a:endParaRPr lang="en-US" noProof="0" dirty="0"/>
          </a:p>
          <a:p>
            <a:r>
              <a:rPr lang="en-US" noProof="0" dirty="0"/>
              <a:t>Optionally show the code in Visual Studio if you decided to skip the slides or to reinforce some points. </a:t>
            </a:r>
          </a:p>
          <a:p>
            <a:endParaRPr lang="en-US" noProof="0" dirty="0"/>
          </a:p>
          <a:p>
            <a:r>
              <a:rPr lang="en-US" noProof="0" dirty="0"/>
              <a:t>The demo comes from getting started tutorial on .NET docs: </a:t>
            </a:r>
            <a:r>
              <a:rPr lang="en-US" dirty="0">
                <a:hlinkClick r:id="rId3"/>
              </a:rPr>
              <a:t>https://docs.microsoft.com/en-us/aspnet/core/tutorials/grpc/grpc-start?view=aspnetcore-3.1&amp;tabs=visual-studio</a:t>
            </a:r>
            <a:endParaRPr lang="en-US" noProof="0" dirty="0"/>
          </a:p>
        </p:txBody>
      </p:sp>
    </p:spTree>
    <p:extLst>
      <p:ext uri="{BB962C8B-B14F-4D97-AF65-F5344CB8AC3E}">
        <p14:creationId xmlns:p14="http://schemas.microsoft.com/office/powerpoint/2010/main" val="34642228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515027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9175" cy="3430587"/>
          </a:xfrm>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21888386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xfrm>
            <a:off x="384175" y="484188"/>
            <a:ext cx="6099175" cy="34305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Segoe UI Light" panose="020B0502040204020203" pitchFamily="34" charset="0"/>
            </a:endParaRPr>
          </a:p>
        </p:txBody>
      </p:sp>
    </p:spTree>
    <p:extLst>
      <p:ext uri="{BB962C8B-B14F-4D97-AF65-F5344CB8AC3E}">
        <p14:creationId xmlns:p14="http://schemas.microsoft.com/office/powerpoint/2010/main" val="21159716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REST-style architectures consist of clients and servers. Clients initiate requests to servers who process these requests and return responses based on these requests. These requests and responses are built around the transfer of representations of these resources. A resource can be any coherent and meaningful concept that can be addressed, while a representation of a resource is a document that captures the intended state of a resource. Fundamentally in REST each resource is first identified using a URL and a new resource for every service required is created. The data returned by the service must be linked to the other data, hence making it into a network of information unlike the Object Oriented design which encourages the encapsulation of information</a:t>
            </a:r>
          </a:p>
          <a:p>
            <a:r>
              <a:rPr lang="en-US" dirty="0"/>
              <a:t>For more information, see: </a:t>
            </a:r>
            <a:r>
              <a:rPr lang="en-US" dirty="0">
                <a:hlinkClick r:id="rId3"/>
              </a:rPr>
              <a:t>http://en.wikipedia.org/wiki/HATEOAS</a:t>
            </a:r>
            <a:r>
              <a:rPr lang="en-US" dirty="0"/>
              <a:t> </a:t>
            </a:r>
          </a:p>
          <a:p>
            <a:endParaRPr lang="en-US" dirty="0"/>
          </a:p>
          <a:p>
            <a:r>
              <a:rPr lang="en-US" b="1" dirty="0"/>
              <a:t>HATEOAS</a:t>
            </a:r>
          </a:p>
          <a:p>
            <a:pPr lvl="1"/>
            <a:r>
              <a:rPr lang="en-US" dirty="0"/>
              <a:t>A REST client needs no prior knowledge about how to interact with any particular application or server beyond a generic understanding of hypermedia</a:t>
            </a:r>
          </a:p>
          <a:p>
            <a:endParaRPr lang="en-US" dirty="0"/>
          </a:p>
        </p:txBody>
      </p:sp>
      <p:sp>
        <p:nvSpPr>
          <p:cNvPr id="7" name="Slide Image Placeholder 6"/>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1981519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Resources are exposed in terms of state and resources can only interact through exchange of state. </a:t>
            </a:r>
          </a:p>
        </p:txBody>
      </p:sp>
      <p:sp>
        <p:nvSpPr>
          <p:cNvPr id="7" name="Slide Image Placeholder 6"/>
          <p:cNvSpPr>
            <a:spLocks noGrp="1" noRot="1" noChangeAspect="1"/>
          </p:cNvSpPr>
          <p:nvPr>
            <p:ph type="sldImg"/>
          </p:nvPr>
        </p:nvSpPr>
        <p:spPr>
          <a:xfrm>
            <a:off x="384175" y="484188"/>
            <a:ext cx="6099175" cy="3430587"/>
          </a:xfrm>
        </p:spPr>
      </p:sp>
    </p:spTree>
    <p:extLst>
      <p:ext uri="{BB962C8B-B14F-4D97-AF65-F5344CB8AC3E}">
        <p14:creationId xmlns:p14="http://schemas.microsoft.com/office/powerpoint/2010/main" val="2523620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6.emf"/><Relationship Id="rId4"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emf"/></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emf"/></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5" Type="http://schemas.openxmlformats.org/officeDocument/2006/relationships/image" Target="../media/image6.emf"/><Relationship Id="rId4"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emf"/></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emf"/></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emf"/></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Course Title</a:t>
            </a:r>
          </a:p>
        </p:txBody>
      </p:sp>
    </p:spTree>
    <p:extLst>
      <p:ext uri="{BB962C8B-B14F-4D97-AF65-F5344CB8AC3E}">
        <p14:creationId xmlns:p14="http://schemas.microsoft.com/office/powerpoint/2010/main" val="3774083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1330165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2353652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39175314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dirty="0"/>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34491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dirty="0"/>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1675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23702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21354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Light" panose="020B0502040204020203" pitchFamily="34" charset="0"/>
                <a:ea typeface="+mn-ea"/>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90830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srgbClr val="3F3F3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261805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srgbClr val="3F3F3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a:t>Click icon to add picture</a:t>
            </a:r>
            <a:endParaRPr lang="en-US" dirty="0"/>
          </a:p>
        </p:txBody>
      </p:sp>
    </p:spTree>
    <p:extLst>
      <p:ext uri="{BB962C8B-B14F-4D97-AF65-F5344CB8AC3E}">
        <p14:creationId xmlns:p14="http://schemas.microsoft.com/office/powerpoint/2010/main" val="2842024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marL="0" marR="0" lvl="0" indent="0" algn="l"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Segoe UI" panose="020B0502040204020203" pitchFamily="34" charset="0"/>
                <a:ea typeface="+mn-ea"/>
                <a:cs typeface="Segoe UI" panose="020B0502040204020203" pitchFamily="34" charset="0"/>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0" marR="0" lvl="0" indent="0" algn="l"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Segoe UI" panose="020B0502040204020203" pitchFamily="34" charset="0"/>
                <a:ea typeface="+mn-ea"/>
                <a:cs typeface="Segoe UI" panose="020B0502040204020203" pitchFamily="34" charset="0"/>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0" marR="0" lvl="0" indent="0" algn="ctr"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Segoe UI" panose="020B0502040204020203" pitchFamily="34" charset="0"/>
                <a:ea typeface="+mn-ea"/>
                <a:cs typeface="Segoe UI" panose="020B0502040204020203" pitchFamily="34" charset="0"/>
              </a:rPr>
              <a:t>For more information, see Use of Microsoft Copyrighted Content at</a:t>
            </a:r>
          </a:p>
          <a:p>
            <a:pPr marL="0" marR="0" lvl="0" indent="0" algn="ctr"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Segoe UI" panose="020B0502040204020203" pitchFamily="34" charset="0"/>
                <a:ea typeface="+mn-ea"/>
                <a:cs typeface="Segoe UI" panose="020B0502040204020203" pitchFamily="34" charset="0"/>
                <a:hlinkClick r:id="rId2"/>
              </a:rPr>
              <a:t>http://www.microsoft.com/about/legal/permissions/</a:t>
            </a:r>
            <a:endParaRPr kumimoji="0" lang="en-US" sz="1333" b="0" i="0" u="none" strike="noStrike" kern="1200" cap="none" spc="0" normalizeH="0" baseline="0" noProof="0" dirty="0">
              <a:ln>
                <a:noFill/>
              </a:ln>
              <a:solidFill>
                <a:srgbClr val="000000">
                  <a:alpha val="87000"/>
                </a:srgbClr>
              </a:solidFill>
              <a:effectLst/>
              <a:uLnTx/>
              <a:uFillTx/>
              <a:latin typeface="Segoe UI" panose="020B0502040204020203" pitchFamily="34" charset="0"/>
              <a:ea typeface="+mn-ea"/>
              <a:cs typeface="Segoe UI" panose="020B0502040204020203" pitchFamily="34" charset="0"/>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Conditions and Terms of Use</a:t>
            </a:r>
            <a:endParaRPr kumimoji="0" lang="en-US" sz="1467"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277EB5"/>
                </a:solidFill>
                <a:effectLst/>
                <a:uLnTx/>
                <a:uFillTx/>
                <a:latin typeface="Segoe UI" panose="020B0502040204020203" pitchFamily="34" charset="0"/>
                <a:ea typeface="+mn-ea"/>
                <a:cs typeface="Segoe UI" panose="020B0502040204020203" pitchFamily="34" charset="0"/>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277EB5"/>
                </a:solidFill>
                <a:effectLst/>
                <a:uLnTx/>
                <a:uFillTx/>
                <a:latin typeface="Segoe UI" panose="020B0502040204020203" pitchFamily="34" charset="0"/>
                <a:ea typeface="+mn-ea"/>
                <a:cs typeface="Segoe UI" panose="020B0502040204020203" pitchFamily="34" charset="0"/>
              </a:rPr>
              <a:t>© 2013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marL="0" marR="0" lvl="0" indent="0" algn="l" defTabSz="609585"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Segoe UI" panose="020B0502040204020203" pitchFamily="34" charset="0"/>
                <a:ea typeface="+mn-ea"/>
                <a:cs typeface="Segoe UI" panose="020B0502040204020203" pitchFamily="34" charset="0"/>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0" marR="0" lvl="0" indent="0" algn="l" defTabSz="609585"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Segoe UI" panose="020B0502040204020203" pitchFamily="34" charset="0"/>
                <a:ea typeface="+mn-ea"/>
                <a:cs typeface="Segoe UI" panose="020B0502040204020203" pitchFamily="34" charset="0"/>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0" marR="0" lvl="0" indent="0" algn="l" defTabSz="609585"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Segoe UI" panose="020B0502040204020203" pitchFamily="34" charset="0"/>
                <a:ea typeface="+mn-ea"/>
                <a:cs typeface="Segoe UI" panose="020B0502040204020203" pitchFamily="34" charset="0"/>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marL="0" marR="0" lvl="0" indent="0" algn="l" defTabSz="609585" rtl="0" eaLnBrk="1" fontAlgn="auto" latinLnBrk="0" hangingPunct="1">
              <a:lnSpc>
                <a:spcPct val="100000"/>
              </a:lnSpc>
              <a:spcBef>
                <a:spcPts val="0"/>
              </a:spcBef>
              <a:spcAft>
                <a:spcPts val="800"/>
              </a:spcAft>
              <a:buClrTx/>
              <a:buSzTx/>
              <a:buFontTx/>
              <a:buNone/>
              <a:tabLst/>
              <a:defRPr/>
            </a:pPr>
            <a:endParaRPr kumimoji="0" lang="en-US" sz="1333" b="0" i="0" u="none" strike="noStrike" kern="1200" cap="none" spc="0" normalizeH="0" baseline="0" noProof="0" dirty="0">
              <a:ln>
                <a:noFill/>
              </a:ln>
              <a:solidFill>
                <a:srgbClr val="000000">
                  <a:alpha val="87000"/>
                </a:srgbClr>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6738826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36254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33205230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26006702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endParaRPr>
          </a:p>
        </p:txBody>
      </p:sp>
      <p:sp>
        <p:nvSpPr>
          <p:cNvPr id="8"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92555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endParaRPr>
          </a:p>
        </p:txBody>
      </p:sp>
      <p:sp>
        <p:nvSpPr>
          <p:cNvPr id="9"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70367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6715793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a:t>Click icon to add picture</a:t>
            </a:r>
            <a:endParaRPr lang="en-US" dirty="0"/>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8376260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355102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1673801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dirty="0"/>
              <a:t>Enter header here.</a:t>
            </a:r>
          </a:p>
        </p:txBody>
      </p:sp>
    </p:spTree>
    <p:extLst>
      <p:ext uri="{BB962C8B-B14F-4D97-AF65-F5344CB8AC3E}">
        <p14:creationId xmlns:p14="http://schemas.microsoft.com/office/powerpoint/2010/main" val="416146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dirty="0"/>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a:xfrm>
            <a:off x="8850630" y="6356350"/>
            <a:ext cx="2743200" cy="365125"/>
          </a:xfrm>
        </p:spPr>
        <p:txBody>
          <a:bodyPr/>
          <a:lstStyle>
            <a:lvl1pPr>
              <a:defRPr sz="1000">
                <a:latin typeface="Segoe UI" panose="020B0502040204020203" pitchFamily="34" charset="0"/>
                <a:cs typeface="Segoe UI" panose="020B0502040204020203"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000" b="0" i="0" u="none" strike="noStrike" kern="1200" cap="none" spc="0" normalizeH="0" baseline="0" noProof="0" smtClean="0">
                <a:ln>
                  <a:noFill/>
                </a:ln>
                <a:solidFill>
                  <a:prstClr val="black">
                    <a:tint val="75000"/>
                  </a:prstClr>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black">
                  <a:tint val="75000"/>
                </a:prstClr>
              </a:solidFill>
              <a:effectLst/>
              <a:uLnTx/>
              <a:uFillTx/>
              <a:latin typeface="Segoe UI" panose="020B0502040204020203" pitchFamily="34" charset="0"/>
              <a:ea typeface="+mn-ea"/>
              <a:cs typeface="Segoe UI" panose="020B0502040204020203" pitchFamily="34" charset="0"/>
            </a:endParaRPr>
          </a:p>
        </p:txBody>
      </p:sp>
      <p:sp>
        <p:nvSpPr>
          <p:cNvPr id="7" name="Text Placeholder 6"/>
          <p:cNvSpPr>
            <a:spLocks noGrp="1"/>
          </p:cNvSpPr>
          <p:nvPr>
            <p:ph type="body" sz="quarter" idx="13"/>
          </p:nvPr>
        </p:nvSpPr>
        <p:spPr>
          <a:xfrm>
            <a:off x="402336" y="1143000"/>
            <a:ext cx="11173968" cy="4956048"/>
          </a:xfrm>
        </p:spPr>
        <p:txBody>
          <a:bodyPr/>
          <a:lstStyle>
            <a:lvl1pPr>
              <a:defRPr>
                <a:latin typeface="Segoe UI" panose="020B0502040204020203" pitchFamily="34" charset="0"/>
                <a:cs typeface="Segoe UI" panose="020B0502040204020203" pitchFamily="34" charset="0"/>
              </a:defRPr>
            </a:lvl1pPr>
            <a:lvl2pPr>
              <a:buSzPct val="90000"/>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3122456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438467" cy="1499840"/>
          </a:xfrm>
          <a:prstGeom prst="rect">
            <a:avLst/>
          </a:prstGeom>
          <a:noFill/>
          <a:ln>
            <a:noFill/>
          </a:ln>
        </p:spPr>
        <p:txBody>
          <a:bodyPr vert="horz" wrap="square" lIns="243840" tIns="182880" rIns="121920" bIns="60960" rtlCol="0" anchor="t" anchorCtr="0">
            <a:noAutofit/>
          </a:bodyPr>
          <a:lstStyle/>
          <a:p>
            <a:pPr marL="0" marR="0" lvl="0" indent="0" algn="l" defTabSz="914400" rtl="0" eaLnBrk="1" fontAlgn="auto" latinLnBrk="0" hangingPunct="1">
              <a:lnSpc>
                <a:spcPct val="90000"/>
              </a:lnSpc>
              <a:spcBef>
                <a:spcPts val="0"/>
              </a:spcBef>
              <a:spcAft>
                <a:spcPts val="800"/>
              </a:spcAft>
              <a:buClrTx/>
              <a:buSzTx/>
              <a:buFontTx/>
              <a:buNone/>
              <a:tabLst/>
              <a:defRPr/>
            </a:pPr>
            <a:r>
              <a:rPr kumimoji="0" lang="en-US" sz="1200" b="0" i="0" u="none" strike="noStrike" kern="1200" cap="none" spc="0" normalizeH="0" baseline="0" noProof="0" dirty="0">
                <a:ln>
                  <a:noFill/>
                </a:ln>
                <a:solidFill>
                  <a:srgbClr val="3F3F3F">
                    <a:alpha val="87000"/>
                  </a:srgbClr>
                </a:solidFill>
                <a:effectLst/>
                <a:uLnTx/>
                <a:uFillTx/>
                <a:latin typeface="Segoe UI" panose="020B0502040204020203" pitchFamily="34" charset="0"/>
                <a:ea typeface="+mn-ea"/>
                <a:cs typeface="Segoe UI" panose="020B0502040204020203" pitchFamily="34" charset="0"/>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0" marR="0" lvl="0" indent="0" algn="l" defTabSz="914400" rtl="0" eaLnBrk="1" fontAlgn="auto" latinLnBrk="0" hangingPunct="1">
              <a:lnSpc>
                <a:spcPct val="90000"/>
              </a:lnSpc>
              <a:spcBef>
                <a:spcPts val="0"/>
              </a:spcBef>
              <a:spcAft>
                <a:spcPts val="800"/>
              </a:spcAft>
              <a:buClrTx/>
              <a:buSzTx/>
              <a:buFontTx/>
              <a:buNone/>
              <a:tabLst/>
              <a:defRPr/>
            </a:pPr>
            <a:r>
              <a:rPr kumimoji="0" lang="en-US" sz="1200" b="0" i="0" u="none" strike="noStrike" kern="1200" cap="none" spc="0" normalizeH="0" baseline="0" noProof="0" dirty="0">
                <a:ln>
                  <a:noFill/>
                </a:ln>
                <a:solidFill>
                  <a:srgbClr val="3F3F3F">
                    <a:alpha val="87000"/>
                  </a:srgbClr>
                </a:solidFill>
                <a:effectLst/>
                <a:uLnTx/>
                <a:uFillTx/>
                <a:latin typeface="Segoe UI" panose="020B0502040204020203" pitchFamily="34" charset="0"/>
                <a:ea typeface="+mn-ea"/>
                <a:cs typeface="Segoe UI" panose="020B0502040204020203" pitchFamily="34" charset="0"/>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0" marR="0" lvl="0" indent="0" algn="ctr" defTabSz="914400" rtl="0" eaLnBrk="1" fontAlgn="auto" latinLnBrk="0" hangingPunct="1">
              <a:lnSpc>
                <a:spcPct val="90000"/>
              </a:lnSpc>
              <a:spcBef>
                <a:spcPts val="0"/>
              </a:spcBef>
              <a:spcAft>
                <a:spcPts val="800"/>
              </a:spcAft>
              <a:buClrTx/>
              <a:buSzTx/>
              <a:buFontTx/>
              <a:buNone/>
              <a:tabLst/>
              <a:defRPr/>
            </a:pPr>
            <a:endParaRPr kumimoji="0" lang="en-US" sz="1100" b="0" i="0" u="none" strike="noStrike" kern="1200" cap="none" spc="0" normalizeH="0" baseline="0" noProof="0" dirty="0">
              <a:ln>
                <a:noFill/>
              </a:ln>
              <a:solidFill>
                <a:srgbClr val="3F3F3F">
                  <a:alpha val="87000"/>
                </a:srgbClr>
              </a:solidFill>
              <a:effectLst/>
              <a:uLnTx/>
              <a:uFillTx/>
              <a:latin typeface="Segoe UI" panose="020B0502040204020203" pitchFamily="34" charset="0"/>
              <a:ea typeface="+mn-ea"/>
              <a:cs typeface="Segoe UI" panose="020B0502040204020203" pitchFamily="34" charset="0"/>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Conditions and Terms of Use</a:t>
            </a:r>
            <a:endParaRPr kumimoji="0" lang="en-US" sz="1467"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prstClr val="black"/>
                </a:solidFill>
                <a:effectLst/>
                <a:uLnTx/>
                <a:uFillTx/>
                <a:latin typeface="Calibri" panose="020F0502020204030204"/>
                <a:ea typeface="+mn-ea"/>
                <a:cs typeface="+mn-cs"/>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277EB5"/>
                </a:solidFill>
                <a:effectLst/>
                <a:uLnTx/>
                <a:uFillTx/>
                <a:latin typeface="Segoe UI" panose="020B0502040204020203" pitchFamily="34" charset="0"/>
                <a:ea typeface="+mn-ea"/>
                <a:cs typeface="Segoe UI" panose="020B0502040204020203" pitchFamily="34" charset="0"/>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a:ln>
                  <a:noFill/>
                </a:ln>
                <a:solidFill>
                  <a:srgbClr val="277EB5"/>
                </a:solidFill>
                <a:effectLst/>
                <a:uLnTx/>
                <a:uFillTx/>
                <a:latin typeface="Segoe UI" panose="020B0502040204020203" pitchFamily="34" charset="0"/>
                <a:ea typeface="+mn-ea"/>
                <a:cs typeface="Segoe UI" panose="020B0502040204020203" pitchFamily="34" charset="0"/>
              </a:rPr>
              <a:t>© 2016 </a:t>
            </a:r>
            <a:r>
              <a:rPr kumimoji="0" lang="en-US" sz="1067" b="0" i="0" u="none" strike="noStrike" kern="1200" cap="none" spc="0" normalizeH="0" baseline="0" noProof="0" dirty="0">
                <a:ln>
                  <a:noFill/>
                </a:ln>
                <a:solidFill>
                  <a:srgbClr val="277EB5"/>
                </a:solidFill>
                <a:effectLst/>
                <a:uLnTx/>
                <a:uFillTx/>
                <a:latin typeface="Segoe UI" panose="020B0502040204020203" pitchFamily="34" charset="0"/>
                <a:ea typeface="+mn-ea"/>
                <a:cs typeface="Segoe UI" panose="020B0502040204020203" pitchFamily="34" charset="0"/>
              </a:rPr>
              <a:t>Microsoft Corporation. All rights reserved.</a:t>
            </a:r>
          </a:p>
        </p:txBody>
      </p:sp>
      <p:sp>
        <p:nvSpPr>
          <p:cNvPr id="10" name="TextBox 9"/>
          <p:cNvSpPr txBox="1"/>
          <p:nvPr userDrawn="1"/>
        </p:nvSpPr>
        <p:spPr>
          <a:xfrm>
            <a:off x="304800" y="707073"/>
            <a:ext cx="11438467" cy="2438400"/>
          </a:xfrm>
          <a:prstGeom prst="rect">
            <a:avLst/>
          </a:prstGeom>
          <a:noFill/>
          <a:ln>
            <a:noFill/>
          </a:ln>
        </p:spPr>
        <p:txBody>
          <a:bodyPr vert="horz" wrap="square" lIns="243840" tIns="182880" rIns="121920" bIns="60960" rtlCol="0" anchor="t" anchorCtr="0">
            <a:norm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dirty="0">
                <a:ln>
                  <a:noFill/>
                </a:ln>
                <a:solidFill>
                  <a:srgbClr val="3F3F3F">
                    <a:alpha val="87000"/>
                  </a:srgbClr>
                </a:solidFill>
                <a:effectLst/>
                <a:uLnTx/>
                <a:uFillTx/>
                <a:latin typeface="Segoe UI" panose="020B0502040204020203" pitchFamily="34" charset="0"/>
                <a:ea typeface="+mn-ea"/>
                <a:cs typeface="Segoe UI" panose="020B0502040204020203" pitchFamily="34" charset="0"/>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dirty="0">
                <a:ln>
                  <a:noFill/>
                </a:ln>
                <a:solidFill>
                  <a:srgbClr val="3F3F3F">
                    <a:alpha val="87000"/>
                  </a:srgbClr>
                </a:solidFill>
                <a:effectLst/>
                <a:uLnTx/>
                <a:uFillTx/>
                <a:latin typeface="Segoe UI" panose="020B0502040204020203" pitchFamily="34" charset="0"/>
                <a:ea typeface="+mn-ea"/>
                <a:cs typeface="Segoe UI" panose="020B0502040204020203" pitchFamily="34" charset="0"/>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dirty="0">
                <a:ln>
                  <a:noFill/>
                </a:ln>
                <a:solidFill>
                  <a:srgbClr val="3F3F3F">
                    <a:alpha val="87000"/>
                  </a:srgbClr>
                </a:solidFill>
                <a:effectLst/>
                <a:uLnTx/>
                <a:uFillTx/>
                <a:latin typeface="Segoe UI" panose="020B0502040204020203" pitchFamily="34" charset="0"/>
                <a:ea typeface="+mn-ea"/>
                <a:cs typeface="Segoe UI" panose="020B0502040204020203" pitchFamily="34" charset="0"/>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marL="0" marR="0" lvl="0" indent="0" algn="l" defTabSz="914400" rtl="0" eaLnBrk="1" fontAlgn="auto" latinLnBrk="0" hangingPunct="1">
              <a:lnSpc>
                <a:spcPct val="100000"/>
              </a:lnSpc>
              <a:spcBef>
                <a:spcPts val="0"/>
              </a:spcBef>
              <a:spcAft>
                <a:spcPts val="800"/>
              </a:spcAft>
              <a:buClrTx/>
              <a:buSzTx/>
              <a:buFontTx/>
              <a:buNone/>
              <a:tabLst/>
              <a:defRPr/>
            </a:pPr>
            <a:endParaRPr kumimoji="0" lang="en-US" sz="1100" b="0" i="0" u="none" strike="noStrike" kern="1200" cap="none" spc="0" normalizeH="0" baseline="0" noProof="0" dirty="0">
              <a:ln>
                <a:noFill/>
              </a:ln>
              <a:solidFill>
                <a:srgbClr val="3F3F3F">
                  <a:alpha val="87000"/>
                </a:srgbClr>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3581669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252300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0 Deck Intro Pic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31520" y="2194560"/>
            <a:ext cx="10850880" cy="1005840"/>
          </a:xfrm>
        </p:spPr>
        <p:txBody>
          <a:bodyPr anchor="b" anchorCtr="0">
            <a:normAutofit/>
          </a:bodyPr>
          <a:lstStyle>
            <a:lvl1pPr algn="l">
              <a:defRPr sz="3200">
                <a:solidFill>
                  <a:schemeClr val="tx2"/>
                </a:solidFill>
                <a:effectLst>
                  <a:outerShdw blurRad="50800" dist="38100" dir="2700000" algn="tl" rotWithShape="0">
                    <a:prstClr val="black">
                      <a:alpha val="40000"/>
                    </a:prstClr>
                  </a:outerShdw>
                </a:effectLst>
                <a:latin typeface="+mj-lt"/>
              </a:defRPr>
            </a:lvl1pPr>
          </a:lstStyle>
          <a:p>
            <a:r>
              <a:rPr lang="en-US" dirty="0"/>
              <a:t>Click to edit Course Title</a:t>
            </a:r>
          </a:p>
        </p:txBody>
      </p:sp>
      <p:sp>
        <p:nvSpPr>
          <p:cNvPr id="3" name="Subtitle 2"/>
          <p:cNvSpPr>
            <a:spLocks noGrp="1"/>
          </p:cNvSpPr>
          <p:nvPr>
            <p:ph type="subTitle" idx="1" hasCustomPrompt="1"/>
          </p:nvPr>
        </p:nvSpPr>
        <p:spPr>
          <a:xfrm>
            <a:off x="853440" y="3291840"/>
            <a:ext cx="10728960" cy="1005840"/>
          </a:xfrm>
        </p:spPr>
        <p:txBody>
          <a:bodyPr>
            <a:normAutofit/>
          </a:bodyPr>
          <a:lstStyle>
            <a:lvl1pPr marL="0" marR="0" indent="0" algn="l" defTabSz="914400" rtl="0" eaLnBrk="1" fontAlgn="auto" latinLnBrk="0" hangingPunct="1">
              <a:lnSpc>
                <a:spcPct val="100000"/>
              </a:lnSpc>
              <a:spcBef>
                <a:spcPct val="20000"/>
              </a:spcBef>
              <a:spcAft>
                <a:spcPts val="0"/>
              </a:spcAft>
              <a:buClrTx/>
              <a:buSzPct val="100000"/>
              <a:buFont typeface="Arial" pitchFamily="34" charset="0"/>
              <a:buNone/>
              <a:tabLst/>
              <a:defRPr sz="2400">
                <a:solidFill>
                  <a:schemeClr val="tx2"/>
                </a:solidFill>
                <a:latin typeface="+mj-lt"/>
              </a:defRPr>
            </a:lvl1pPr>
            <a:lvl2pPr marL="457200" marR="0" indent="0" algn="l" defTabSz="914400" rtl="0" eaLnBrk="1" fontAlgn="auto" latinLnBrk="0" hangingPunct="1">
              <a:lnSpc>
                <a:spcPct val="100000"/>
              </a:lnSpc>
              <a:spcBef>
                <a:spcPct val="20000"/>
              </a:spcBef>
              <a:spcAft>
                <a:spcPts val="0"/>
              </a:spcAft>
              <a:buClrTx/>
              <a:buSzPct val="110000"/>
              <a:buFont typeface="Arial" pitchFamily="34" charset="0"/>
              <a:buNone/>
              <a:tabLst/>
              <a:defRPr sz="1800">
                <a:solidFill>
                  <a:schemeClr val="tx1">
                    <a:lumMod val="75000"/>
                    <a:lumOff val="25000"/>
                  </a:schemeClr>
                </a:solidFill>
              </a:defRPr>
            </a:lvl2pPr>
            <a:lvl3pPr marL="914400" marR="0" indent="0" algn="l" defTabSz="914400" rtl="0" eaLnBrk="1" fontAlgn="auto" latinLnBrk="0" hangingPunct="1">
              <a:lnSpc>
                <a:spcPct val="100000"/>
              </a:lnSpc>
              <a:spcBef>
                <a:spcPct val="20000"/>
              </a:spcBef>
              <a:spcAft>
                <a:spcPts val="0"/>
              </a:spcAft>
              <a:buClrTx/>
              <a:buSzPct val="110000"/>
              <a:buFont typeface="Arial" pitchFamily="34" charset="0"/>
              <a:buNone/>
              <a:tabLst/>
              <a:defRPr sz="1600">
                <a:solidFill>
                  <a:schemeClr val="tx1">
                    <a:lumMod val="75000"/>
                    <a:lumOff val="25000"/>
                  </a:schemeClr>
                </a:solidFill>
              </a:defRPr>
            </a:lvl3pPr>
            <a:lvl4pPr marL="1371600" marR="0" indent="0" algn="l" defTabSz="914400" rtl="0" eaLnBrk="1" fontAlgn="auto" latinLnBrk="0" hangingPunct="1">
              <a:lnSpc>
                <a:spcPct val="100000"/>
              </a:lnSpc>
              <a:spcBef>
                <a:spcPct val="20000"/>
              </a:spcBef>
              <a:spcAft>
                <a:spcPts val="0"/>
              </a:spcAft>
              <a:buClrTx/>
              <a:buSzPct val="110000"/>
              <a:buFont typeface="Arial" pitchFamily="34" charset="0"/>
              <a:buNone/>
              <a:tabLst/>
              <a:defRPr sz="1400">
                <a:solidFill>
                  <a:schemeClr val="tx1">
                    <a:lumMod val="75000"/>
                    <a:lumOff val="25000"/>
                  </a:schemeClr>
                </a:solidFill>
              </a:defRPr>
            </a:lvl4pPr>
            <a:lvl5pPr marL="1828800" marR="0" indent="0" algn="l" defTabSz="914400" rtl="0" eaLnBrk="1" fontAlgn="auto" latinLnBrk="0" hangingPunct="1">
              <a:lnSpc>
                <a:spcPct val="100000"/>
              </a:lnSpc>
              <a:spcBef>
                <a:spcPct val="20000"/>
              </a:spcBef>
              <a:spcAft>
                <a:spcPts val="0"/>
              </a:spcAft>
              <a:buClrTx/>
              <a:buSzPct val="110000"/>
              <a:buFont typeface="Arial" pitchFamily="34" charset="0"/>
              <a:buNone/>
              <a:tabLst/>
              <a:defRPr sz="1200">
                <a:solidFill>
                  <a:schemeClr val="tx1">
                    <a:lumMod val="75000"/>
                    <a:lumOff val="2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Module Title</a:t>
            </a:r>
          </a:p>
        </p:txBody>
      </p:sp>
      <p:sp>
        <p:nvSpPr>
          <p:cNvPr id="17" name="Date Placeholder 3"/>
          <p:cNvSpPr>
            <a:spLocks noGrp="1"/>
          </p:cNvSpPr>
          <p:nvPr>
            <p:ph type="dt" sz="half" idx="10"/>
          </p:nvPr>
        </p:nvSpPr>
        <p:spPr>
          <a:xfrm>
            <a:off x="1828800" y="6474431"/>
            <a:ext cx="1117600" cy="365125"/>
          </a:xfrm>
          <a:prstGeom prst="rect">
            <a:avLst/>
          </a:prstGeom>
        </p:spPr>
        <p:txBody>
          <a:bodyPr lIns="45720" anchor="ctr" anchorCtr="0"/>
          <a:lstStyle>
            <a:lvl1pPr algn="l">
              <a:defRPr>
                <a:solidFill>
                  <a:schemeClr val="tx1"/>
                </a:solidFill>
              </a:defRPr>
            </a:lvl1pPr>
          </a:lstStyle>
          <a:p>
            <a:endParaRPr lang="en-US" dirty="0">
              <a:solidFill>
                <a:prstClr val="black"/>
              </a:solidFill>
            </a:endParaRPr>
          </a:p>
        </p:txBody>
      </p:sp>
      <p:sp>
        <p:nvSpPr>
          <p:cNvPr id="21" name="Footer Placeholder 4"/>
          <p:cNvSpPr>
            <a:spLocks noGrp="1"/>
          </p:cNvSpPr>
          <p:nvPr>
            <p:ph type="ftr" sz="quarter" idx="11"/>
          </p:nvPr>
        </p:nvSpPr>
        <p:spPr>
          <a:xfrm>
            <a:off x="3535680" y="6474431"/>
            <a:ext cx="4876800" cy="365125"/>
          </a:xfrm>
          <a:prstGeom prst="rect">
            <a:avLst/>
          </a:prstGeom>
        </p:spPr>
        <p:txBody>
          <a:bodyPr anchor="ctr" anchorCtr="0"/>
          <a:lstStyle>
            <a:lvl1pPr>
              <a:defRPr>
                <a:solidFill>
                  <a:schemeClr val="tx1"/>
                </a:solidFill>
              </a:defRPr>
            </a:lvl1pPr>
          </a:lstStyle>
          <a:p>
            <a:endParaRPr lang="en-US" dirty="0">
              <a:solidFill>
                <a:prstClr val="black"/>
              </a:solidFill>
            </a:endParaRPr>
          </a:p>
        </p:txBody>
      </p:sp>
      <p:sp>
        <p:nvSpPr>
          <p:cNvPr id="24" name="Content Placeholder 22"/>
          <p:cNvSpPr>
            <a:spLocks noGrp="1"/>
          </p:cNvSpPr>
          <p:nvPr>
            <p:ph sz="quarter" idx="18" hasCustomPrompt="1"/>
          </p:nvPr>
        </p:nvSpPr>
        <p:spPr>
          <a:xfrm>
            <a:off x="0" y="5796017"/>
            <a:ext cx="3556000" cy="301752"/>
          </a:xfrm>
        </p:spPr>
        <p:txBody>
          <a:bodyPr>
            <a:normAutofit/>
          </a:bodyPr>
          <a:lstStyle>
            <a:lvl1pPr>
              <a:buFont typeface="Arial" pitchFamily="34" charset="0"/>
              <a:buNone/>
              <a:defRPr sz="1200">
                <a:solidFill>
                  <a:schemeClr val="tx1">
                    <a:lumMod val="65000"/>
                    <a:lumOff val="35000"/>
                  </a:schemeClr>
                </a:solidFill>
              </a:defRPr>
            </a:lvl1pPr>
          </a:lstStyle>
          <a:p>
            <a:pPr lvl="0"/>
            <a:r>
              <a:rPr lang="en-US" dirty="0"/>
              <a:t>Click to enter Presenter Title</a:t>
            </a:r>
          </a:p>
        </p:txBody>
      </p:sp>
      <p:sp>
        <p:nvSpPr>
          <p:cNvPr id="25" name="Content Placeholder 22"/>
          <p:cNvSpPr>
            <a:spLocks noGrp="1"/>
          </p:cNvSpPr>
          <p:nvPr>
            <p:ph sz="quarter" idx="19" hasCustomPrompt="1"/>
          </p:nvPr>
        </p:nvSpPr>
        <p:spPr>
          <a:xfrm>
            <a:off x="0" y="6117267"/>
            <a:ext cx="3556000" cy="304800"/>
          </a:xfrm>
        </p:spPr>
        <p:txBody>
          <a:bodyPr>
            <a:normAutofit/>
          </a:bodyPr>
          <a:lstStyle>
            <a:lvl1pPr>
              <a:buFont typeface="Arial" pitchFamily="34" charset="0"/>
              <a:buNone/>
              <a:defRPr sz="1200">
                <a:solidFill>
                  <a:schemeClr val="tx1">
                    <a:lumMod val="65000"/>
                    <a:lumOff val="35000"/>
                  </a:schemeClr>
                </a:solidFill>
              </a:defRPr>
            </a:lvl1pPr>
          </a:lstStyle>
          <a:p>
            <a:pPr lvl="0"/>
            <a:r>
              <a:rPr lang="en-US" dirty="0"/>
              <a:t>Click to enter Presenter Company</a:t>
            </a:r>
          </a:p>
        </p:txBody>
      </p:sp>
      <p:sp>
        <p:nvSpPr>
          <p:cNvPr id="11" name="Content Placeholder 22"/>
          <p:cNvSpPr>
            <a:spLocks noGrp="1"/>
          </p:cNvSpPr>
          <p:nvPr>
            <p:ph sz="quarter" idx="20" hasCustomPrompt="1"/>
          </p:nvPr>
        </p:nvSpPr>
        <p:spPr>
          <a:xfrm>
            <a:off x="0" y="5468183"/>
            <a:ext cx="3556000" cy="301752"/>
          </a:xfrm>
        </p:spPr>
        <p:txBody>
          <a:bodyPr>
            <a:normAutofit/>
          </a:bodyPr>
          <a:lstStyle>
            <a:lvl1pPr>
              <a:buFont typeface="Arial" pitchFamily="34" charset="0"/>
              <a:buNone/>
              <a:defRPr sz="1200">
                <a:solidFill>
                  <a:schemeClr val="tx1">
                    <a:lumMod val="65000"/>
                    <a:lumOff val="35000"/>
                  </a:schemeClr>
                </a:solidFill>
              </a:defRPr>
            </a:lvl1pPr>
          </a:lstStyle>
          <a:p>
            <a:pPr lvl="0"/>
            <a:r>
              <a:rPr lang="en-US" dirty="0"/>
              <a:t>Click to enter Presenter Name</a:t>
            </a:r>
          </a:p>
        </p:txBody>
      </p:sp>
    </p:spTree>
    <p:extLst>
      <p:ext uri="{BB962C8B-B14F-4D97-AF65-F5344CB8AC3E}">
        <p14:creationId xmlns:p14="http://schemas.microsoft.com/office/powerpoint/2010/main" val="869938408"/>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1 Section Intro Pic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31520" y="2194560"/>
            <a:ext cx="10850880" cy="1005840"/>
          </a:xfrm>
        </p:spPr>
        <p:txBody>
          <a:bodyPr anchor="b" anchorCtr="0">
            <a:normAutofit/>
          </a:bodyPr>
          <a:lstStyle>
            <a:lvl1pPr algn="l">
              <a:defRPr sz="3200">
                <a:solidFill>
                  <a:schemeClr val="tx2"/>
                </a:solidFill>
                <a:effectLst>
                  <a:outerShdw blurRad="50800" dist="38100" dir="2700000" algn="tl" rotWithShape="0">
                    <a:prstClr val="black">
                      <a:alpha val="40000"/>
                    </a:prstClr>
                  </a:outerShdw>
                </a:effectLst>
                <a:latin typeface="+mj-lt"/>
              </a:defRPr>
            </a:lvl1pPr>
          </a:lstStyle>
          <a:p>
            <a:r>
              <a:rPr lang="en-US" dirty="0"/>
              <a:t>Click to edit Section title</a:t>
            </a:r>
          </a:p>
        </p:txBody>
      </p:sp>
      <p:sp>
        <p:nvSpPr>
          <p:cNvPr id="3" name="Subtitle 2"/>
          <p:cNvSpPr>
            <a:spLocks noGrp="1"/>
          </p:cNvSpPr>
          <p:nvPr>
            <p:ph type="subTitle" idx="1" hasCustomPrompt="1"/>
          </p:nvPr>
        </p:nvSpPr>
        <p:spPr>
          <a:xfrm>
            <a:off x="853440" y="3291840"/>
            <a:ext cx="10728960" cy="3017520"/>
          </a:xfrm>
        </p:spPr>
        <p:txBody>
          <a:bodyPr/>
          <a:lstStyle>
            <a:lvl1pPr marL="342900" marR="0" indent="-342900" algn="l" defTabSz="914400" rtl="0" eaLnBrk="1" fontAlgn="auto" latinLnBrk="0" hangingPunct="1">
              <a:lnSpc>
                <a:spcPct val="100000"/>
              </a:lnSpc>
              <a:spcBef>
                <a:spcPct val="20000"/>
              </a:spcBef>
              <a:spcAft>
                <a:spcPts val="0"/>
              </a:spcAft>
              <a:buClrTx/>
              <a:buSzPct val="100000"/>
              <a:buFontTx/>
              <a:buBlip>
                <a:blip r:embed="rId2"/>
              </a:buBlip>
              <a:tabLst/>
              <a:defRPr sz="2000">
                <a:solidFill>
                  <a:schemeClr val="tx2"/>
                </a:solidFill>
                <a:latin typeface="+mj-lt"/>
              </a:defRPr>
            </a:lvl1pPr>
            <a:lvl2pPr marL="742950" marR="0" indent="-285750" algn="l" defTabSz="914400" rtl="0" eaLnBrk="1" fontAlgn="auto" latinLnBrk="0" hangingPunct="1">
              <a:lnSpc>
                <a:spcPct val="100000"/>
              </a:lnSpc>
              <a:spcBef>
                <a:spcPct val="20000"/>
              </a:spcBef>
              <a:spcAft>
                <a:spcPts val="0"/>
              </a:spcAft>
              <a:buClrTx/>
              <a:buSzPct val="110000"/>
              <a:buFontTx/>
              <a:buBlip>
                <a:blip r:embed="rId2"/>
              </a:buBlip>
              <a:tabLst/>
              <a:defRPr sz="1800">
                <a:solidFill>
                  <a:schemeClr val="tx1">
                    <a:lumMod val="75000"/>
                    <a:lumOff val="25000"/>
                  </a:schemeClr>
                </a:solidFill>
              </a:defRPr>
            </a:lvl2pPr>
            <a:lvl3pPr marL="11430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600">
                <a:solidFill>
                  <a:schemeClr val="tx1">
                    <a:lumMod val="75000"/>
                    <a:lumOff val="25000"/>
                  </a:schemeClr>
                </a:solidFill>
              </a:defRPr>
            </a:lvl3pPr>
            <a:lvl4pPr marL="16002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400">
                <a:solidFill>
                  <a:schemeClr val="tx1">
                    <a:lumMod val="75000"/>
                    <a:lumOff val="25000"/>
                  </a:schemeClr>
                </a:solidFill>
              </a:defRPr>
            </a:lvl4pPr>
            <a:lvl5pPr marL="20574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200">
                <a:solidFill>
                  <a:schemeClr val="tx1">
                    <a:lumMod val="75000"/>
                    <a:lumOff val="2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Section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p:cNvSpPr>
            <a:spLocks noGrp="1"/>
          </p:cNvSpPr>
          <p:nvPr>
            <p:ph type="ftr" sz="quarter" idx="11"/>
          </p:nvPr>
        </p:nvSpPr>
        <p:spPr>
          <a:xfrm>
            <a:off x="3535680" y="6476304"/>
            <a:ext cx="4876800" cy="365125"/>
          </a:xfrm>
          <a:prstGeom prst="rect">
            <a:avLst/>
          </a:prstGeom>
        </p:spPr>
        <p:txBody>
          <a:bodyPr anchor="ctr" anchorCtr="0"/>
          <a:lstStyle>
            <a:lvl1pPr algn="ctr">
              <a:defRPr>
                <a:solidFill>
                  <a:schemeClr val="tx1"/>
                </a:solidFill>
              </a:defRPr>
            </a:lvl1pPr>
          </a:lstStyle>
          <a:p>
            <a:endParaRPr lang="en-US" dirty="0">
              <a:solidFill>
                <a:prstClr val="black"/>
              </a:solidFill>
            </a:endParaRPr>
          </a:p>
        </p:txBody>
      </p:sp>
      <p:sp>
        <p:nvSpPr>
          <p:cNvPr id="14" name="Date Placeholder 3"/>
          <p:cNvSpPr>
            <a:spLocks noGrp="1"/>
          </p:cNvSpPr>
          <p:nvPr>
            <p:ph type="dt" sz="half" idx="10"/>
          </p:nvPr>
        </p:nvSpPr>
        <p:spPr>
          <a:xfrm>
            <a:off x="1828800" y="6476304"/>
            <a:ext cx="1117600" cy="365125"/>
          </a:xfrm>
          <a:prstGeom prst="rect">
            <a:avLst/>
          </a:prstGeom>
        </p:spPr>
        <p:txBody>
          <a:bodyPr anchor="ctr" anchorCtr="0"/>
          <a:lstStyle>
            <a:lvl1pPr>
              <a:defRPr>
                <a:solidFill>
                  <a:schemeClr val="tx1"/>
                </a:solidFill>
              </a:defRPr>
            </a:lvl1pPr>
          </a:lstStyle>
          <a:p>
            <a:endParaRPr lang="en-US" dirty="0">
              <a:solidFill>
                <a:prstClr val="black"/>
              </a:solidFill>
            </a:endParaRPr>
          </a:p>
        </p:txBody>
      </p:sp>
      <p:sp>
        <p:nvSpPr>
          <p:cNvPr id="15"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tx1"/>
                </a:solidFill>
              </a:defRPr>
            </a:lvl1pPr>
          </a:lstStyle>
          <a:p>
            <a:fld id="{026CCAEB-CB17-44EB-A892-4553F1D666B6}" type="slidenum">
              <a:rPr lang="en-US" smtClean="0">
                <a:solidFill>
                  <a:prstClr val="black"/>
                </a:solidFill>
              </a:rPr>
              <a:pPr/>
              <a:t>‹#›</a:t>
            </a:fld>
            <a:endParaRPr lang="en-US" dirty="0">
              <a:solidFill>
                <a:prstClr val="black"/>
              </a:solidFill>
            </a:endParaRPr>
          </a:p>
        </p:txBody>
      </p:sp>
      <p:pic>
        <p:nvPicPr>
          <p:cNvPr id="9" name="Picture Placeholder 2" descr="MSFT_logo_rgb_C-Gray.png"/>
          <p:cNvPicPr>
            <a:picLocks noChangeAspect="1"/>
          </p:cNvPicPr>
          <p:nvPr userDrawn="1"/>
        </p:nvPicPr>
        <p:blipFill>
          <a:blip r:embed="rId3" cstate="print">
            <a:extLst>
              <a:ext uri="{28A0092B-C50C-407E-A947-70E740481C1C}">
                <a14:useLocalDpi xmlns:a14="http://schemas.microsoft.com/office/drawing/2010/main" val="0"/>
              </a:ext>
            </a:extLst>
          </a:blip>
          <a:srcRect t="160" b="160"/>
          <a:stretch>
            <a:fillRect/>
          </a:stretch>
        </p:blipFill>
        <p:spPr>
          <a:xfrm>
            <a:off x="10668000" y="6438138"/>
            <a:ext cx="1524000" cy="419862"/>
          </a:xfrm>
          <a:prstGeom prst="rect">
            <a:avLst/>
          </a:prstGeom>
        </p:spPr>
      </p:pic>
    </p:spTree>
    <p:extLst>
      <p:ext uri="{BB962C8B-B14F-4D97-AF65-F5344CB8AC3E}">
        <p14:creationId xmlns:p14="http://schemas.microsoft.com/office/powerpoint/2010/main" val="494999505"/>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1 Topic Title_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192000" cy="146207"/>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63" y="6419381"/>
            <a:ext cx="12192000" cy="438620"/>
          </a:xfrm>
          <a:prstGeom prst="rect">
            <a:avLst/>
          </a:prstGeom>
        </p:spPr>
      </p:pic>
      <p:sp>
        <p:nvSpPr>
          <p:cNvPr id="2" name="Title 1"/>
          <p:cNvSpPr>
            <a:spLocks noGrp="1"/>
          </p:cNvSpPr>
          <p:nvPr>
            <p:ph type="title" hasCustomPrompt="1"/>
          </p:nvPr>
        </p:nvSpPr>
        <p:spPr>
          <a:xfrm>
            <a:off x="406400" y="222410"/>
            <a:ext cx="11379200" cy="920591"/>
          </a:xfrm>
        </p:spPr>
        <p:txBody>
          <a:bodyPr anchor="b" anchorCtr="0">
            <a:normAutofit/>
          </a:bodyPr>
          <a:lstStyle>
            <a:lvl1pPr>
              <a:defRPr sz="3200">
                <a:solidFill>
                  <a:schemeClr val="tx2"/>
                </a:solidFill>
              </a:defRPr>
            </a:lvl1pPr>
          </a:lstStyle>
          <a:p>
            <a:r>
              <a:rPr lang="en-US" dirty="0"/>
              <a:t>Click to edit Topic title</a:t>
            </a:r>
          </a:p>
        </p:txBody>
      </p:sp>
      <p:sp>
        <p:nvSpPr>
          <p:cNvPr id="3" name="Content Placeholder 2"/>
          <p:cNvSpPr>
            <a:spLocks noGrp="1"/>
          </p:cNvSpPr>
          <p:nvPr>
            <p:ph idx="1" hasCustomPrompt="1"/>
          </p:nvPr>
        </p:nvSpPr>
        <p:spPr>
          <a:xfrm>
            <a:off x="406400" y="1188720"/>
            <a:ext cx="11379200" cy="5166360"/>
          </a:xfrm>
        </p:spPr>
        <p:txBody>
          <a:bodyPr/>
          <a:lstStyle>
            <a:lvl1pPr>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Topic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Footer Placeholder 4"/>
          <p:cNvSpPr>
            <a:spLocks noGrp="1"/>
          </p:cNvSpPr>
          <p:nvPr>
            <p:ph type="ftr" sz="quarter" idx="11"/>
          </p:nvPr>
        </p:nvSpPr>
        <p:spPr>
          <a:xfrm>
            <a:off x="3535680" y="6476301"/>
            <a:ext cx="4876800" cy="365760"/>
          </a:xfrm>
          <a:prstGeom prst="rect">
            <a:avLst/>
          </a:prstGeom>
        </p:spPr>
        <p:txBody>
          <a:bodyPr anchor="ctr" anchorCtr="0"/>
          <a:lstStyle>
            <a:lvl1pPr algn="ctr">
              <a:defRPr>
                <a:solidFill>
                  <a:schemeClr val="bg1"/>
                </a:solidFill>
              </a:defRPr>
            </a:lvl1pPr>
          </a:lstStyle>
          <a:p>
            <a:endParaRPr lang="en-US" dirty="0">
              <a:solidFill>
                <a:prstClr val="white"/>
              </a:solidFill>
            </a:endParaRPr>
          </a:p>
        </p:txBody>
      </p:sp>
      <p:sp>
        <p:nvSpPr>
          <p:cNvPr id="19" name="Date Placeholder 3"/>
          <p:cNvSpPr>
            <a:spLocks noGrp="1"/>
          </p:cNvSpPr>
          <p:nvPr>
            <p:ph type="dt" sz="half" idx="10"/>
          </p:nvPr>
        </p:nvSpPr>
        <p:spPr>
          <a:xfrm>
            <a:off x="1828800" y="6476304"/>
            <a:ext cx="1117600" cy="365125"/>
          </a:xfrm>
          <a:prstGeom prst="rect">
            <a:avLst/>
          </a:prstGeom>
        </p:spPr>
        <p:txBody>
          <a:bodyPr anchor="ctr" anchorCtr="0"/>
          <a:lstStyle>
            <a:lvl1pPr>
              <a:defRPr>
                <a:solidFill>
                  <a:schemeClr val="bg1"/>
                </a:solidFill>
              </a:defRPr>
            </a:lvl1pPr>
          </a:lstStyle>
          <a:p>
            <a:endParaRPr lang="en-US" dirty="0">
              <a:solidFill>
                <a:prstClr val="white"/>
              </a:solidFill>
            </a:endParaRPr>
          </a:p>
        </p:txBody>
      </p:sp>
      <p:sp>
        <p:nvSpPr>
          <p:cNvPr id="20"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bg1"/>
                </a:solidFill>
              </a:defRPr>
            </a:lvl1pPr>
          </a:lstStyle>
          <a:p>
            <a:fld id="{026CCAEB-CB17-44EB-A892-4553F1D666B6}" type="slidenum">
              <a:rPr lang="en-US" smtClean="0">
                <a:solidFill>
                  <a:prstClr val="white"/>
                </a:solidFill>
              </a:rPr>
              <a:pPr/>
              <a:t>‹#›</a:t>
            </a:fld>
            <a:endParaRPr lang="en-US" dirty="0">
              <a:solidFill>
                <a:prstClr val="white"/>
              </a:solidFill>
            </a:endParaRPr>
          </a:p>
        </p:txBody>
      </p:sp>
      <p:pic>
        <p:nvPicPr>
          <p:cNvPr id="12" name="Picture Placeholder 4" descr="MSFT_logo_rgb_C-Wht.pdf"/>
          <p:cNvPicPr>
            <a:picLocks noChangeAspect="1"/>
          </p:cNvPicPr>
          <p:nvPr userDrawn="1"/>
        </p:nvPicPr>
        <p:blipFill>
          <a:blip r:embed="rId4" cstate="print">
            <a:extLst>
              <a:ext uri="{28A0092B-C50C-407E-A947-70E740481C1C}">
                <a14:useLocalDpi xmlns:a14="http://schemas.microsoft.com/office/drawing/2010/main" val="0"/>
              </a:ext>
            </a:extLst>
          </a:blip>
          <a:srcRect t="153" b="153"/>
          <a:stretch>
            <a:fillRect/>
          </a:stretch>
        </p:blipFill>
        <p:spPr>
          <a:xfrm>
            <a:off x="10668000" y="6438138"/>
            <a:ext cx="1524000" cy="419862"/>
          </a:xfrm>
          <a:prstGeom prst="rect">
            <a:avLst/>
          </a:prstGeom>
        </p:spPr>
      </p:pic>
    </p:spTree>
    <p:extLst>
      <p:ext uri="{BB962C8B-B14F-4D97-AF65-F5344CB8AC3E}">
        <p14:creationId xmlns:p14="http://schemas.microsoft.com/office/powerpoint/2010/main" val="3497825945"/>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2 Topic Title_Subtitle_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192000" cy="146207"/>
          </a:xfrm>
          <a:prstGeom prst="rect">
            <a:avLst/>
          </a:prstGeom>
        </p:spPr>
      </p:pic>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63" y="6419381"/>
            <a:ext cx="12192000" cy="438620"/>
          </a:xfrm>
          <a:prstGeom prst="rect">
            <a:avLst/>
          </a:prstGeom>
        </p:spPr>
      </p:pic>
      <p:sp>
        <p:nvSpPr>
          <p:cNvPr id="2" name="Title 1"/>
          <p:cNvSpPr>
            <a:spLocks noGrp="1"/>
          </p:cNvSpPr>
          <p:nvPr>
            <p:ph type="title" hasCustomPrompt="1"/>
          </p:nvPr>
        </p:nvSpPr>
        <p:spPr>
          <a:xfrm>
            <a:off x="406400" y="228600"/>
            <a:ext cx="11379200" cy="533400"/>
          </a:xfrm>
        </p:spPr>
        <p:txBody>
          <a:bodyPr>
            <a:noAutofit/>
          </a:bodyPr>
          <a:lstStyle>
            <a:lvl1pPr>
              <a:defRPr sz="3200">
                <a:solidFill>
                  <a:schemeClr val="tx2"/>
                </a:solidFill>
              </a:defRPr>
            </a:lvl1pPr>
          </a:lstStyle>
          <a:p>
            <a:r>
              <a:rPr lang="en-US" dirty="0"/>
              <a:t>Click to edit Topic title</a:t>
            </a:r>
          </a:p>
        </p:txBody>
      </p:sp>
      <p:sp>
        <p:nvSpPr>
          <p:cNvPr id="8" name="Text Placeholder 7"/>
          <p:cNvSpPr>
            <a:spLocks noGrp="1"/>
          </p:cNvSpPr>
          <p:nvPr>
            <p:ph type="body" sz="quarter" idx="13" hasCustomPrompt="1"/>
          </p:nvPr>
        </p:nvSpPr>
        <p:spPr>
          <a:xfrm>
            <a:off x="406400" y="1219200"/>
            <a:ext cx="11379200" cy="5135880"/>
          </a:xfrm>
        </p:spPr>
        <p:txBody>
          <a:bodyPr/>
          <a:lstStyle>
            <a:lvl1pPr>
              <a:buSzPct val="100000"/>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Topic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609600" y="762000"/>
            <a:ext cx="11176000" cy="457200"/>
          </a:xfrm>
        </p:spPr>
        <p:txBody>
          <a:bodyPr>
            <a:noAutofit/>
          </a:bodyPr>
          <a:lstStyle>
            <a:lvl1pPr>
              <a:buFont typeface="Arial" pitchFamily="34" charset="0"/>
              <a:buNone/>
              <a:defRPr sz="2400" baseline="0">
                <a:solidFill>
                  <a:schemeClr val="bg2"/>
                </a:solidFill>
                <a:latin typeface="+mj-lt"/>
              </a:defRPr>
            </a:lvl1pPr>
          </a:lstStyle>
          <a:p>
            <a:pPr lvl="0"/>
            <a:r>
              <a:rPr lang="en-US" dirty="0"/>
              <a:t>Click to edit Topic Subtitle</a:t>
            </a:r>
          </a:p>
        </p:txBody>
      </p:sp>
      <p:sp>
        <p:nvSpPr>
          <p:cNvPr id="30" name="Date Placeholder 3"/>
          <p:cNvSpPr>
            <a:spLocks noGrp="1"/>
          </p:cNvSpPr>
          <p:nvPr>
            <p:ph type="dt" sz="half" idx="10"/>
          </p:nvPr>
        </p:nvSpPr>
        <p:spPr>
          <a:xfrm>
            <a:off x="1828800" y="6476304"/>
            <a:ext cx="1117600" cy="365125"/>
          </a:xfrm>
          <a:prstGeom prst="rect">
            <a:avLst/>
          </a:prstGeom>
        </p:spPr>
        <p:txBody>
          <a:bodyPr anchor="ctr" anchorCtr="0"/>
          <a:lstStyle>
            <a:lvl1pPr>
              <a:defRPr>
                <a:solidFill>
                  <a:schemeClr val="bg1"/>
                </a:solidFill>
              </a:defRPr>
            </a:lvl1pPr>
          </a:lstStyle>
          <a:p>
            <a:endParaRPr lang="en-US" dirty="0">
              <a:solidFill>
                <a:prstClr val="white"/>
              </a:solidFill>
            </a:endParaRPr>
          </a:p>
        </p:txBody>
      </p:sp>
      <p:sp>
        <p:nvSpPr>
          <p:cNvPr id="31"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bg1"/>
                </a:solidFill>
              </a:defRPr>
            </a:lvl1pPr>
          </a:lstStyle>
          <a:p>
            <a:fld id="{026CCAEB-CB17-44EB-A892-4553F1D666B6}" type="slidenum">
              <a:rPr lang="en-US" smtClean="0">
                <a:solidFill>
                  <a:prstClr val="white"/>
                </a:solidFill>
              </a:rPr>
              <a:pPr/>
              <a:t>‹#›</a:t>
            </a:fld>
            <a:endParaRPr lang="en-US" dirty="0">
              <a:solidFill>
                <a:prstClr val="white"/>
              </a:solidFill>
            </a:endParaRPr>
          </a:p>
        </p:txBody>
      </p:sp>
      <p:sp>
        <p:nvSpPr>
          <p:cNvPr id="32" name="Footer Placeholder 4"/>
          <p:cNvSpPr>
            <a:spLocks noGrp="1"/>
          </p:cNvSpPr>
          <p:nvPr>
            <p:ph type="ftr" sz="quarter" idx="11"/>
          </p:nvPr>
        </p:nvSpPr>
        <p:spPr>
          <a:xfrm>
            <a:off x="3535680" y="6476301"/>
            <a:ext cx="4876800" cy="365760"/>
          </a:xfrm>
          <a:prstGeom prst="rect">
            <a:avLst/>
          </a:prstGeom>
        </p:spPr>
        <p:txBody>
          <a:bodyPr anchor="ctr" anchorCtr="0"/>
          <a:lstStyle>
            <a:lvl1pPr algn="ctr">
              <a:defRPr>
                <a:solidFill>
                  <a:schemeClr val="bg1"/>
                </a:solidFill>
              </a:defRPr>
            </a:lvl1pPr>
          </a:lstStyle>
          <a:p>
            <a:endParaRPr lang="en-US" dirty="0">
              <a:solidFill>
                <a:prstClr val="white"/>
              </a:solidFill>
            </a:endParaRPr>
          </a:p>
        </p:txBody>
      </p:sp>
      <p:pic>
        <p:nvPicPr>
          <p:cNvPr id="11" name="Picture Placeholder 4" descr="MSFT_logo_rgb_C-Wht.pdf"/>
          <p:cNvPicPr>
            <a:picLocks noChangeAspect="1"/>
          </p:cNvPicPr>
          <p:nvPr userDrawn="1"/>
        </p:nvPicPr>
        <p:blipFill>
          <a:blip r:embed="rId4" cstate="print">
            <a:extLst>
              <a:ext uri="{28A0092B-C50C-407E-A947-70E740481C1C}">
                <a14:useLocalDpi xmlns:a14="http://schemas.microsoft.com/office/drawing/2010/main" val="0"/>
              </a:ext>
            </a:extLst>
          </a:blip>
          <a:srcRect t="153" b="153"/>
          <a:stretch>
            <a:fillRect/>
          </a:stretch>
        </p:blipFill>
        <p:spPr>
          <a:xfrm>
            <a:off x="10668000" y="6438138"/>
            <a:ext cx="1524000" cy="419862"/>
          </a:xfrm>
          <a:prstGeom prst="rect">
            <a:avLst/>
          </a:prstGeom>
        </p:spPr>
      </p:pic>
    </p:spTree>
    <p:extLst>
      <p:ext uri="{BB962C8B-B14F-4D97-AF65-F5344CB8AC3E}">
        <p14:creationId xmlns:p14="http://schemas.microsoft.com/office/powerpoint/2010/main" val="2419498744"/>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2.3 Title Only">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192000" cy="146207"/>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63" y="6419381"/>
            <a:ext cx="12192000" cy="438620"/>
          </a:xfrm>
          <a:prstGeom prst="rect">
            <a:avLst/>
          </a:prstGeom>
        </p:spPr>
      </p:pic>
      <p:sp>
        <p:nvSpPr>
          <p:cNvPr id="2" name="Title 1"/>
          <p:cNvSpPr>
            <a:spLocks noGrp="1"/>
          </p:cNvSpPr>
          <p:nvPr>
            <p:ph type="title"/>
          </p:nvPr>
        </p:nvSpPr>
        <p:spPr>
          <a:xfrm>
            <a:off x="406400" y="228600"/>
            <a:ext cx="11379200" cy="914400"/>
          </a:xfrm>
        </p:spPr>
        <p:txBody>
          <a:bodyPr anchor="b" anchorCtr="0">
            <a:normAutofit/>
          </a:bodyPr>
          <a:lstStyle>
            <a:lvl1pPr>
              <a:defRPr sz="3200">
                <a:solidFill>
                  <a:schemeClr val="tx2"/>
                </a:solidFill>
              </a:defRPr>
            </a:lvl1pPr>
          </a:lstStyle>
          <a:p>
            <a:r>
              <a:rPr lang="en-US"/>
              <a:t>Click to edit Master title style</a:t>
            </a:r>
            <a:endParaRPr lang="en-US" dirty="0"/>
          </a:p>
        </p:txBody>
      </p:sp>
      <p:sp>
        <p:nvSpPr>
          <p:cNvPr id="22" name="Footer Placeholder 4"/>
          <p:cNvSpPr>
            <a:spLocks noGrp="1"/>
          </p:cNvSpPr>
          <p:nvPr>
            <p:ph type="ftr" sz="quarter" idx="11"/>
          </p:nvPr>
        </p:nvSpPr>
        <p:spPr>
          <a:xfrm>
            <a:off x="3535680" y="6476304"/>
            <a:ext cx="4876800" cy="365125"/>
          </a:xfrm>
          <a:prstGeom prst="rect">
            <a:avLst/>
          </a:prstGeom>
        </p:spPr>
        <p:txBody>
          <a:bodyPr anchor="ctr" anchorCtr="0"/>
          <a:lstStyle>
            <a:lvl1pPr>
              <a:defRPr>
                <a:solidFill>
                  <a:schemeClr val="bg1"/>
                </a:solidFill>
              </a:defRPr>
            </a:lvl1pPr>
          </a:lstStyle>
          <a:p>
            <a:endParaRPr lang="en-US" dirty="0">
              <a:solidFill>
                <a:prstClr val="white"/>
              </a:solidFill>
            </a:endParaRPr>
          </a:p>
        </p:txBody>
      </p:sp>
      <p:sp>
        <p:nvSpPr>
          <p:cNvPr id="23" name="Date Placeholder 3"/>
          <p:cNvSpPr>
            <a:spLocks noGrp="1"/>
          </p:cNvSpPr>
          <p:nvPr>
            <p:ph type="dt" sz="half" idx="10"/>
          </p:nvPr>
        </p:nvSpPr>
        <p:spPr>
          <a:xfrm>
            <a:off x="1828800" y="6476304"/>
            <a:ext cx="1117600" cy="365125"/>
          </a:xfrm>
          <a:prstGeom prst="rect">
            <a:avLst/>
          </a:prstGeom>
        </p:spPr>
        <p:txBody>
          <a:bodyPr anchor="ctr" anchorCtr="0"/>
          <a:lstStyle>
            <a:lvl1pPr>
              <a:defRPr>
                <a:solidFill>
                  <a:schemeClr val="bg1"/>
                </a:solidFill>
              </a:defRPr>
            </a:lvl1pPr>
          </a:lstStyle>
          <a:p>
            <a:endParaRPr lang="en-US" dirty="0">
              <a:solidFill>
                <a:prstClr val="white"/>
              </a:solidFill>
            </a:endParaRPr>
          </a:p>
        </p:txBody>
      </p:sp>
      <p:sp>
        <p:nvSpPr>
          <p:cNvPr id="24"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bg1"/>
                </a:solidFill>
              </a:defRPr>
            </a:lvl1pPr>
          </a:lstStyle>
          <a:p>
            <a:fld id="{026CCAEB-CB17-44EB-A892-4553F1D666B6}" type="slidenum">
              <a:rPr lang="en-US" smtClean="0">
                <a:solidFill>
                  <a:prstClr val="white"/>
                </a:solidFill>
              </a:rPr>
              <a:pPr/>
              <a:t>‹#›</a:t>
            </a:fld>
            <a:endParaRPr lang="en-US" dirty="0">
              <a:solidFill>
                <a:prstClr val="white"/>
              </a:solidFill>
            </a:endParaRPr>
          </a:p>
        </p:txBody>
      </p:sp>
      <p:pic>
        <p:nvPicPr>
          <p:cNvPr id="9" name="Picture Placeholder 4" descr="MSFT_logo_rgb_C-Wht.pdf"/>
          <p:cNvPicPr>
            <a:picLocks noChangeAspect="1"/>
          </p:cNvPicPr>
          <p:nvPr userDrawn="1"/>
        </p:nvPicPr>
        <p:blipFill>
          <a:blip r:embed="rId4" cstate="print">
            <a:extLst>
              <a:ext uri="{28A0092B-C50C-407E-A947-70E740481C1C}">
                <a14:useLocalDpi xmlns:a14="http://schemas.microsoft.com/office/drawing/2010/main" val="0"/>
              </a:ext>
            </a:extLst>
          </a:blip>
          <a:srcRect t="153" b="153"/>
          <a:stretch>
            <a:fillRect/>
          </a:stretch>
        </p:blipFill>
        <p:spPr>
          <a:xfrm>
            <a:off x="10668000" y="6438138"/>
            <a:ext cx="1524000" cy="419862"/>
          </a:xfrm>
          <a:prstGeom prst="rect">
            <a:avLst/>
          </a:prstGeom>
        </p:spPr>
      </p:pic>
    </p:spTree>
    <p:extLst>
      <p:ext uri="{BB962C8B-B14F-4D97-AF65-F5344CB8AC3E}">
        <p14:creationId xmlns:p14="http://schemas.microsoft.com/office/powerpoint/2010/main" val="2841180161"/>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2.4 Title_Subtitle Only">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192000" cy="146207"/>
          </a:xfrm>
          <a:prstGeom prst="rect">
            <a:avLst/>
          </a:prstGeom>
        </p:spPr>
      </p:pic>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63" y="6419381"/>
            <a:ext cx="12192000" cy="438620"/>
          </a:xfrm>
          <a:prstGeom prst="rect">
            <a:avLst/>
          </a:prstGeom>
        </p:spPr>
      </p:pic>
      <p:sp>
        <p:nvSpPr>
          <p:cNvPr id="2" name="Title 1"/>
          <p:cNvSpPr>
            <a:spLocks noGrp="1"/>
          </p:cNvSpPr>
          <p:nvPr>
            <p:ph type="title"/>
          </p:nvPr>
        </p:nvSpPr>
        <p:spPr>
          <a:xfrm>
            <a:off x="406400" y="228599"/>
            <a:ext cx="11379200" cy="533400"/>
          </a:xfrm>
        </p:spPr>
        <p:txBody>
          <a:bodyPr/>
          <a:lstStyle>
            <a:lvl1pPr>
              <a:defRPr>
                <a:solidFill>
                  <a:schemeClr val="tx2"/>
                </a:solidFill>
              </a:defRPr>
            </a:lvl1pPr>
          </a:lstStyle>
          <a:p>
            <a:r>
              <a:rPr lang="en-US"/>
              <a:t>Click to edit Master title style</a:t>
            </a:r>
            <a:endParaRPr lang="en-US" dirty="0"/>
          </a:p>
        </p:txBody>
      </p:sp>
      <p:sp>
        <p:nvSpPr>
          <p:cNvPr id="8" name="Text Placeholder 9"/>
          <p:cNvSpPr>
            <a:spLocks noGrp="1"/>
          </p:cNvSpPr>
          <p:nvPr>
            <p:ph type="body" sz="quarter" idx="14"/>
          </p:nvPr>
        </p:nvSpPr>
        <p:spPr>
          <a:xfrm>
            <a:off x="609600" y="788634"/>
            <a:ext cx="11176000" cy="506767"/>
          </a:xfrm>
        </p:spPr>
        <p:txBody>
          <a:bodyPr>
            <a:noAutofit/>
          </a:bodyPr>
          <a:lstStyle>
            <a:lvl1pPr>
              <a:buFont typeface="Arial" pitchFamily="34" charset="0"/>
              <a:buNone/>
              <a:defRPr sz="2600">
                <a:solidFill>
                  <a:schemeClr val="bg2"/>
                </a:solidFill>
                <a:latin typeface="+mj-lt"/>
              </a:defRPr>
            </a:lvl1pPr>
          </a:lstStyle>
          <a:p>
            <a:pPr lvl="0"/>
            <a:r>
              <a:rPr lang="en-US"/>
              <a:t>Click to edit Master text styles</a:t>
            </a:r>
          </a:p>
        </p:txBody>
      </p:sp>
      <p:sp>
        <p:nvSpPr>
          <p:cNvPr id="24" name="Date Placeholder 3"/>
          <p:cNvSpPr>
            <a:spLocks noGrp="1"/>
          </p:cNvSpPr>
          <p:nvPr>
            <p:ph type="dt" sz="half" idx="10"/>
          </p:nvPr>
        </p:nvSpPr>
        <p:spPr>
          <a:xfrm>
            <a:off x="1828800" y="6476304"/>
            <a:ext cx="1117600" cy="365125"/>
          </a:xfrm>
          <a:prstGeom prst="rect">
            <a:avLst/>
          </a:prstGeom>
        </p:spPr>
        <p:txBody>
          <a:bodyPr anchor="ctr" anchorCtr="0"/>
          <a:lstStyle>
            <a:lvl1pPr>
              <a:defRPr>
                <a:solidFill>
                  <a:schemeClr val="bg1"/>
                </a:solidFill>
              </a:defRPr>
            </a:lvl1pPr>
          </a:lstStyle>
          <a:p>
            <a:endParaRPr lang="en-US" dirty="0">
              <a:solidFill>
                <a:prstClr val="white"/>
              </a:solidFill>
            </a:endParaRPr>
          </a:p>
        </p:txBody>
      </p:sp>
      <p:sp>
        <p:nvSpPr>
          <p:cNvPr id="25"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bg1"/>
                </a:solidFill>
              </a:defRPr>
            </a:lvl1pPr>
          </a:lstStyle>
          <a:p>
            <a:fld id="{026CCAEB-CB17-44EB-A892-4553F1D666B6}" type="slidenum">
              <a:rPr lang="en-US" smtClean="0">
                <a:solidFill>
                  <a:prstClr val="white"/>
                </a:solidFill>
              </a:rPr>
              <a:pPr/>
              <a:t>‹#›</a:t>
            </a:fld>
            <a:endParaRPr lang="en-US" dirty="0">
              <a:solidFill>
                <a:prstClr val="white"/>
              </a:solidFill>
            </a:endParaRPr>
          </a:p>
        </p:txBody>
      </p:sp>
      <p:sp>
        <p:nvSpPr>
          <p:cNvPr id="26" name="Footer Placeholder 4"/>
          <p:cNvSpPr>
            <a:spLocks noGrp="1"/>
          </p:cNvSpPr>
          <p:nvPr>
            <p:ph type="ftr" sz="quarter" idx="11"/>
          </p:nvPr>
        </p:nvSpPr>
        <p:spPr>
          <a:xfrm>
            <a:off x="3535680" y="6476301"/>
            <a:ext cx="4876800" cy="365760"/>
          </a:xfrm>
          <a:prstGeom prst="rect">
            <a:avLst/>
          </a:prstGeom>
        </p:spPr>
        <p:txBody>
          <a:bodyPr anchor="ctr" anchorCtr="0"/>
          <a:lstStyle>
            <a:lvl1pPr algn="ctr">
              <a:defRPr>
                <a:solidFill>
                  <a:schemeClr val="bg1"/>
                </a:solidFill>
              </a:defRPr>
            </a:lvl1pPr>
          </a:lstStyle>
          <a:p>
            <a:endParaRPr lang="en-US" dirty="0">
              <a:solidFill>
                <a:prstClr val="white"/>
              </a:solidFill>
            </a:endParaRPr>
          </a:p>
        </p:txBody>
      </p:sp>
      <p:pic>
        <p:nvPicPr>
          <p:cNvPr id="10" name="Picture Placeholder 4" descr="MSFT_logo_rgb_C-Wht.pdf"/>
          <p:cNvPicPr>
            <a:picLocks noChangeAspect="1"/>
          </p:cNvPicPr>
          <p:nvPr userDrawn="1"/>
        </p:nvPicPr>
        <p:blipFill>
          <a:blip r:embed="rId4" cstate="print">
            <a:extLst>
              <a:ext uri="{28A0092B-C50C-407E-A947-70E740481C1C}">
                <a14:useLocalDpi xmlns:a14="http://schemas.microsoft.com/office/drawing/2010/main" val="0"/>
              </a:ext>
            </a:extLst>
          </a:blip>
          <a:srcRect t="153" b="153"/>
          <a:stretch>
            <a:fillRect/>
          </a:stretch>
        </p:blipFill>
        <p:spPr>
          <a:xfrm>
            <a:off x="10668000" y="6438138"/>
            <a:ext cx="1524000" cy="419862"/>
          </a:xfrm>
          <a:prstGeom prst="rect">
            <a:avLst/>
          </a:prstGeom>
        </p:spPr>
      </p:pic>
    </p:spTree>
    <p:extLst>
      <p:ext uri="{BB962C8B-B14F-4D97-AF65-F5344CB8AC3E}">
        <p14:creationId xmlns:p14="http://schemas.microsoft.com/office/powerpoint/2010/main" val="603695561"/>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5 Topic Title_Caption_Pictur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192000" cy="146207"/>
          </a:xfrm>
          <a:prstGeom prst="rect">
            <a:avLst/>
          </a:prstGeom>
        </p:spPr>
      </p:pic>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63" y="6419381"/>
            <a:ext cx="12192000" cy="438620"/>
          </a:xfrm>
          <a:prstGeom prst="rect">
            <a:avLst/>
          </a:prstGeom>
        </p:spPr>
      </p:pic>
      <p:sp>
        <p:nvSpPr>
          <p:cNvPr id="2" name="Title 1"/>
          <p:cNvSpPr>
            <a:spLocks noGrp="1"/>
          </p:cNvSpPr>
          <p:nvPr>
            <p:ph type="title"/>
          </p:nvPr>
        </p:nvSpPr>
        <p:spPr>
          <a:xfrm>
            <a:off x="406400" y="155450"/>
            <a:ext cx="4267200" cy="717551"/>
          </a:xfrm>
        </p:spPr>
        <p:txBody>
          <a:bodyPr anchor="b" anchorCtr="0">
            <a:normAutofit/>
          </a:bodyPr>
          <a:lstStyle>
            <a:lvl1pPr algn="l">
              <a:defRPr sz="1800" b="0">
                <a:solidFill>
                  <a:schemeClr val="tx2"/>
                </a:solidFill>
              </a:defRPr>
            </a:lvl1pPr>
          </a:lstStyle>
          <a:p>
            <a:r>
              <a:rPr lang="en-US"/>
              <a:t>Click to edit Master title style</a:t>
            </a:r>
            <a:endParaRPr lang="en-US" dirty="0"/>
          </a:p>
        </p:txBody>
      </p:sp>
      <p:sp>
        <p:nvSpPr>
          <p:cNvPr id="26"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bg1"/>
                </a:solidFill>
              </a:defRPr>
            </a:lvl1pPr>
          </a:lstStyle>
          <a:p>
            <a:fld id="{026CCAEB-CB17-44EB-A892-4553F1D666B6}" type="slidenum">
              <a:rPr lang="en-US" smtClean="0">
                <a:solidFill>
                  <a:prstClr val="white"/>
                </a:solidFill>
              </a:rPr>
              <a:pPr/>
              <a:t>‹#›</a:t>
            </a:fld>
            <a:endParaRPr lang="en-US" dirty="0">
              <a:solidFill>
                <a:prstClr val="white"/>
              </a:solidFill>
            </a:endParaRPr>
          </a:p>
        </p:txBody>
      </p:sp>
      <p:sp>
        <p:nvSpPr>
          <p:cNvPr id="27" name="Footer Placeholder 4"/>
          <p:cNvSpPr>
            <a:spLocks noGrp="1"/>
          </p:cNvSpPr>
          <p:nvPr>
            <p:ph type="ftr" sz="quarter" idx="11"/>
          </p:nvPr>
        </p:nvSpPr>
        <p:spPr>
          <a:xfrm>
            <a:off x="3535680" y="6476301"/>
            <a:ext cx="4876800" cy="365760"/>
          </a:xfrm>
          <a:prstGeom prst="rect">
            <a:avLst/>
          </a:prstGeom>
        </p:spPr>
        <p:txBody>
          <a:bodyPr anchor="ctr" anchorCtr="0"/>
          <a:lstStyle>
            <a:lvl1pPr algn="ctr">
              <a:defRPr>
                <a:solidFill>
                  <a:schemeClr val="bg1"/>
                </a:solidFill>
              </a:defRPr>
            </a:lvl1pPr>
          </a:lstStyle>
          <a:p>
            <a:endParaRPr lang="en-US" dirty="0">
              <a:solidFill>
                <a:prstClr val="white"/>
              </a:solidFill>
            </a:endParaRPr>
          </a:p>
        </p:txBody>
      </p:sp>
      <p:sp>
        <p:nvSpPr>
          <p:cNvPr id="11" name="Picture Placeholder 14"/>
          <p:cNvSpPr>
            <a:spLocks noGrp="1"/>
          </p:cNvSpPr>
          <p:nvPr>
            <p:ph type="pic" sz="quarter" idx="17"/>
          </p:nvPr>
        </p:nvSpPr>
        <p:spPr>
          <a:xfrm>
            <a:off x="4767072" y="155448"/>
            <a:ext cx="6815328" cy="6126480"/>
          </a:xfrm>
        </p:spPr>
        <p:txBody>
          <a:bodyPr>
            <a:normAutofit/>
          </a:bodyPr>
          <a:lstStyle>
            <a:lvl1pPr>
              <a:buFont typeface="Arial" pitchFamily="34" charset="0"/>
              <a:buNone/>
              <a:defRPr sz="1600"/>
            </a:lvl1pPr>
          </a:lstStyle>
          <a:p>
            <a:r>
              <a:rPr lang="en-US"/>
              <a:t>Click icon to add picture</a:t>
            </a:r>
            <a:endParaRPr lang="en-US" dirty="0"/>
          </a:p>
        </p:txBody>
      </p:sp>
      <p:sp>
        <p:nvSpPr>
          <p:cNvPr id="13" name="Date Placeholder 3"/>
          <p:cNvSpPr>
            <a:spLocks noGrp="1"/>
          </p:cNvSpPr>
          <p:nvPr>
            <p:ph type="dt" sz="half" idx="10"/>
          </p:nvPr>
        </p:nvSpPr>
        <p:spPr>
          <a:xfrm>
            <a:off x="1828800" y="6476304"/>
            <a:ext cx="1117600" cy="365125"/>
          </a:xfrm>
          <a:prstGeom prst="rect">
            <a:avLst/>
          </a:prstGeom>
        </p:spPr>
        <p:txBody>
          <a:bodyPr anchor="ctr" anchorCtr="0"/>
          <a:lstStyle>
            <a:lvl1pPr>
              <a:defRPr>
                <a:solidFill>
                  <a:schemeClr val="bg1"/>
                </a:solidFill>
              </a:defRPr>
            </a:lvl1pPr>
          </a:lstStyle>
          <a:p>
            <a:endParaRPr lang="en-US" dirty="0">
              <a:solidFill>
                <a:prstClr val="white"/>
              </a:solidFill>
            </a:endParaRPr>
          </a:p>
        </p:txBody>
      </p:sp>
      <p:sp>
        <p:nvSpPr>
          <p:cNvPr id="14" name="Subtitle 2"/>
          <p:cNvSpPr>
            <a:spLocks noGrp="1"/>
          </p:cNvSpPr>
          <p:nvPr>
            <p:ph type="subTitle" idx="1" hasCustomPrompt="1"/>
          </p:nvPr>
        </p:nvSpPr>
        <p:spPr>
          <a:xfrm>
            <a:off x="406400" y="979967"/>
            <a:ext cx="4267200" cy="5303520"/>
          </a:xfrm>
        </p:spPr>
        <p:txBody>
          <a:bodyPr/>
          <a:lstStyle>
            <a:lvl1pPr marL="236538" marR="0" indent="-225425" algn="l" defTabSz="914400" rtl="0" eaLnBrk="1" fontAlgn="auto" latinLnBrk="0" hangingPunct="1">
              <a:lnSpc>
                <a:spcPct val="100000"/>
              </a:lnSpc>
              <a:spcBef>
                <a:spcPct val="20000"/>
              </a:spcBef>
              <a:spcAft>
                <a:spcPts val="0"/>
              </a:spcAft>
              <a:buClrTx/>
              <a:buSzPct val="100000"/>
              <a:buFontTx/>
              <a:buBlip>
                <a:blip r:embed="rId4"/>
              </a:buBlip>
              <a:tabLst/>
              <a:defRPr sz="1600">
                <a:solidFill>
                  <a:schemeClr val="tx2"/>
                </a:solidFill>
                <a:latin typeface="+mj-lt"/>
              </a:defRPr>
            </a:lvl1pPr>
            <a:lvl2pPr marL="573088" marR="0" indent="-233363" algn="l" defTabSz="914400" rtl="0" eaLnBrk="1" fontAlgn="auto" latinLnBrk="0" hangingPunct="1">
              <a:lnSpc>
                <a:spcPct val="100000"/>
              </a:lnSpc>
              <a:spcBef>
                <a:spcPct val="20000"/>
              </a:spcBef>
              <a:spcAft>
                <a:spcPts val="0"/>
              </a:spcAft>
              <a:buClrTx/>
              <a:buSzPct val="110000"/>
              <a:buFontTx/>
              <a:buBlip>
                <a:blip r:embed="rId4"/>
              </a:buBlip>
              <a:tabLst/>
              <a:defRPr sz="1400">
                <a:solidFill>
                  <a:schemeClr val="tx1">
                    <a:lumMod val="75000"/>
                    <a:lumOff val="25000"/>
                  </a:schemeClr>
                </a:solidFill>
              </a:defRPr>
            </a:lvl2pPr>
            <a:lvl3pPr marL="919163" marR="0" indent="-228600" algn="l" defTabSz="914400" rtl="0" eaLnBrk="1" fontAlgn="auto" latinLnBrk="0" hangingPunct="1">
              <a:lnSpc>
                <a:spcPct val="100000"/>
              </a:lnSpc>
              <a:spcBef>
                <a:spcPct val="20000"/>
              </a:spcBef>
              <a:spcAft>
                <a:spcPts val="0"/>
              </a:spcAft>
              <a:buClrTx/>
              <a:buSzPct val="110000"/>
              <a:buFontTx/>
              <a:buBlip>
                <a:blip r:embed="rId4"/>
              </a:buBlip>
              <a:tabLst/>
              <a:defRPr sz="1200">
                <a:solidFill>
                  <a:schemeClr val="tx1">
                    <a:lumMod val="75000"/>
                    <a:lumOff val="25000"/>
                  </a:schemeClr>
                </a:solidFill>
              </a:defRPr>
            </a:lvl3pPr>
            <a:lvl4pPr marL="1249363" marR="0" indent="-228600" algn="l" defTabSz="914400" rtl="0" eaLnBrk="1" fontAlgn="auto" latinLnBrk="0" hangingPunct="1">
              <a:lnSpc>
                <a:spcPct val="100000"/>
              </a:lnSpc>
              <a:spcBef>
                <a:spcPct val="20000"/>
              </a:spcBef>
              <a:spcAft>
                <a:spcPts val="0"/>
              </a:spcAft>
              <a:buClrTx/>
              <a:buSzPct val="110000"/>
              <a:buFontTx/>
              <a:buBlip>
                <a:blip r:embed="rId4"/>
              </a:buBlip>
              <a:tabLst/>
              <a:defRPr sz="1100">
                <a:solidFill>
                  <a:schemeClr val="tx1">
                    <a:lumMod val="75000"/>
                    <a:lumOff val="25000"/>
                  </a:schemeClr>
                </a:solidFill>
              </a:defRPr>
            </a:lvl4pPr>
            <a:lvl5pPr marL="1600200" marR="0" indent="-228600" algn="l" defTabSz="914400" rtl="0" eaLnBrk="1" fontAlgn="auto" latinLnBrk="0" hangingPunct="1">
              <a:lnSpc>
                <a:spcPct val="100000"/>
              </a:lnSpc>
              <a:spcBef>
                <a:spcPct val="20000"/>
              </a:spcBef>
              <a:spcAft>
                <a:spcPts val="0"/>
              </a:spcAft>
              <a:buClrTx/>
              <a:buSzPct val="110000"/>
              <a:buFontTx/>
              <a:buBlip>
                <a:blip r:embed="rId4"/>
              </a:buBlip>
              <a:tabLst/>
              <a:defRPr sz="1000">
                <a:solidFill>
                  <a:schemeClr val="tx1">
                    <a:lumMod val="75000"/>
                    <a:lumOff val="2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6" name="Picture Placeholder 4" descr="MSFT_logo_rgb_C-Wht.pdf"/>
          <p:cNvPicPr>
            <a:picLocks noChangeAspect="1"/>
          </p:cNvPicPr>
          <p:nvPr userDrawn="1"/>
        </p:nvPicPr>
        <p:blipFill>
          <a:blip r:embed="rId5" cstate="print">
            <a:extLst>
              <a:ext uri="{28A0092B-C50C-407E-A947-70E740481C1C}">
                <a14:useLocalDpi xmlns:a14="http://schemas.microsoft.com/office/drawing/2010/main" val="0"/>
              </a:ext>
            </a:extLst>
          </a:blip>
          <a:srcRect t="153" b="153"/>
          <a:stretch>
            <a:fillRect/>
          </a:stretch>
        </p:blipFill>
        <p:spPr>
          <a:xfrm>
            <a:off x="10668000" y="6438138"/>
            <a:ext cx="1524000" cy="419862"/>
          </a:xfrm>
          <a:prstGeom prst="rect">
            <a:avLst/>
          </a:prstGeom>
        </p:spPr>
      </p:pic>
    </p:spTree>
    <p:extLst>
      <p:ext uri="{BB962C8B-B14F-4D97-AF65-F5344CB8AC3E}">
        <p14:creationId xmlns:p14="http://schemas.microsoft.com/office/powerpoint/2010/main" val="276273621"/>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2.6 Picture_Caption_Text">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192000" cy="146207"/>
          </a:xfrm>
          <a:prstGeom prst="rect">
            <a:avLst/>
          </a:prstGeom>
        </p:spPr>
      </p:pic>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63" y="6419381"/>
            <a:ext cx="12192000" cy="438620"/>
          </a:xfrm>
          <a:prstGeom prst="rect">
            <a:avLst/>
          </a:prstGeom>
        </p:spPr>
      </p:pic>
      <p:sp>
        <p:nvSpPr>
          <p:cNvPr id="2" name="Title 1"/>
          <p:cNvSpPr>
            <a:spLocks noGrp="1"/>
          </p:cNvSpPr>
          <p:nvPr>
            <p:ph type="title"/>
          </p:nvPr>
        </p:nvSpPr>
        <p:spPr>
          <a:xfrm>
            <a:off x="609600" y="4953001"/>
            <a:ext cx="11074400" cy="566739"/>
          </a:xfrm>
        </p:spPr>
        <p:txBody>
          <a:bodyPr anchor="b">
            <a:normAutofit/>
          </a:bodyPr>
          <a:lstStyle>
            <a:lvl1pPr algn="l">
              <a:defRPr sz="1600" b="0">
                <a:solidFill>
                  <a:schemeClr val="tx2"/>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304800" y="155448"/>
            <a:ext cx="11582400" cy="4721352"/>
          </a:xfrm>
        </p:spPr>
        <p:txBody>
          <a:bodyP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12800" y="5529467"/>
            <a:ext cx="10871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Date Placeholder 3"/>
          <p:cNvSpPr>
            <a:spLocks noGrp="1"/>
          </p:cNvSpPr>
          <p:nvPr>
            <p:ph type="dt" sz="half" idx="10"/>
          </p:nvPr>
        </p:nvSpPr>
        <p:spPr>
          <a:xfrm>
            <a:off x="1828800" y="6476304"/>
            <a:ext cx="1117600" cy="365125"/>
          </a:xfrm>
          <a:prstGeom prst="rect">
            <a:avLst/>
          </a:prstGeom>
        </p:spPr>
        <p:txBody>
          <a:bodyPr anchor="ctr" anchorCtr="0"/>
          <a:lstStyle>
            <a:lvl1pPr>
              <a:defRPr>
                <a:solidFill>
                  <a:schemeClr val="bg1"/>
                </a:solidFill>
              </a:defRPr>
            </a:lvl1pPr>
          </a:lstStyle>
          <a:p>
            <a:endParaRPr lang="en-US" dirty="0">
              <a:solidFill>
                <a:prstClr val="white"/>
              </a:solidFill>
            </a:endParaRPr>
          </a:p>
        </p:txBody>
      </p:sp>
      <p:sp>
        <p:nvSpPr>
          <p:cNvPr id="26"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bg1"/>
                </a:solidFill>
              </a:defRPr>
            </a:lvl1pPr>
          </a:lstStyle>
          <a:p>
            <a:fld id="{026CCAEB-CB17-44EB-A892-4553F1D666B6}" type="slidenum">
              <a:rPr lang="en-US" smtClean="0">
                <a:solidFill>
                  <a:prstClr val="white"/>
                </a:solidFill>
              </a:rPr>
              <a:pPr/>
              <a:t>‹#›</a:t>
            </a:fld>
            <a:endParaRPr lang="en-US" dirty="0">
              <a:solidFill>
                <a:prstClr val="white"/>
              </a:solidFill>
            </a:endParaRPr>
          </a:p>
        </p:txBody>
      </p:sp>
      <p:sp>
        <p:nvSpPr>
          <p:cNvPr id="27" name="Footer Placeholder 4"/>
          <p:cNvSpPr>
            <a:spLocks noGrp="1"/>
          </p:cNvSpPr>
          <p:nvPr>
            <p:ph type="ftr" sz="quarter" idx="11"/>
          </p:nvPr>
        </p:nvSpPr>
        <p:spPr>
          <a:xfrm>
            <a:off x="3535680" y="6476301"/>
            <a:ext cx="4876800" cy="365760"/>
          </a:xfrm>
          <a:prstGeom prst="rect">
            <a:avLst/>
          </a:prstGeom>
        </p:spPr>
        <p:txBody>
          <a:bodyPr anchor="ctr" anchorCtr="0"/>
          <a:lstStyle>
            <a:lvl1pPr algn="ctr">
              <a:defRPr>
                <a:solidFill>
                  <a:schemeClr val="bg1"/>
                </a:solidFill>
              </a:defRPr>
            </a:lvl1pPr>
          </a:lstStyle>
          <a:p>
            <a:endParaRPr lang="en-US" dirty="0">
              <a:solidFill>
                <a:prstClr val="white"/>
              </a:solidFill>
            </a:endParaRPr>
          </a:p>
        </p:txBody>
      </p:sp>
      <p:pic>
        <p:nvPicPr>
          <p:cNvPr id="11" name="Picture Placeholder 4" descr="MSFT_logo_rgb_C-Wht.pdf"/>
          <p:cNvPicPr>
            <a:picLocks noChangeAspect="1"/>
          </p:cNvPicPr>
          <p:nvPr userDrawn="1"/>
        </p:nvPicPr>
        <p:blipFill>
          <a:blip r:embed="rId4" cstate="print">
            <a:extLst>
              <a:ext uri="{28A0092B-C50C-407E-A947-70E740481C1C}">
                <a14:useLocalDpi xmlns:a14="http://schemas.microsoft.com/office/drawing/2010/main" val="0"/>
              </a:ext>
            </a:extLst>
          </a:blip>
          <a:srcRect t="153" b="153"/>
          <a:stretch>
            <a:fillRect/>
          </a:stretch>
        </p:blipFill>
        <p:spPr>
          <a:xfrm>
            <a:off x="10668000" y="6438138"/>
            <a:ext cx="1524000" cy="419862"/>
          </a:xfrm>
          <a:prstGeom prst="rect">
            <a:avLst/>
          </a:prstGeom>
        </p:spPr>
      </p:pic>
    </p:spTree>
    <p:extLst>
      <p:ext uri="{BB962C8B-B14F-4D97-AF65-F5344CB8AC3E}">
        <p14:creationId xmlns:p14="http://schemas.microsoft.com/office/powerpoint/2010/main" val="193120130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600" baseline="0">
                <a:solidFill>
                  <a:srgbClr val="0A5BBA"/>
                </a:solidFill>
                <a:latin typeface="Segoe UI Light" panose="020B0502040204020203" pitchFamily="34" charset="0"/>
                <a:cs typeface="Segoe UI Light" panose="020B0502040204020203" pitchFamily="34" charset="0"/>
              </a:defRPr>
            </a:lvl1pPr>
          </a:lstStyle>
          <a:p>
            <a:r>
              <a:rPr lang="en-US" dirty="0"/>
              <a:t>Notes Continued</a:t>
            </a:r>
          </a:p>
        </p:txBody>
      </p:sp>
      <p:sp>
        <p:nvSpPr>
          <p:cNvPr id="8"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lvl1pPr>
              <a:defRPr sz="1000">
                <a:solidFill>
                  <a:schemeClr val="tx1"/>
                </a:solidFill>
                <a:latin typeface="Segoe UI" panose="020B0502040204020203" pitchFamily="34" charset="0"/>
                <a:cs typeface="Segoe UI" panose="020B0502040204020203" pitchFamily="34" charset="0"/>
              </a:defRPr>
            </a:lvl1pPr>
          </a:lstStyle>
          <a:p>
            <a:fld id="{AFFF257A-30C5-4AFB-911B-BE4CEEA1EA82}" type="slidenum">
              <a:rPr lang="en-US" smtClean="0"/>
              <a:pPr/>
              <a:t>‹#›</a:t>
            </a:fld>
            <a:endParaRPr lang="en-US" dirty="0"/>
          </a:p>
        </p:txBody>
      </p:sp>
    </p:spTree>
    <p:extLst>
      <p:ext uri="{BB962C8B-B14F-4D97-AF65-F5344CB8AC3E}">
        <p14:creationId xmlns:p14="http://schemas.microsoft.com/office/powerpoint/2010/main" val="241803094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2.7 Blank">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192000" cy="146207"/>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63" y="6419381"/>
            <a:ext cx="12192000" cy="438620"/>
          </a:xfrm>
          <a:prstGeom prst="rect">
            <a:avLst/>
          </a:prstGeom>
        </p:spPr>
      </p:pic>
      <p:sp>
        <p:nvSpPr>
          <p:cNvPr id="23"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bg1"/>
                </a:solidFill>
              </a:defRPr>
            </a:lvl1pPr>
          </a:lstStyle>
          <a:p>
            <a:fld id="{026CCAEB-CB17-44EB-A892-4553F1D666B6}" type="slidenum">
              <a:rPr lang="en-US" smtClean="0">
                <a:solidFill>
                  <a:prstClr val="white"/>
                </a:solidFill>
              </a:rPr>
              <a:pPr/>
              <a:t>‹#›</a:t>
            </a:fld>
            <a:endParaRPr lang="en-US" dirty="0">
              <a:solidFill>
                <a:prstClr val="white"/>
              </a:solidFill>
            </a:endParaRPr>
          </a:p>
        </p:txBody>
      </p:sp>
      <p:sp>
        <p:nvSpPr>
          <p:cNvPr id="24" name="Footer Placeholder 4"/>
          <p:cNvSpPr>
            <a:spLocks noGrp="1"/>
          </p:cNvSpPr>
          <p:nvPr>
            <p:ph type="ftr" sz="quarter" idx="11"/>
          </p:nvPr>
        </p:nvSpPr>
        <p:spPr>
          <a:xfrm>
            <a:off x="3535680" y="6476301"/>
            <a:ext cx="4876800" cy="365760"/>
          </a:xfrm>
          <a:prstGeom prst="rect">
            <a:avLst/>
          </a:prstGeom>
        </p:spPr>
        <p:txBody>
          <a:bodyPr anchor="ctr" anchorCtr="0"/>
          <a:lstStyle>
            <a:lvl1pPr algn="ctr">
              <a:defRPr>
                <a:solidFill>
                  <a:schemeClr val="bg1"/>
                </a:solidFill>
              </a:defRPr>
            </a:lvl1pPr>
          </a:lstStyle>
          <a:p>
            <a:endParaRPr lang="en-US" dirty="0">
              <a:solidFill>
                <a:prstClr val="white"/>
              </a:solidFill>
            </a:endParaRPr>
          </a:p>
        </p:txBody>
      </p:sp>
      <p:sp>
        <p:nvSpPr>
          <p:cNvPr id="8" name="Date Placeholder 3"/>
          <p:cNvSpPr>
            <a:spLocks noGrp="1"/>
          </p:cNvSpPr>
          <p:nvPr>
            <p:ph type="dt" sz="half" idx="10"/>
          </p:nvPr>
        </p:nvSpPr>
        <p:spPr>
          <a:xfrm>
            <a:off x="1828800" y="6476304"/>
            <a:ext cx="1117600" cy="365125"/>
          </a:xfrm>
          <a:prstGeom prst="rect">
            <a:avLst/>
          </a:prstGeom>
        </p:spPr>
        <p:txBody>
          <a:bodyPr anchor="ctr" anchorCtr="0"/>
          <a:lstStyle>
            <a:lvl1pPr>
              <a:defRPr>
                <a:solidFill>
                  <a:schemeClr val="bg1"/>
                </a:solidFill>
              </a:defRPr>
            </a:lvl1pPr>
          </a:lstStyle>
          <a:p>
            <a:endParaRPr lang="en-US" dirty="0">
              <a:solidFill>
                <a:prstClr val="white"/>
              </a:solidFill>
            </a:endParaRPr>
          </a:p>
        </p:txBody>
      </p:sp>
      <p:pic>
        <p:nvPicPr>
          <p:cNvPr id="10" name="Picture Placeholder 4" descr="MSFT_logo_rgb_C-Wht.pdf"/>
          <p:cNvPicPr>
            <a:picLocks noChangeAspect="1"/>
          </p:cNvPicPr>
          <p:nvPr userDrawn="1"/>
        </p:nvPicPr>
        <p:blipFill>
          <a:blip r:embed="rId4" cstate="print">
            <a:extLst>
              <a:ext uri="{28A0092B-C50C-407E-A947-70E740481C1C}">
                <a14:useLocalDpi xmlns:a14="http://schemas.microsoft.com/office/drawing/2010/main" val="0"/>
              </a:ext>
            </a:extLst>
          </a:blip>
          <a:srcRect t="153" b="153"/>
          <a:stretch>
            <a:fillRect/>
          </a:stretch>
        </p:blipFill>
        <p:spPr>
          <a:xfrm>
            <a:off x="10668000" y="6438138"/>
            <a:ext cx="1524000" cy="419862"/>
          </a:xfrm>
          <a:prstGeom prst="rect">
            <a:avLst/>
          </a:prstGeom>
        </p:spPr>
      </p:pic>
    </p:spTree>
    <p:extLst>
      <p:ext uri="{BB962C8B-B14F-4D97-AF65-F5344CB8AC3E}">
        <p14:creationId xmlns:p14="http://schemas.microsoft.com/office/powerpoint/2010/main" val="3879422003"/>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3.1 Action Plan Pic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31520" y="2194559"/>
            <a:ext cx="10850880" cy="1005840"/>
          </a:xfrm>
        </p:spPr>
        <p:txBody>
          <a:bodyPr anchor="b" anchorCtr="0">
            <a:normAutofit/>
          </a:bodyPr>
          <a:lstStyle>
            <a:lvl1pPr algn="l">
              <a:defRPr sz="3200">
                <a:solidFill>
                  <a:schemeClr val="tx2"/>
                </a:solidFill>
                <a:effectLst>
                  <a:outerShdw blurRad="50800" dist="38100" dir="2700000" algn="tl" rotWithShape="0">
                    <a:prstClr val="black">
                      <a:alpha val="40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853440" y="3291840"/>
            <a:ext cx="10728960" cy="3017520"/>
          </a:xfrm>
        </p:spPr>
        <p:txBody>
          <a:bodyPr/>
          <a:lstStyle>
            <a:lvl1pPr marL="342900" marR="0" indent="-342900" algn="l" defTabSz="914400" rtl="0" eaLnBrk="1" fontAlgn="auto" latinLnBrk="0" hangingPunct="1">
              <a:lnSpc>
                <a:spcPct val="100000"/>
              </a:lnSpc>
              <a:spcBef>
                <a:spcPct val="20000"/>
              </a:spcBef>
              <a:spcAft>
                <a:spcPts val="0"/>
              </a:spcAft>
              <a:buClrTx/>
              <a:buSzPct val="100000"/>
              <a:buFontTx/>
              <a:buBlip>
                <a:blip r:embed="rId2"/>
              </a:buBlip>
              <a:tabLst/>
              <a:defRPr sz="2000">
                <a:solidFill>
                  <a:schemeClr val="tx2"/>
                </a:solidFill>
                <a:latin typeface="+mj-lt"/>
              </a:defRPr>
            </a:lvl1pPr>
            <a:lvl2pPr marL="742950" marR="0" indent="-285750" algn="l" defTabSz="914400" rtl="0" eaLnBrk="1" fontAlgn="auto" latinLnBrk="0" hangingPunct="1">
              <a:lnSpc>
                <a:spcPct val="100000"/>
              </a:lnSpc>
              <a:spcBef>
                <a:spcPct val="20000"/>
              </a:spcBef>
              <a:spcAft>
                <a:spcPts val="0"/>
              </a:spcAft>
              <a:buClrTx/>
              <a:buSzPct val="110000"/>
              <a:buFontTx/>
              <a:buBlip>
                <a:blip r:embed="rId2"/>
              </a:buBlip>
              <a:tabLst/>
              <a:defRPr sz="1800">
                <a:solidFill>
                  <a:schemeClr val="tx1">
                    <a:lumMod val="75000"/>
                    <a:lumOff val="25000"/>
                  </a:schemeClr>
                </a:solidFill>
              </a:defRPr>
            </a:lvl2pPr>
            <a:lvl3pPr marL="11430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600">
                <a:solidFill>
                  <a:schemeClr val="tx1">
                    <a:lumMod val="75000"/>
                    <a:lumOff val="25000"/>
                  </a:schemeClr>
                </a:solidFill>
              </a:defRPr>
            </a:lvl3pPr>
            <a:lvl4pPr marL="16002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400">
                <a:solidFill>
                  <a:schemeClr val="tx1">
                    <a:lumMod val="75000"/>
                    <a:lumOff val="25000"/>
                  </a:schemeClr>
                </a:solidFill>
              </a:defRPr>
            </a:lvl4pPr>
            <a:lvl5pPr marL="20574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200">
                <a:solidFill>
                  <a:schemeClr val="tx1">
                    <a:lumMod val="75000"/>
                    <a:lumOff val="2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p:cNvSpPr>
            <a:spLocks noGrp="1"/>
          </p:cNvSpPr>
          <p:nvPr>
            <p:ph type="ftr" sz="quarter" idx="11"/>
          </p:nvPr>
        </p:nvSpPr>
        <p:spPr>
          <a:xfrm>
            <a:off x="3535680" y="6476304"/>
            <a:ext cx="4876800" cy="365125"/>
          </a:xfrm>
          <a:prstGeom prst="rect">
            <a:avLst/>
          </a:prstGeom>
        </p:spPr>
        <p:txBody>
          <a:bodyPr anchor="ctr" anchorCtr="0"/>
          <a:lstStyle>
            <a:lvl1pPr algn="ctr">
              <a:defRPr>
                <a:solidFill>
                  <a:schemeClr val="tx1"/>
                </a:solidFill>
              </a:defRPr>
            </a:lvl1pPr>
          </a:lstStyle>
          <a:p>
            <a:endParaRPr lang="en-US" dirty="0">
              <a:solidFill>
                <a:prstClr val="black"/>
              </a:solidFill>
            </a:endParaRPr>
          </a:p>
        </p:txBody>
      </p:sp>
      <p:sp>
        <p:nvSpPr>
          <p:cNvPr id="14" name="Date Placeholder 3"/>
          <p:cNvSpPr>
            <a:spLocks noGrp="1"/>
          </p:cNvSpPr>
          <p:nvPr>
            <p:ph type="dt" sz="half" idx="10"/>
          </p:nvPr>
        </p:nvSpPr>
        <p:spPr>
          <a:xfrm>
            <a:off x="1828800" y="6476304"/>
            <a:ext cx="1117600" cy="365125"/>
          </a:xfrm>
          <a:prstGeom prst="rect">
            <a:avLst/>
          </a:prstGeom>
        </p:spPr>
        <p:txBody>
          <a:bodyPr anchor="ctr" anchorCtr="0"/>
          <a:lstStyle>
            <a:lvl1pPr>
              <a:defRPr>
                <a:solidFill>
                  <a:schemeClr val="tx1"/>
                </a:solidFill>
              </a:defRPr>
            </a:lvl1pPr>
          </a:lstStyle>
          <a:p>
            <a:endParaRPr lang="en-US" dirty="0">
              <a:solidFill>
                <a:prstClr val="black"/>
              </a:solidFill>
            </a:endParaRPr>
          </a:p>
        </p:txBody>
      </p:sp>
      <p:sp>
        <p:nvSpPr>
          <p:cNvPr id="15"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tx1"/>
                </a:solidFill>
              </a:defRPr>
            </a:lvl1pPr>
          </a:lstStyle>
          <a:p>
            <a:fld id="{026CCAEB-CB17-44EB-A892-4553F1D666B6}" type="slidenum">
              <a:rPr lang="en-US" smtClean="0">
                <a:solidFill>
                  <a:prstClr val="black"/>
                </a:solidFill>
              </a:rPr>
              <a:pPr/>
              <a:t>‹#›</a:t>
            </a:fld>
            <a:endParaRPr lang="en-US" dirty="0">
              <a:solidFill>
                <a:prstClr val="black"/>
              </a:solidFill>
            </a:endParaRPr>
          </a:p>
        </p:txBody>
      </p:sp>
      <p:pic>
        <p:nvPicPr>
          <p:cNvPr id="17" name="Picture Placeholder 2" descr="MSFT_logo_rgb_C-Gray.png"/>
          <p:cNvPicPr>
            <a:picLocks noChangeAspect="1"/>
          </p:cNvPicPr>
          <p:nvPr userDrawn="1"/>
        </p:nvPicPr>
        <p:blipFill>
          <a:blip r:embed="rId3" cstate="print">
            <a:extLst>
              <a:ext uri="{28A0092B-C50C-407E-A947-70E740481C1C}">
                <a14:useLocalDpi xmlns:a14="http://schemas.microsoft.com/office/drawing/2010/main" val="0"/>
              </a:ext>
            </a:extLst>
          </a:blip>
          <a:srcRect t="160" b="160"/>
          <a:stretch>
            <a:fillRect/>
          </a:stretch>
        </p:blipFill>
        <p:spPr>
          <a:xfrm>
            <a:off x="10668000" y="6438138"/>
            <a:ext cx="1524000" cy="419862"/>
          </a:xfrm>
          <a:prstGeom prst="rect">
            <a:avLst/>
          </a:prstGeom>
        </p:spPr>
      </p:pic>
    </p:spTree>
    <p:extLst>
      <p:ext uri="{BB962C8B-B14F-4D97-AF65-F5344CB8AC3E}">
        <p14:creationId xmlns:p14="http://schemas.microsoft.com/office/powerpoint/2010/main" val="3639206236"/>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3.2 Demo Pic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31520" y="2194559"/>
            <a:ext cx="10850880" cy="1005840"/>
          </a:xfrm>
        </p:spPr>
        <p:txBody>
          <a:bodyPr anchor="b" anchorCtr="0">
            <a:normAutofit/>
          </a:bodyPr>
          <a:lstStyle>
            <a:lvl1pPr algn="l">
              <a:defRPr sz="3200">
                <a:solidFill>
                  <a:schemeClr val="tx2"/>
                </a:solidFill>
                <a:effectLst>
                  <a:outerShdw blurRad="50800" dist="38100" dir="2700000" algn="tl" rotWithShape="0">
                    <a:prstClr val="black">
                      <a:alpha val="40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853440" y="3291840"/>
            <a:ext cx="10728960" cy="3017520"/>
          </a:xfrm>
        </p:spPr>
        <p:txBody>
          <a:bodyPr/>
          <a:lstStyle>
            <a:lvl1pPr marL="342900" marR="0" indent="-342900" algn="l" defTabSz="914400" rtl="0" eaLnBrk="1" fontAlgn="auto" latinLnBrk="0" hangingPunct="1">
              <a:lnSpc>
                <a:spcPct val="100000"/>
              </a:lnSpc>
              <a:spcBef>
                <a:spcPct val="20000"/>
              </a:spcBef>
              <a:spcAft>
                <a:spcPts val="0"/>
              </a:spcAft>
              <a:buClrTx/>
              <a:buSzPct val="100000"/>
              <a:buFontTx/>
              <a:buBlip>
                <a:blip r:embed="rId2"/>
              </a:buBlip>
              <a:tabLst/>
              <a:defRPr sz="2000">
                <a:solidFill>
                  <a:schemeClr val="tx2"/>
                </a:solidFill>
                <a:latin typeface="+mj-lt"/>
              </a:defRPr>
            </a:lvl1pPr>
            <a:lvl2pPr marL="742950" marR="0" indent="-285750" algn="l" defTabSz="914400" rtl="0" eaLnBrk="1" fontAlgn="auto" latinLnBrk="0" hangingPunct="1">
              <a:lnSpc>
                <a:spcPct val="100000"/>
              </a:lnSpc>
              <a:spcBef>
                <a:spcPct val="20000"/>
              </a:spcBef>
              <a:spcAft>
                <a:spcPts val="0"/>
              </a:spcAft>
              <a:buClrTx/>
              <a:buSzPct val="110000"/>
              <a:buFontTx/>
              <a:buBlip>
                <a:blip r:embed="rId2"/>
              </a:buBlip>
              <a:tabLst/>
              <a:defRPr sz="1800">
                <a:solidFill>
                  <a:schemeClr val="tx1">
                    <a:lumMod val="75000"/>
                    <a:lumOff val="25000"/>
                  </a:schemeClr>
                </a:solidFill>
              </a:defRPr>
            </a:lvl2pPr>
            <a:lvl3pPr marL="11430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600">
                <a:solidFill>
                  <a:schemeClr val="tx1">
                    <a:lumMod val="75000"/>
                    <a:lumOff val="25000"/>
                  </a:schemeClr>
                </a:solidFill>
              </a:defRPr>
            </a:lvl3pPr>
            <a:lvl4pPr marL="16002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400">
                <a:solidFill>
                  <a:schemeClr val="tx1">
                    <a:lumMod val="75000"/>
                    <a:lumOff val="25000"/>
                  </a:schemeClr>
                </a:solidFill>
              </a:defRPr>
            </a:lvl4pPr>
            <a:lvl5pPr marL="20574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200">
                <a:solidFill>
                  <a:schemeClr val="tx1">
                    <a:lumMod val="75000"/>
                    <a:lumOff val="2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p:cNvSpPr>
            <a:spLocks noGrp="1"/>
          </p:cNvSpPr>
          <p:nvPr>
            <p:ph type="ftr" sz="quarter" idx="11"/>
          </p:nvPr>
        </p:nvSpPr>
        <p:spPr>
          <a:xfrm>
            <a:off x="3535680" y="6476304"/>
            <a:ext cx="4876800" cy="365125"/>
          </a:xfrm>
          <a:prstGeom prst="rect">
            <a:avLst/>
          </a:prstGeom>
        </p:spPr>
        <p:txBody>
          <a:bodyPr anchor="ctr" anchorCtr="0"/>
          <a:lstStyle>
            <a:lvl1pPr algn="ctr">
              <a:defRPr>
                <a:solidFill>
                  <a:schemeClr val="tx1"/>
                </a:solidFill>
              </a:defRPr>
            </a:lvl1pPr>
          </a:lstStyle>
          <a:p>
            <a:endParaRPr lang="en-US" dirty="0">
              <a:solidFill>
                <a:prstClr val="black"/>
              </a:solidFill>
            </a:endParaRPr>
          </a:p>
        </p:txBody>
      </p:sp>
      <p:sp>
        <p:nvSpPr>
          <p:cNvPr id="14" name="Date Placeholder 3"/>
          <p:cNvSpPr>
            <a:spLocks noGrp="1"/>
          </p:cNvSpPr>
          <p:nvPr>
            <p:ph type="dt" sz="half" idx="10"/>
          </p:nvPr>
        </p:nvSpPr>
        <p:spPr>
          <a:xfrm>
            <a:off x="1828800" y="6476304"/>
            <a:ext cx="1117600" cy="365125"/>
          </a:xfrm>
          <a:prstGeom prst="rect">
            <a:avLst/>
          </a:prstGeom>
        </p:spPr>
        <p:txBody>
          <a:bodyPr anchor="ctr" anchorCtr="0"/>
          <a:lstStyle>
            <a:lvl1pPr>
              <a:defRPr>
                <a:solidFill>
                  <a:schemeClr val="tx1"/>
                </a:solidFill>
              </a:defRPr>
            </a:lvl1pPr>
          </a:lstStyle>
          <a:p>
            <a:endParaRPr lang="en-US" dirty="0">
              <a:solidFill>
                <a:prstClr val="black"/>
              </a:solidFill>
            </a:endParaRPr>
          </a:p>
        </p:txBody>
      </p:sp>
      <p:sp>
        <p:nvSpPr>
          <p:cNvPr id="15"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tx1"/>
                </a:solidFill>
              </a:defRPr>
            </a:lvl1pPr>
          </a:lstStyle>
          <a:p>
            <a:fld id="{026CCAEB-CB17-44EB-A892-4553F1D666B6}" type="slidenum">
              <a:rPr lang="en-US" smtClean="0">
                <a:solidFill>
                  <a:prstClr val="black"/>
                </a:solidFill>
              </a:rPr>
              <a:pPr/>
              <a:t>‹#›</a:t>
            </a:fld>
            <a:endParaRPr lang="en-US" dirty="0">
              <a:solidFill>
                <a:prstClr val="black"/>
              </a:solidFill>
            </a:endParaRPr>
          </a:p>
        </p:txBody>
      </p:sp>
      <p:pic>
        <p:nvPicPr>
          <p:cNvPr id="16" name="Picture Placeholder 2" descr="MSFT_logo_rgb_C-Gray.png"/>
          <p:cNvPicPr>
            <a:picLocks noChangeAspect="1"/>
          </p:cNvPicPr>
          <p:nvPr userDrawn="1"/>
        </p:nvPicPr>
        <p:blipFill>
          <a:blip r:embed="rId3" cstate="print">
            <a:extLst>
              <a:ext uri="{28A0092B-C50C-407E-A947-70E740481C1C}">
                <a14:useLocalDpi xmlns:a14="http://schemas.microsoft.com/office/drawing/2010/main" val="0"/>
              </a:ext>
            </a:extLst>
          </a:blip>
          <a:srcRect t="160" b="160"/>
          <a:stretch>
            <a:fillRect/>
          </a:stretch>
        </p:blipFill>
        <p:spPr>
          <a:xfrm>
            <a:off x="10668000" y="6438138"/>
            <a:ext cx="1524000" cy="419862"/>
          </a:xfrm>
          <a:prstGeom prst="rect">
            <a:avLst/>
          </a:prstGeom>
        </p:spPr>
      </p:pic>
    </p:spTree>
    <p:extLst>
      <p:ext uri="{BB962C8B-B14F-4D97-AF65-F5344CB8AC3E}">
        <p14:creationId xmlns:p14="http://schemas.microsoft.com/office/powerpoint/2010/main" val="1362836853"/>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3.3 Activity Pic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31520" y="2194559"/>
            <a:ext cx="10850880" cy="1005840"/>
          </a:xfrm>
        </p:spPr>
        <p:txBody>
          <a:bodyPr anchor="b" anchorCtr="0">
            <a:normAutofit/>
          </a:bodyPr>
          <a:lstStyle>
            <a:lvl1pPr algn="l">
              <a:defRPr sz="3200">
                <a:solidFill>
                  <a:schemeClr val="tx2"/>
                </a:solidFill>
                <a:effectLst>
                  <a:outerShdw blurRad="50800" dist="38100" dir="2700000" algn="tl" rotWithShape="0">
                    <a:prstClr val="black">
                      <a:alpha val="40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853440" y="3291840"/>
            <a:ext cx="10728960" cy="3017520"/>
          </a:xfrm>
        </p:spPr>
        <p:txBody>
          <a:bodyPr/>
          <a:lstStyle>
            <a:lvl1pPr marL="342900" marR="0" indent="-342900" algn="l" defTabSz="914400" rtl="0" eaLnBrk="1" fontAlgn="auto" latinLnBrk="0" hangingPunct="1">
              <a:lnSpc>
                <a:spcPct val="100000"/>
              </a:lnSpc>
              <a:spcBef>
                <a:spcPct val="20000"/>
              </a:spcBef>
              <a:spcAft>
                <a:spcPts val="0"/>
              </a:spcAft>
              <a:buClrTx/>
              <a:buSzPct val="100000"/>
              <a:buFontTx/>
              <a:buBlip>
                <a:blip r:embed="rId2"/>
              </a:buBlip>
              <a:tabLst/>
              <a:defRPr sz="2000">
                <a:solidFill>
                  <a:schemeClr val="tx2"/>
                </a:solidFill>
                <a:latin typeface="+mj-lt"/>
              </a:defRPr>
            </a:lvl1pPr>
            <a:lvl2pPr marL="742950" marR="0" indent="-285750" algn="l" defTabSz="914400" rtl="0" eaLnBrk="1" fontAlgn="auto" latinLnBrk="0" hangingPunct="1">
              <a:lnSpc>
                <a:spcPct val="100000"/>
              </a:lnSpc>
              <a:spcBef>
                <a:spcPct val="20000"/>
              </a:spcBef>
              <a:spcAft>
                <a:spcPts val="0"/>
              </a:spcAft>
              <a:buClrTx/>
              <a:buSzPct val="110000"/>
              <a:buFontTx/>
              <a:buBlip>
                <a:blip r:embed="rId2"/>
              </a:buBlip>
              <a:tabLst/>
              <a:defRPr sz="1800">
                <a:solidFill>
                  <a:schemeClr val="tx1">
                    <a:lumMod val="75000"/>
                    <a:lumOff val="25000"/>
                  </a:schemeClr>
                </a:solidFill>
              </a:defRPr>
            </a:lvl2pPr>
            <a:lvl3pPr marL="11430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600">
                <a:solidFill>
                  <a:schemeClr val="tx1">
                    <a:lumMod val="75000"/>
                    <a:lumOff val="25000"/>
                  </a:schemeClr>
                </a:solidFill>
              </a:defRPr>
            </a:lvl3pPr>
            <a:lvl4pPr marL="16002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400">
                <a:solidFill>
                  <a:schemeClr val="tx1">
                    <a:lumMod val="75000"/>
                    <a:lumOff val="25000"/>
                  </a:schemeClr>
                </a:solidFill>
              </a:defRPr>
            </a:lvl4pPr>
            <a:lvl5pPr marL="20574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200">
                <a:solidFill>
                  <a:schemeClr val="tx1">
                    <a:lumMod val="75000"/>
                    <a:lumOff val="2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p:cNvSpPr>
            <a:spLocks noGrp="1"/>
          </p:cNvSpPr>
          <p:nvPr>
            <p:ph type="ftr" sz="quarter" idx="11"/>
          </p:nvPr>
        </p:nvSpPr>
        <p:spPr>
          <a:xfrm>
            <a:off x="3535680" y="6476304"/>
            <a:ext cx="4876800" cy="365125"/>
          </a:xfrm>
          <a:prstGeom prst="rect">
            <a:avLst/>
          </a:prstGeom>
        </p:spPr>
        <p:txBody>
          <a:bodyPr anchor="ctr" anchorCtr="0"/>
          <a:lstStyle>
            <a:lvl1pPr algn="ctr">
              <a:defRPr>
                <a:solidFill>
                  <a:schemeClr val="tx1"/>
                </a:solidFill>
              </a:defRPr>
            </a:lvl1pPr>
          </a:lstStyle>
          <a:p>
            <a:endParaRPr lang="en-US" dirty="0">
              <a:solidFill>
                <a:prstClr val="black"/>
              </a:solidFill>
            </a:endParaRPr>
          </a:p>
        </p:txBody>
      </p:sp>
      <p:sp>
        <p:nvSpPr>
          <p:cNvPr id="14" name="Date Placeholder 3"/>
          <p:cNvSpPr>
            <a:spLocks noGrp="1"/>
          </p:cNvSpPr>
          <p:nvPr>
            <p:ph type="dt" sz="half" idx="10"/>
          </p:nvPr>
        </p:nvSpPr>
        <p:spPr>
          <a:xfrm>
            <a:off x="1828800" y="6476304"/>
            <a:ext cx="1117600" cy="365125"/>
          </a:xfrm>
          <a:prstGeom prst="rect">
            <a:avLst/>
          </a:prstGeom>
        </p:spPr>
        <p:txBody>
          <a:bodyPr anchor="ctr" anchorCtr="0"/>
          <a:lstStyle>
            <a:lvl1pPr>
              <a:defRPr>
                <a:solidFill>
                  <a:schemeClr val="tx1"/>
                </a:solidFill>
              </a:defRPr>
            </a:lvl1pPr>
          </a:lstStyle>
          <a:p>
            <a:endParaRPr lang="en-US" dirty="0">
              <a:solidFill>
                <a:prstClr val="black"/>
              </a:solidFill>
            </a:endParaRPr>
          </a:p>
        </p:txBody>
      </p:sp>
      <p:sp>
        <p:nvSpPr>
          <p:cNvPr id="15"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tx1"/>
                </a:solidFill>
              </a:defRPr>
            </a:lvl1pPr>
          </a:lstStyle>
          <a:p>
            <a:fld id="{026CCAEB-CB17-44EB-A892-4553F1D666B6}" type="slidenum">
              <a:rPr lang="en-US" smtClean="0">
                <a:solidFill>
                  <a:prstClr val="black"/>
                </a:solidFill>
              </a:rPr>
              <a:pPr/>
              <a:t>‹#›</a:t>
            </a:fld>
            <a:endParaRPr lang="en-US" dirty="0">
              <a:solidFill>
                <a:prstClr val="black"/>
              </a:solidFill>
            </a:endParaRPr>
          </a:p>
        </p:txBody>
      </p:sp>
      <p:sp>
        <p:nvSpPr>
          <p:cNvPr id="11" name="TextBox 10"/>
          <p:cNvSpPr txBox="1"/>
          <p:nvPr userDrawn="1"/>
        </p:nvSpPr>
        <p:spPr>
          <a:xfrm>
            <a:off x="121920" y="1280160"/>
            <a:ext cx="1727200" cy="381000"/>
          </a:xfrm>
          <a:prstGeom prst="rect">
            <a:avLst/>
          </a:prstGeom>
          <a:noFill/>
          <a:effectLst>
            <a:outerShdw blurRad="50800" dist="38100" dir="2700000" algn="tl" rotWithShape="0">
              <a:prstClr val="black">
                <a:alpha val="40000"/>
              </a:prstClr>
            </a:outerShdw>
          </a:effectLst>
        </p:spPr>
        <p:txBody>
          <a:bodyPr wrap="none" rtlCol="0" anchor="ctr" anchorCtr="0">
            <a:noAutofit/>
          </a:bodyPr>
          <a:lstStyle/>
          <a:p>
            <a:pPr>
              <a:buSzPct val="110000"/>
              <a:buFont typeface="Arial" pitchFamily="34" charset="0"/>
              <a:buNone/>
            </a:pPr>
            <a:r>
              <a:rPr lang="en-US" sz="2800" b="1" dirty="0">
                <a:solidFill>
                  <a:srgbClr val="385593"/>
                </a:solidFill>
              </a:rPr>
              <a:t>Activity</a:t>
            </a:r>
          </a:p>
        </p:txBody>
      </p:sp>
      <p:pic>
        <p:nvPicPr>
          <p:cNvPr id="16" name="Picture Placeholder 2" descr="MSFT_logo_rgb_C-Gray.png"/>
          <p:cNvPicPr>
            <a:picLocks noChangeAspect="1"/>
          </p:cNvPicPr>
          <p:nvPr userDrawn="1"/>
        </p:nvPicPr>
        <p:blipFill>
          <a:blip r:embed="rId3" cstate="print">
            <a:extLst>
              <a:ext uri="{28A0092B-C50C-407E-A947-70E740481C1C}">
                <a14:useLocalDpi xmlns:a14="http://schemas.microsoft.com/office/drawing/2010/main" val="0"/>
              </a:ext>
            </a:extLst>
          </a:blip>
          <a:srcRect t="160" b="160"/>
          <a:stretch>
            <a:fillRect/>
          </a:stretch>
        </p:blipFill>
        <p:spPr>
          <a:xfrm>
            <a:off x="10668000" y="6438138"/>
            <a:ext cx="1524000" cy="419862"/>
          </a:xfrm>
          <a:prstGeom prst="rect">
            <a:avLst/>
          </a:prstGeom>
        </p:spPr>
      </p:pic>
    </p:spTree>
    <p:extLst>
      <p:ext uri="{BB962C8B-B14F-4D97-AF65-F5344CB8AC3E}">
        <p14:creationId xmlns:p14="http://schemas.microsoft.com/office/powerpoint/2010/main" val="2333010602"/>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3.4 Discussion Pic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31520" y="2194559"/>
            <a:ext cx="10850880" cy="1005840"/>
          </a:xfrm>
        </p:spPr>
        <p:txBody>
          <a:bodyPr anchor="b" anchorCtr="0">
            <a:normAutofit/>
          </a:bodyPr>
          <a:lstStyle>
            <a:lvl1pPr algn="l">
              <a:defRPr sz="3200">
                <a:solidFill>
                  <a:schemeClr val="tx2"/>
                </a:solidFill>
                <a:effectLst>
                  <a:outerShdw blurRad="50800" dist="38100" dir="2700000" algn="tl" rotWithShape="0">
                    <a:prstClr val="black">
                      <a:alpha val="40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853440" y="3291840"/>
            <a:ext cx="10728960" cy="3017520"/>
          </a:xfrm>
        </p:spPr>
        <p:txBody>
          <a:bodyPr/>
          <a:lstStyle>
            <a:lvl1pPr marL="342900" marR="0" indent="-342900" algn="l" defTabSz="914400" rtl="0" eaLnBrk="1" fontAlgn="auto" latinLnBrk="0" hangingPunct="1">
              <a:lnSpc>
                <a:spcPct val="100000"/>
              </a:lnSpc>
              <a:spcBef>
                <a:spcPct val="20000"/>
              </a:spcBef>
              <a:spcAft>
                <a:spcPts val="0"/>
              </a:spcAft>
              <a:buClrTx/>
              <a:buSzPct val="100000"/>
              <a:buFontTx/>
              <a:buBlip>
                <a:blip r:embed="rId2"/>
              </a:buBlip>
              <a:tabLst/>
              <a:defRPr sz="2000">
                <a:solidFill>
                  <a:schemeClr val="tx2"/>
                </a:solidFill>
                <a:latin typeface="+mj-lt"/>
              </a:defRPr>
            </a:lvl1pPr>
            <a:lvl2pPr marL="742950" marR="0" indent="-285750" algn="l" defTabSz="914400" rtl="0" eaLnBrk="1" fontAlgn="auto" latinLnBrk="0" hangingPunct="1">
              <a:lnSpc>
                <a:spcPct val="100000"/>
              </a:lnSpc>
              <a:spcBef>
                <a:spcPct val="20000"/>
              </a:spcBef>
              <a:spcAft>
                <a:spcPts val="0"/>
              </a:spcAft>
              <a:buClrTx/>
              <a:buSzPct val="110000"/>
              <a:buFontTx/>
              <a:buBlip>
                <a:blip r:embed="rId2"/>
              </a:buBlip>
              <a:tabLst/>
              <a:defRPr sz="1800">
                <a:solidFill>
                  <a:schemeClr val="tx1">
                    <a:lumMod val="75000"/>
                    <a:lumOff val="25000"/>
                  </a:schemeClr>
                </a:solidFill>
              </a:defRPr>
            </a:lvl2pPr>
            <a:lvl3pPr marL="11430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600">
                <a:solidFill>
                  <a:schemeClr val="tx1">
                    <a:lumMod val="75000"/>
                    <a:lumOff val="25000"/>
                  </a:schemeClr>
                </a:solidFill>
              </a:defRPr>
            </a:lvl3pPr>
            <a:lvl4pPr marL="16002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400">
                <a:solidFill>
                  <a:schemeClr val="tx1">
                    <a:lumMod val="75000"/>
                    <a:lumOff val="25000"/>
                  </a:schemeClr>
                </a:solidFill>
              </a:defRPr>
            </a:lvl4pPr>
            <a:lvl5pPr marL="20574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200">
                <a:solidFill>
                  <a:schemeClr val="tx1">
                    <a:lumMod val="75000"/>
                    <a:lumOff val="2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p:cNvSpPr>
            <a:spLocks noGrp="1"/>
          </p:cNvSpPr>
          <p:nvPr>
            <p:ph type="ftr" sz="quarter" idx="11"/>
          </p:nvPr>
        </p:nvSpPr>
        <p:spPr>
          <a:xfrm>
            <a:off x="3535680" y="6476304"/>
            <a:ext cx="4876800" cy="365125"/>
          </a:xfrm>
          <a:prstGeom prst="rect">
            <a:avLst/>
          </a:prstGeom>
        </p:spPr>
        <p:txBody>
          <a:bodyPr anchor="ctr" anchorCtr="0"/>
          <a:lstStyle>
            <a:lvl1pPr algn="ctr">
              <a:defRPr>
                <a:solidFill>
                  <a:schemeClr val="tx1"/>
                </a:solidFill>
              </a:defRPr>
            </a:lvl1pPr>
          </a:lstStyle>
          <a:p>
            <a:endParaRPr lang="en-US" dirty="0">
              <a:solidFill>
                <a:prstClr val="black"/>
              </a:solidFill>
            </a:endParaRPr>
          </a:p>
        </p:txBody>
      </p:sp>
      <p:sp>
        <p:nvSpPr>
          <p:cNvPr id="14" name="Date Placeholder 3"/>
          <p:cNvSpPr>
            <a:spLocks noGrp="1"/>
          </p:cNvSpPr>
          <p:nvPr>
            <p:ph type="dt" sz="half" idx="10"/>
          </p:nvPr>
        </p:nvSpPr>
        <p:spPr>
          <a:xfrm>
            <a:off x="1828800" y="6476304"/>
            <a:ext cx="1117600" cy="365125"/>
          </a:xfrm>
          <a:prstGeom prst="rect">
            <a:avLst/>
          </a:prstGeom>
        </p:spPr>
        <p:txBody>
          <a:bodyPr anchor="ctr" anchorCtr="0"/>
          <a:lstStyle>
            <a:lvl1pPr>
              <a:defRPr>
                <a:solidFill>
                  <a:schemeClr val="tx1"/>
                </a:solidFill>
              </a:defRPr>
            </a:lvl1pPr>
          </a:lstStyle>
          <a:p>
            <a:endParaRPr lang="en-US" dirty="0">
              <a:solidFill>
                <a:prstClr val="black"/>
              </a:solidFill>
            </a:endParaRPr>
          </a:p>
        </p:txBody>
      </p:sp>
      <p:sp>
        <p:nvSpPr>
          <p:cNvPr id="15"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tx1"/>
                </a:solidFill>
              </a:defRPr>
            </a:lvl1pPr>
          </a:lstStyle>
          <a:p>
            <a:fld id="{026CCAEB-CB17-44EB-A892-4553F1D666B6}" type="slidenum">
              <a:rPr lang="en-US" smtClean="0">
                <a:solidFill>
                  <a:prstClr val="black"/>
                </a:solidFill>
              </a:rPr>
              <a:pPr/>
              <a:t>‹#›</a:t>
            </a:fld>
            <a:endParaRPr lang="en-US" dirty="0">
              <a:solidFill>
                <a:prstClr val="black"/>
              </a:solidFill>
            </a:endParaRPr>
          </a:p>
        </p:txBody>
      </p:sp>
      <p:sp>
        <p:nvSpPr>
          <p:cNvPr id="11" name="TextBox 10"/>
          <p:cNvSpPr txBox="1"/>
          <p:nvPr userDrawn="1"/>
        </p:nvSpPr>
        <p:spPr>
          <a:xfrm>
            <a:off x="121920" y="1280160"/>
            <a:ext cx="1727200" cy="381000"/>
          </a:xfrm>
          <a:prstGeom prst="rect">
            <a:avLst/>
          </a:prstGeom>
          <a:noFill/>
          <a:effectLst>
            <a:outerShdw blurRad="50800" dist="38100" dir="2700000" algn="tl" rotWithShape="0">
              <a:prstClr val="black">
                <a:alpha val="40000"/>
              </a:prstClr>
            </a:outerShdw>
          </a:effectLst>
        </p:spPr>
        <p:txBody>
          <a:bodyPr wrap="none" rtlCol="0" anchor="ctr" anchorCtr="0">
            <a:noAutofit/>
          </a:bodyPr>
          <a:lstStyle/>
          <a:p>
            <a:pPr>
              <a:buSzPct val="110000"/>
              <a:buFont typeface="Arial" pitchFamily="34" charset="0"/>
              <a:buNone/>
            </a:pPr>
            <a:r>
              <a:rPr lang="en-US" sz="2800" b="1" dirty="0">
                <a:solidFill>
                  <a:srgbClr val="385593"/>
                </a:solidFill>
              </a:rPr>
              <a:t>Discussion</a:t>
            </a:r>
          </a:p>
        </p:txBody>
      </p:sp>
      <p:pic>
        <p:nvPicPr>
          <p:cNvPr id="16" name="Picture Placeholder 2" descr="MSFT_logo_rgb_C-Gray.png"/>
          <p:cNvPicPr>
            <a:picLocks noChangeAspect="1"/>
          </p:cNvPicPr>
          <p:nvPr userDrawn="1"/>
        </p:nvPicPr>
        <p:blipFill>
          <a:blip r:embed="rId3" cstate="print">
            <a:extLst>
              <a:ext uri="{28A0092B-C50C-407E-A947-70E740481C1C}">
                <a14:useLocalDpi xmlns:a14="http://schemas.microsoft.com/office/drawing/2010/main" val="0"/>
              </a:ext>
            </a:extLst>
          </a:blip>
          <a:srcRect t="160" b="160"/>
          <a:stretch>
            <a:fillRect/>
          </a:stretch>
        </p:blipFill>
        <p:spPr>
          <a:xfrm>
            <a:off x="10668000" y="6438138"/>
            <a:ext cx="1524000" cy="419862"/>
          </a:xfrm>
          <a:prstGeom prst="rect">
            <a:avLst/>
          </a:prstGeom>
        </p:spPr>
      </p:pic>
    </p:spTree>
    <p:extLst>
      <p:ext uri="{BB962C8B-B14F-4D97-AF65-F5344CB8AC3E}">
        <p14:creationId xmlns:p14="http://schemas.microsoft.com/office/powerpoint/2010/main" val="2077522123"/>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3.5 Lab Pic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31520" y="2194559"/>
            <a:ext cx="10850880" cy="1005840"/>
          </a:xfrm>
        </p:spPr>
        <p:txBody>
          <a:bodyPr anchor="b" anchorCtr="0">
            <a:normAutofit/>
          </a:bodyPr>
          <a:lstStyle>
            <a:lvl1pPr algn="l">
              <a:defRPr sz="3200">
                <a:solidFill>
                  <a:schemeClr val="tx2"/>
                </a:solidFill>
                <a:effectLst>
                  <a:outerShdw blurRad="50800" dist="38100" dir="2700000" algn="tl" rotWithShape="0">
                    <a:prstClr val="black">
                      <a:alpha val="40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853440" y="3291840"/>
            <a:ext cx="10728960" cy="3017520"/>
          </a:xfrm>
        </p:spPr>
        <p:txBody>
          <a:bodyPr/>
          <a:lstStyle>
            <a:lvl1pPr marL="342900" marR="0" indent="-342900" algn="l" defTabSz="914400" rtl="0" eaLnBrk="1" fontAlgn="auto" latinLnBrk="0" hangingPunct="1">
              <a:lnSpc>
                <a:spcPct val="100000"/>
              </a:lnSpc>
              <a:spcBef>
                <a:spcPct val="20000"/>
              </a:spcBef>
              <a:spcAft>
                <a:spcPts val="0"/>
              </a:spcAft>
              <a:buClrTx/>
              <a:buSzPct val="100000"/>
              <a:buFontTx/>
              <a:buBlip>
                <a:blip r:embed="rId2"/>
              </a:buBlip>
              <a:tabLst/>
              <a:defRPr sz="2000">
                <a:solidFill>
                  <a:schemeClr val="tx2"/>
                </a:solidFill>
                <a:latin typeface="+mj-lt"/>
              </a:defRPr>
            </a:lvl1pPr>
            <a:lvl2pPr marL="742950" marR="0" indent="-285750" algn="l" defTabSz="914400" rtl="0" eaLnBrk="1" fontAlgn="auto" latinLnBrk="0" hangingPunct="1">
              <a:lnSpc>
                <a:spcPct val="100000"/>
              </a:lnSpc>
              <a:spcBef>
                <a:spcPct val="20000"/>
              </a:spcBef>
              <a:spcAft>
                <a:spcPts val="0"/>
              </a:spcAft>
              <a:buClrTx/>
              <a:buSzPct val="110000"/>
              <a:buFontTx/>
              <a:buBlip>
                <a:blip r:embed="rId2"/>
              </a:buBlip>
              <a:tabLst/>
              <a:defRPr sz="1800">
                <a:solidFill>
                  <a:schemeClr val="tx1">
                    <a:lumMod val="75000"/>
                    <a:lumOff val="25000"/>
                  </a:schemeClr>
                </a:solidFill>
              </a:defRPr>
            </a:lvl2pPr>
            <a:lvl3pPr marL="11430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600">
                <a:solidFill>
                  <a:schemeClr val="tx1">
                    <a:lumMod val="75000"/>
                    <a:lumOff val="25000"/>
                  </a:schemeClr>
                </a:solidFill>
              </a:defRPr>
            </a:lvl3pPr>
            <a:lvl4pPr marL="16002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400">
                <a:solidFill>
                  <a:schemeClr val="tx1">
                    <a:lumMod val="75000"/>
                    <a:lumOff val="25000"/>
                  </a:schemeClr>
                </a:solidFill>
              </a:defRPr>
            </a:lvl4pPr>
            <a:lvl5pPr marL="20574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200">
                <a:solidFill>
                  <a:schemeClr val="tx1">
                    <a:lumMod val="75000"/>
                    <a:lumOff val="2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p:cNvSpPr>
            <a:spLocks noGrp="1"/>
          </p:cNvSpPr>
          <p:nvPr>
            <p:ph type="ftr" sz="quarter" idx="11"/>
          </p:nvPr>
        </p:nvSpPr>
        <p:spPr>
          <a:xfrm>
            <a:off x="3535680" y="6476304"/>
            <a:ext cx="4876800" cy="365125"/>
          </a:xfrm>
          <a:prstGeom prst="rect">
            <a:avLst/>
          </a:prstGeom>
        </p:spPr>
        <p:txBody>
          <a:bodyPr anchor="ctr" anchorCtr="0"/>
          <a:lstStyle>
            <a:lvl1pPr algn="ctr">
              <a:defRPr>
                <a:solidFill>
                  <a:schemeClr val="tx1"/>
                </a:solidFill>
              </a:defRPr>
            </a:lvl1pPr>
          </a:lstStyle>
          <a:p>
            <a:endParaRPr lang="en-US" dirty="0">
              <a:solidFill>
                <a:prstClr val="black"/>
              </a:solidFill>
            </a:endParaRPr>
          </a:p>
        </p:txBody>
      </p:sp>
      <p:sp>
        <p:nvSpPr>
          <p:cNvPr id="14" name="Date Placeholder 3"/>
          <p:cNvSpPr>
            <a:spLocks noGrp="1"/>
          </p:cNvSpPr>
          <p:nvPr>
            <p:ph type="dt" sz="half" idx="10"/>
          </p:nvPr>
        </p:nvSpPr>
        <p:spPr>
          <a:xfrm>
            <a:off x="1828800" y="6476304"/>
            <a:ext cx="1117600" cy="365125"/>
          </a:xfrm>
          <a:prstGeom prst="rect">
            <a:avLst/>
          </a:prstGeom>
        </p:spPr>
        <p:txBody>
          <a:bodyPr anchor="ctr" anchorCtr="0"/>
          <a:lstStyle>
            <a:lvl1pPr>
              <a:defRPr>
                <a:solidFill>
                  <a:schemeClr val="tx1"/>
                </a:solidFill>
              </a:defRPr>
            </a:lvl1pPr>
          </a:lstStyle>
          <a:p>
            <a:endParaRPr lang="en-US" dirty="0">
              <a:solidFill>
                <a:prstClr val="black"/>
              </a:solidFill>
            </a:endParaRPr>
          </a:p>
        </p:txBody>
      </p:sp>
      <p:sp>
        <p:nvSpPr>
          <p:cNvPr id="15"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tx1"/>
                </a:solidFill>
              </a:defRPr>
            </a:lvl1pPr>
          </a:lstStyle>
          <a:p>
            <a:fld id="{026CCAEB-CB17-44EB-A892-4553F1D666B6}" type="slidenum">
              <a:rPr lang="en-US" smtClean="0">
                <a:solidFill>
                  <a:prstClr val="black"/>
                </a:solidFill>
              </a:rPr>
              <a:pPr/>
              <a:t>‹#›</a:t>
            </a:fld>
            <a:endParaRPr lang="en-US" dirty="0">
              <a:solidFill>
                <a:prstClr val="black"/>
              </a:solidFill>
            </a:endParaRPr>
          </a:p>
        </p:txBody>
      </p:sp>
      <p:sp>
        <p:nvSpPr>
          <p:cNvPr id="11" name="TextBox 10"/>
          <p:cNvSpPr txBox="1"/>
          <p:nvPr userDrawn="1"/>
        </p:nvSpPr>
        <p:spPr>
          <a:xfrm>
            <a:off x="121920" y="1280160"/>
            <a:ext cx="1727200" cy="381000"/>
          </a:xfrm>
          <a:prstGeom prst="rect">
            <a:avLst/>
          </a:prstGeom>
          <a:noFill/>
          <a:effectLst>
            <a:outerShdw blurRad="50800" dist="38100" dir="2700000" algn="tl" rotWithShape="0">
              <a:prstClr val="black">
                <a:alpha val="40000"/>
              </a:prstClr>
            </a:outerShdw>
          </a:effectLst>
        </p:spPr>
        <p:txBody>
          <a:bodyPr wrap="none" rtlCol="0" anchor="ctr" anchorCtr="0">
            <a:noAutofit/>
          </a:bodyPr>
          <a:lstStyle/>
          <a:p>
            <a:pPr>
              <a:buSzPct val="110000"/>
              <a:buFont typeface="Arial" pitchFamily="34" charset="0"/>
              <a:buNone/>
            </a:pPr>
            <a:r>
              <a:rPr lang="en-US" sz="2800" b="1" dirty="0">
                <a:solidFill>
                  <a:srgbClr val="385593"/>
                </a:solidFill>
              </a:rPr>
              <a:t>Lab</a:t>
            </a:r>
          </a:p>
        </p:txBody>
      </p:sp>
      <p:pic>
        <p:nvPicPr>
          <p:cNvPr id="16" name="Picture Placeholder 2" descr="MSFT_logo_rgb_C-Gray.png"/>
          <p:cNvPicPr>
            <a:picLocks noChangeAspect="1"/>
          </p:cNvPicPr>
          <p:nvPr userDrawn="1"/>
        </p:nvPicPr>
        <p:blipFill>
          <a:blip r:embed="rId3" cstate="print">
            <a:extLst>
              <a:ext uri="{28A0092B-C50C-407E-A947-70E740481C1C}">
                <a14:useLocalDpi xmlns:a14="http://schemas.microsoft.com/office/drawing/2010/main" val="0"/>
              </a:ext>
            </a:extLst>
          </a:blip>
          <a:srcRect t="160" b="160"/>
          <a:stretch>
            <a:fillRect/>
          </a:stretch>
        </p:blipFill>
        <p:spPr>
          <a:xfrm>
            <a:off x="10668000" y="6438138"/>
            <a:ext cx="1524000" cy="419862"/>
          </a:xfrm>
          <a:prstGeom prst="rect">
            <a:avLst/>
          </a:prstGeom>
        </p:spPr>
      </p:pic>
    </p:spTree>
    <p:extLst>
      <p:ext uri="{BB962C8B-B14F-4D97-AF65-F5344CB8AC3E}">
        <p14:creationId xmlns:p14="http://schemas.microsoft.com/office/powerpoint/2010/main" val="3931713151"/>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3.6 Multimedia Pic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31520" y="2194559"/>
            <a:ext cx="10850880" cy="1005840"/>
          </a:xfrm>
        </p:spPr>
        <p:txBody>
          <a:bodyPr anchor="b" anchorCtr="0">
            <a:normAutofit/>
          </a:bodyPr>
          <a:lstStyle>
            <a:lvl1pPr algn="l">
              <a:defRPr sz="3200">
                <a:solidFill>
                  <a:schemeClr val="tx2"/>
                </a:solidFill>
                <a:effectLst>
                  <a:outerShdw blurRad="50800" dist="38100" dir="2700000" algn="tl" rotWithShape="0">
                    <a:prstClr val="black">
                      <a:alpha val="40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853440" y="3291840"/>
            <a:ext cx="10728960" cy="3017520"/>
          </a:xfrm>
        </p:spPr>
        <p:txBody>
          <a:bodyPr/>
          <a:lstStyle>
            <a:lvl1pPr marL="342900" marR="0" indent="-342900" algn="l" defTabSz="914400" rtl="0" eaLnBrk="1" fontAlgn="auto" latinLnBrk="0" hangingPunct="1">
              <a:lnSpc>
                <a:spcPct val="100000"/>
              </a:lnSpc>
              <a:spcBef>
                <a:spcPct val="20000"/>
              </a:spcBef>
              <a:spcAft>
                <a:spcPts val="0"/>
              </a:spcAft>
              <a:buClrTx/>
              <a:buSzPct val="100000"/>
              <a:buFontTx/>
              <a:buBlip>
                <a:blip r:embed="rId2"/>
              </a:buBlip>
              <a:tabLst/>
              <a:defRPr sz="2000">
                <a:solidFill>
                  <a:schemeClr val="tx2"/>
                </a:solidFill>
                <a:latin typeface="+mj-lt"/>
              </a:defRPr>
            </a:lvl1pPr>
            <a:lvl2pPr marL="742950" marR="0" indent="-285750" algn="l" defTabSz="914400" rtl="0" eaLnBrk="1" fontAlgn="auto" latinLnBrk="0" hangingPunct="1">
              <a:lnSpc>
                <a:spcPct val="100000"/>
              </a:lnSpc>
              <a:spcBef>
                <a:spcPct val="20000"/>
              </a:spcBef>
              <a:spcAft>
                <a:spcPts val="0"/>
              </a:spcAft>
              <a:buClrTx/>
              <a:buSzPct val="110000"/>
              <a:buFontTx/>
              <a:buBlip>
                <a:blip r:embed="rId2"/>
              </a:buBlip>
              <a:tabLst/>
              <a:defRPr sz="1800">
                <a:solidFill>
                  <a:schemeClr val="tx1">
                    <a:lumMod val="75000"/>
                    <a:lumOff val="25000"/>
                  </a:schemeClr>
                </a:solidFill>
              </a:defRPr>
            </a:lvl2pPr>
            <a:lvl3pPr marL="11430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600">
                <a:solidFill>
                  <a:schemeClr val="tx1">
                    <a:lumMod val="75000"/>
                    <a:lumOff val="25000"/>
                  </a:schemeClr>
                </a:solidFill>
              </a:defRPr>
            </a:lvl3pPr>
            <a:lvl4pPr marL="16002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400">
                <a:solidFill>
                  <a:schemeClr val="tx1">
                    <a:lumMod val="75000"/>
                    <a:lumOff val="25000"/>
                  </a:schemeClr>
                </a:solidFill>
              </a:defRPr>
            </a:lvl4pPr>
            <a:lvl5pPr marL="20574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200">
                <a:solidFill>
                  <a:schemeClr val="tx1">
                    <a:lumMod val="75000"/>
                    <a:lumOff val="2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p:cNvSpPr>
            <a:spLocks noGrp="1"/>
          </p:cNvSpPr>
          <p:nvPr>
            <p:ph type="ftr" sz="quarter" idx="11"/>
          </p:nvPr>
        </p:nvSpPr>
        <p:spPr>
          <a:xfrm>
            <a:off x="3535680" y="6476304"/>
            <a:ext cx="4876800" cy="365125"/>
          </a:xfrm>
          <a:prstGeom prst="rect">
            <a:avLst/>
          </a:prstGeom>
        </p:spPr>
        <p:txBody>
          <a:bodyPr anchor="ctr" anchorCtr="0"/>
          <a:lstStyle>
            <a:lvl1pPr algn="ctr">
              <a:defRPr>
                <a:solidFill>
                  <a:schemeClr val="tx1"/>
                </a:solidFill>
              </a:defRPr>
            </a:lvl1pPr>
          </a:lstStyle>
          <a:p>
            <a:endParaRPr lang="en-US" dirty="0">
              <a:solidFill>
                <a:prstClr val="black"/>
              </a:solidFill>
            </a:endParaRPr>
          </a:p>
        </p:txBody>
      </p:sp>
      <p:sp>
        <p:nvSpPr>
          <p:cNvPr id="14" name="Date Placeholder 3"/>
          <p:cNvSpPr>
            <a:spLocks noGrp="1"/>
          </p:cNvSpPr>
          <p:nvPr>
            <p:ph type="dt" sz="half" idx="10"/>
          </p:nvPr>
        </p:nvSpPr>
        <p:spPr>
          <a:xfrm>
            <a:off x="1828800" y="6476304"/>
            <a:ext cx="1117600" cy="365125"/>
          </a:xfrm>
          <a:prstGeom prst="rect">
            <a:avLst/>
          </a:prstGeom>
        </p:spPr>
        <p:txBody>
          <a:bodyPr anchor="ctr" anchorCtr="0"/>
          <a:lstStyle>
            <a:lvl1pPr>
              <a:defRPr>
                <a:solidFill>
                  <a:schemeClr val="tx1"/>
                </a:solidFill>
              </a:defRPr>
            </a:lvl1pPr>
          </a:lstStyle>
          <a:p>
            <a:endParaRPr lang="en-US" dirty="0">
              <a:solidFill>
                <a:prstClr val="black"/>
              </a:solidFill>
            </a:endParaRPr>
          </a:p>
        </p:txBody>
      </p:sp>
      <p:sp>
        <p:nvSpPr>
          <p:cNvPr id="15"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tx1"/>
                </a:solidFill>
              </a:defRPr>
            </a:lvl1pPr>
          </a:lstStyle>
          <a:p>
            <a:fld id="{026CCAEB-CB17-44EB-A892-4553F1D666B6}" type="slidenum">
              <a:rPr lang="en-US" smtClean="0">
                <a:solidFill>
                  <a:prstClr val="black"/>
                </a:solidFill>
              </a:rPr>
              <a:pPr/>
              <a:t>‹#›</a:t>
            </a:fld>
            <a:endParaRPr lang="en-US" dirty="0">
              <a:solidFill>
                <a:prstClr val="black"/>
              </a:solidFill>
            </a:endParaRPr>
          </a:p>
        </p:txBody>
      </p:sp>
      <p:sp>
        <p:nvSpPr>
          <p:cNvPr id="11" name="TextBox 10"/>
          <p:cNvSpPr txBox="1"/>
          <p:nvPr userDrawn="1"/>
        </p:nvSpPr>
        <p:spPr>
          <a:xfrm>
            <a:off x="121920" y="1280160"/>
            <a:ext cx="1727200" cy="381000"/>
          </a:xfrm>
          <a:prstGeom prst="rect">
            <a:avLst/>
          </a:prstGeom>
          <a:noFill/>
          <a:effectLst>
            <a:outerShdw blurRad="50800" dist="38100" dir="2700000" algn="tl" rotWithShape="0">
              <a:prstClr val="black">
                <a:alpha val="40000"/>
              </a:prstClr>
            </a:outerShdw>
          </a:effectLst>
        </p:spPr>
        <p:txBody>
          <a:bodyPr wrap="none" rtlCol="0" anchor="ctr" anchorCtr="0">
            <a:noAutofit/>
          </a:bodyPr>
          <a:lstStyle/>
          <a:p>
            <a:pPr>
              <a:buSzPct val="110000"/>
              <a:buFont typeface="Arial" pitchFamily="34" charset="0"/>
              <a:buNone/>
            </a:pPr>
            <a:r>
              <a:rPr lang="en-US" sz="2800" b="1" dirty="0">
                <a:solidFill>
                  <a:srgbClr val="385593"/>
                </a:solidFill>
              </a:rPr>
              <a:t>Multimedia</a:t>
            </a:r>
          </a:p>
        </p:txBody>
      </p:sp>
      <p:pic>
        <p:nvPicPr>
          <p:cNvPr id="17" name="Picture Placeholder 2" descr="MSFT_logo_rgb_C-Gray.png"/>
          <p:cNvPicPr>
            <a:picLocks noChangeAspect="1"/>
          </p:cNvPicPr>
          <p:nvPr userDrawn="1"/>
        </p:nvPicPr>
        <p:blipFill>
          <a:blip r:embed="rId3" cstate="print">
            <a:extLst>
              <a:ext uri="{28A0092B-C50C-407E-A947-70E740481C1C}">
                <a14:useLocalDpi xmlns:a14="http://schemas.microsoft.com/office/drawing/2010/main" val="0"/>
              </a:ext>
            </a:extLst>
          </a:blip>
          <a:srcRect t="160" b="160"/>
          <a:stretch>
            <a:fillRect/>
          </a:stretch>
        </p:blipFill>
        <p:spPr>
          <a:xfrm>
            <a:off x="10668000" y="6438138"/>
            <a:ext cx="1524000" cy="419862"/>
          </a:xfrm>
          <a:prstGeom prst="rect">
            <a:avLst/>
          </a:prstGeom>
        </p:spPr>
      </p:pic>
    </p:spTree>
    <p:extLst>
      <p:ext uri="{BB962C8B-B14F-4D97-AF65-F5344CB8AC3E}">
        <p14:creationId xmlns:p14="http://schemas.microsoft.com/office/powerpoint/2010/main" val="3403303584"/>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4 MS-Closing Pic1">
    <p:bg>
      <p:bgPr>
        <a:solidFill>
          <a:schemeClr val="bg1"/>
        </a:solidFill>
        <a:effectLst/>
      </p:bgPr>
    </p:bg>
    <p:spTree>
      <p:nvGrpSpPr>
        <p:cNvPr id="1" name=""/>
        <p:cNvGrpSpPr/>
        <p:nvPr/>
      </p:nvGrpSpPr>
      <p:grpSpPr>
        <a:xfrm>
          <a:off x="0" y="0"/>
          <a:ext cx="0" cy="0"/>
          <a:chOff x="0" y="0"/>
          <a:chExt cx="0" cy="0"/>
        </a:xfrm>
      </p:grpSpPr>
      <p:sp>
        <p:nvSpPr>
          <p:cNvPr id="11" name="Footer Placeholder 4"/>
          <p:cNvSpPr>
            <a:spLocks noGrp="1"/>
          </p:cNvSpPr>
          <p:nvPr>
            <p:ph type="ftr" sz="quarter" idx="11"/>
          </p:nvPr>
        </p:nvSpPr>
        <p:spPr>
          <a:xfrm>
            <a:off x="4165600" y="6474431"/>
            <a:ext cx="4876800" cy="365125"/>
          </a:xfrm>
          <a:prstGeom prst="rect">
            <a:avLst/>
          </a:prstGeom>
        </p:spPr>
        <p:txBody>
          <a:bodyPr anchor="ctr" anchorCtr="0"/>
          <a:lstStyle>
            <a:lvl1pPr>
              <a:defRPr>
                <a:solidFill>
                  <a:schemeClr val="tx1"/>
                </a:solidFill>
              </a:defRPr>
            </a:lvl1pPr>
          </a:lstStyle>
          <a:p>
            <a:endParaRPr lang="en-US" dirty="0">
              <a:solidFill>
                <a:prstClr val="black"/>
              </a:solidFill>
            </a:endParaRPr>
          </a:p>
        </p:txBody>
      </p:sp>
      <p:pic>
        <p:nvPicPr>
          <p:cNvPr id="6" name="Picture 5"/>
          <p:cNvPicPr>
            <a:picLocks noChangeAspect="1"/>
          </p:cNvPicPr>
          <p:nvPr userDrawn="1"/>
        </p:nvPicPr>
        <p:blipFill>
          <a:blip r:embed="rId2"/>
          <a:stretch>
            <a:fillRect/>
          </a:stretch>
        </p:blipFill>
        <p:spPr>
          <a:xfrm>
            <a:off x="3657600" y="2971801"/>
            <a:ext cx="4755176" cy="842963"/>
          </a:xfrm>
          <a:prstGeom prst="rect">
            <a:avLst/>
          </a:prstGeom>
        </p:spPr>
      </p:pic>
    </p:spTree>
    <p:extLst>
      <p:ext uri="{BB962C8B-B14F-4D97-AF65-F5344CB8AC3E}">
        <p14:creationId xmlns:p14="http://schemas.microsoft.com/office/powerpoint/2010/main" val="857235889"/>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5 Legal">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192000" cy="146207"/>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63" y="6419381"/>
            <a:ext cx="12192000" cy="438620"/>
          </a:xfrm>
          <a:prstGeom prst="rect">
            <a:avLst/>
          </a:prstGeom>
        </p:spPr>
      </p:pic>
      <p:sp>
        <p:nvSpPr>
          <p:cNvPr id="2" name="Title 1"/>
          <p:cNvSpPr>
            <a:spLocks noGrp="1"/>
          </p:cNvSpPr>
          <p:nvPr>
            <p:ph type="title"/>
          </p:nvPr>
        </p:nvSpPr>
        <p:spPr>
          <a:xfrm>
            <a:off x="406400" y="228600"/>
            <a:ext cx="11375136" cy="411480"/>
          </a:xfrm>
        </p:spPr>
        <p:txBody>
          <a:bodyPr>
            <a:noAutofit/>
          </a:bodyPr>
          <a:lstStyle>
            <a:lvl1pPr>
              <a:defRPr sz="2400">
                <a:solidFill>
                  <a:schemeClr val="tx2"/>
                </a:solidFill>
              </a:defRPr>
            </a:lvl1pPr>
          </a:lstStyle>
          <a:p>
            <a:r>
              <a:rPr lang="en-US"/>
              <a:t>Click to edit Master title style</a:t>
            </a:r>
            <a:endParaRPr lang="en-US" dirty="0"/>
          </a:p>
        </p:txBody>
      </p:sp>
      <p:sp>
        <p:nvSpPr>
          <p:cNvPr id="20" name="Text Placeholder 19"/>
          <p:cNvSpPr>
            <a:spLocks noGrp="1"/>
          </p:cNvSpPr>
          <p:nvPr>
            <p:ph type="body" sz="quarter" idx="13"/>
          </p:nvPr>
        </p:nvSpPr>
        <p:spPr>
          <a:xfrm>
            <a:off x="406400" y="914400"/>
            <a:ext cx="11375136" cy="2286000"/>
          </a:xfrm>
        </p:spPr>
        <p:txBody>
          <a:bodyPr>
            <a:normAutofit/>
          </a:bodyPr>
          <a:lstStyle>
            <a:lvl1pPr marL="112713" indent="6350">
              <a:spcAft>
                <a:spcPts val="300"/>
              </a:spcAft>
              <a:buFont typeface="Arial" pitchFamily="34" charset="0"/>
              <a:buNone/>
              <a:defRPr sz="1050"/>
            </a:lvl1pPr>
            <a:lvl2pPr marL="112713" indent="6350">
              <a:buFont typeface="Arial" pitchFamily="34" charset="0"/>
              <a:buNone/>
              <a:defRPr/>
            </a:lvl2pPr>
            <a:lvl3pPr marL="112713" indent="6350">
              <a:buFont typeface="Arial" pitchFamily="34" charset="0"/>
              <a:buNone/>
              <a:defRPr/>
            </a:lvl3pPr>
            <a:lvl4pPr marL="112713" indent="6350">
              <a:buFont typeface="Arial" pitchFamily="34" charset="0"/>
              <a:buNone/>
              <a:defRPr/>
            </a:lvl4pPr>
            <a:lvl5pPr marL="112713" indent="6350">
              <a:buFont typeface="Arial" pitchFamily="34" charset="0"/>
              <a:buNone/>
              <a:defRPr/>
            </a:lvl5pPr>
          </a:lstStyle>
          <a:p>
            <a:pPr lvl="0"/>
            <a:r>
              <a:rPr lang="en-US"/>
              <a:t>Click to edit Master text styles</a:t>
            </a:r>
          </a:p>
        </p:txBody>
      </p:sp>
      <p:sp>
        <p:nvSpPr>
          <p:cNvPr id="24" name="Text Placeholder 19"/>
          <p:cNvSpPr>
            <a:spLocks noGrp="1"/>
          </p:cNvSpPr>
          <p:nvPr>
            <p:ph type="body" sz="quarter" idx="14"/>
          </p:nvPr>
        </p:nvSpPr>
        <p:spPr>
          <a:xfrm>
            <a:off x="406400" y="3962400"/>
            <a:ext cx="11375136" cy="2286000"/>
          </a:xfrm>
        </p:spPr>
        <p:txBody>
          <a:bodyPr>
            <a:normAutofit/>
          </a:bodyPr>
          <a:lstStyle>
            <a:lvl1pPr marL="112713" indent="6350">
              <a:spcAft>
                <a:spcPts val="300"/>
              </a:spcAft>
              <a:buFont typeface="Arial" pitchFamily="34" charset="0"/>
              <a:buNone/>
              <a:defRPr sz="1050"/>
            </a:lvl1pPr>
            <a:lvl2pPr marL="112713" indent="6350">
              <a:buFont typeface="Arial" pitchFamily="34" charset="0"/>
              <a:buNone/>
              <a:defRPr/>
            </a:lvl2pPr>
            <a:lvl3pPr marL="112713" indent="6350">
              <a:buFont typeface="Arial" pitchFamily="34" charset="0"/>
              <a:buNone/>
              <a:defRPr/>
            </a:lvl3pPr>
            <a:lvl4pPr marL="112713" indent="6350">
              <a:buFont typeface="Arial" pitchFamily="34" charset="0"/>
              <a:buNone/>
              <a:defRPr/>
            </a:lvl4pPr>
            <a:lvl5pPr marL="112713" indent="6350">
              <a:buFont typeface="Arial" pitchFamily="34" charset="0"/>
              <a:buNone/>
              <a:defRPr/>
            </a:lvl5pPr>
          </a:lstStyle>
          <a:p>
            <a:pPr lvl="0"/>
            <a:r>
              <a:rPr lang="en-US"/>
              <a:t>Click to edit Master text styles</a:t>
            </a:r>
          </a:p>
        </p:txBody>
      </p:sp>
      <p:sp>
        <p:nvSpPr>
          <p:cNvPr id="26" name="Text Placeholder 25"/>
          <p:cNvSpPr>
            <a:spLocks noGrp="1"/>
          </p:cNvSpPr>
          <p:nvPr>
            <p:ph type="body" sz="quarter" idx="15"/>
          </p:nvPr>
        </p:nvSpPr>
        <p:spPr>
          <a:xfrm>
            <a:off x="406400" y="3276600"/>
            <a:ext cx="11375136" cy="411480"/>
          </a:xfrm>
        </p:spPr>
        <p:txBody>
          <a:bodyPr>
            <a:noAutofit/>
          </a:bodyPr>
          <a:lstStyle>
            <a:lvl1pPr>
              <a:buFont typeface="Arial" pitchFamily="34" charset="0"/>
              <a:buNone/>
              <a:defRPr sz="2400">
                <a:solidFill>
                  <a:schemeClr val="tx2"/>
                </a:solidFill>
                <a:latin typeface="+mj-lt"/>
              </a:defRPr>
            </a:lvl1pPr>
            <a:lvl2pPr>
              <a:buFont typeface="Arial" pitchFamily="34" charset="0"/>
              <a:buNone/>
              <a:defRPr sz="2200"/>
            </a:lvl2pPr>
            <a:lvl3pPr>
              <a:buFont typeface="Arial" pitchFamily="34" charset="0"/>
              <a:buNone/>
              <a:defRPr sz="2200"/>
            </a:lvl3pPr>
            <a:lvl4pPr>
              <a:buFont typeface="Arial" pitchFamily="34" charset="0"/>
              <a:buNone/>
              <a:defRPr sz="2200"/>
            </a:lvl4pPr>
            <a:lvl5pPr>
              <a:buFont typeface="Arial" pitchFamily="34" charset="0"/>
              <a:buNone/>
              <a:defRPr sz="2200"/>
            </a:lvl5pPr>
          </a:lstStyle>
          <a:p>
            <a:pPr lvl="0"/>
            <a:r>
              <a:rPr lang="en-US"/>
              <a:t>Click to edit Master text styles</a:t>
            </a:r>
          </a:p>
        </p:txBody>
      </p:sp>
      <p:sp>
        <p:nvSpPr>
          <p:cNvPr id="30" name="Text Placeholder 29"/>
          <p:cNvSpPr>
            <a:spLocks noGrp="1"/>
          </p:cNvSpPr>
          <p:nvPr>
            <p:ph type="body" sz="quarter" idx="17"/>
          </p:nvPr>
        </p:nvSpPr>
        <p:spPr>
          <a:xfrm>
            <a:off x="406400" y="3725672"/>
            <a:ext cx="7315200" cy="228600"/>
          </a:xfrm>
        </p:spPr>
        <p:txBody>
          <a:bodyPr lIns="182880" tIns="0" rIns="182880" bIns="0" anchor="ctr" anchorCtr="0">
            <a:noAutofit/>
          </a:bodyPr>
          <a:lstStyle>
            <a:lvl1pPr marL="0" indent="0">
              <a:spcBef>
                <a:spcPts val="0"/>
              </a:spcBef>
              <a:buFont typeface="Arial" pitchFamily="34" charset="0"/>
              <a:buNone/>
              <a:defRPr sz="1050" b="0">
                <a:solidFill>
                  <a:schemeClr val="bg2"/>
                </a:solidFill>
              </a:defRPr>
            </a:lvl1pPr>
            <a:lvl2pPr marL="112713" indent="6350">
              <a:buFont typeface="Arial" pitchFamily="34" charset="0"/>
              <a:buNone/>
              <a:defRPr sz="1050"/>
            </a:lvl2pPr>
            <a:lvl3pPr marL="112713" indent="6350">
              <a:buFont typeface="Arial" pitchFamily="34" charset="0"/>
              <a:buNone/>
              <a:defRPr sz="1050"/>
            </a:lvl3pPr>
            <a:lvl4pPr marL="112713" indent="6350">
              <a:buFont typeface="Arial" pitchFamily="34" charset="0"/>
              <a:buNone/>
              <a:defRPr sz="1050"/>
            </a:lvl4pPr>
            <a:lvl5pPr marL="112713" indent="6350">
              <a:buFont typeface="Arial" pitchFamily="34" charset="0"/>
              <a:buNone/>
              <a:defRPr sz="1050"/>
            </a:lvl5pPr>
          </a:lstStyle>
          <a:p>
            <a:pPr lvl="0"/>
            <a:r>
              <a:rPr lang="en-US"/>
              <a:t>Click to edit Master text styles</a:t>
            </a:r>
          </a:p>
        </p:txBody>
      </p:sp>
      <p:sp>
        <p:nvSpPr>
          <p:cNvPr id="14" name="Footer Placeholder 13"/>
          <p:cNvSpPr>
            <a:spLocks noGrp="1"/>
          </p:cNvSpPr>
          <p:nvPr>
            <p:ph type="ftr" sz="quarter" idx="20"/>
          </p:nvPr>
        </p:nvSpPr>
        <p:spPr>
          <a:xfrm>
            <a:off x="406400" y="675640"/>
            <a:ext cx="7315200" cy="228600"/>
          </a:xfrm>
        </p:spPr>
        <p:txBody>
          <a:bodyPr lIns="182880" tIns="0" rIns="182880" bIns="0"/>
          <a:lstStyle>
            <a:lvl1pPr algn="l">
              <a:defRPr sz="1050" b="0">
                <a:solidFill>
                  <a:schemeClr val="bg2"/>
                </a:solidFill>
              </a:defRPr>
            </a:lvl1pPr>
          </a:lstStyle>
          <a:p>
            <a:endParaRPr lang="en-US" dirty="0">
              <a:solidFill>
                <a:srgbClr val="277EB5"/>
              </a:solidFill>
            </a:endParaRPr>
          </a:p>
        </p:txBody>
      </p:sp>
      <p:pic>
        <p:nvPicPr>
          <p:cNvPr id="13" name="Picture Placeholder 4" descr="MSFT_logo_rgb_C-Wht.pdf"/>
          <p:cNvPicPr>
            <a:picLocks noChangeAspect="1"/>
          </p:cNvPicPr>
          <p:nvPr userDrawn="1"/>
        </p:nvPicPr>
        <p:blipFill>
          <a:blip r:embed="rId4" cstate="print">
            <a:extLst>
              <a:ext uri="{28A0092B-C50C-407E-A947-70E740481C1C}">
                <a14:useLocalDpi xmlns:a14="http://schemas.microsoft.com/office/drawing/2010/main" val="0"/>
              </a:ext>
            </a:extLst>
          </a:blip>
          <a:srcRect t="153" b="153"/>
          <a:stretch>
            <a:fillRect/>
          </a:stretch>
        </p:blipFill>
        <p:spPr>
          <a:xfrm>
            <a:off x="10668000" y="6438138"/>
            <a:ext cx="1524000" cy="419862"/>
          </a:xfrm>
          <a:prstGeom prst="rect">
            <a:avLst/>
          </a:prstGeom>
        </p:spPr>
      </p:pic>
    </p:spTree>
    <p:extLst>
      <p:ext uri="{BB962C8B-B14F-4D97-AF65-F5344CB8AC3E}">
        <p14:creationId xmlns:p14="http://schemas.microsoft.com/office/powerpoint/2010/main" val="2332386528"/>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519248" y="1447801"/>
            <a:ext cx="11151917"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732695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dirty="0"/>
              <a:t>Module #: Module Title</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Module Overview</a:t>
            </a:r>
          </a:p>
        </p:txBody>
      </p:sp>
    </p:spTree>
    <p:extLst>
      <p:ext uri="{BB962C8B-B14F-4D97-AF65-F5344CB8AC3E}">
        <p14:creationId xmlns:p14="http://schemas.microsoft.com/office/powerpoint/2010/main" val="178124202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0 Deck Intro Pic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31520" y="2194560"/>
            <a:ext cx="10850880" cy="1005840"/>
          </a:xfrm>
        </p:spPr>
        <p:txBody>
          <a:bodyPr anchor="b" anchorCtr="0">
            <a:noAutofit/>
          </a:bodyPr>
          <a:lstStyle>
            <a:lvl1pPr algn="l">
              <a:defRPr sz="3200">
                <a:solidFill>
                  <a:schemeClr val="tx2"/>
                </a:solidFill>
                <a:effectLst>
                  <a:outerShdw blurRad="50800" dist="38100" dir="2700000" algn="tl" rotWithShape="0">
                    <a:prstClr val="black">
                      <a:alpha val="40000"/>
                    </a:prstClr>
                  </a:outerShdw>
                </a:effectLst>
                <a:latin typeface="+mj-lt"/>
              </a:defRPr>
            </a:lvl1pPr>
          </a:lstStyle>
          <a:p>
            <a:r>
              <a:rPr lang="en-US" dirty="0"/>
              <a:t>Click to edit Course Title</a:t>
            </a:r>
          </a:p>
        </p:txBody>
      </p:sp>
      <p:sp>
        <p:nvSpPr>
          <p:cNvPr id="3" name="Subtitle 2"/>
          <p:cNvSpPr>
            <a:spLocks noGrp="1"/>
          </p:cNvSpPr>
          <p:nvPr>
            <p:ph type="subTitle" idx="1" hasCustomPrompt="1"/>
          </p:nvPr>
        </p:nvSpPr>
        <p:spPr>
          <a:xfrm>
            <a:off x="853440" y="3291840"/>
            <a:ext cx="10728960" cy="1005840"/>
          </a:xfrm>
        </p:spPr>
        <p:txBody>
          <a:bodyPr>
            <a:noAutofit/>
          </a:bodyPr>
          <a:lstStyle>
            <a:lvl1pPr marL="0" marR="0" indent="0" algn="l" defTabSz="914400" rtl="0" eaLnBrk="1" fontAlgn="auto" latinLnBrk="0" hangingPunct="1">
              <a:lnSpc>
                <a:spcPct val="100000"/>
              </a:lnSpc>
              <a:spcBef>
                <a:spcPct val="20000"/>
              </a:spcBef>
              <a:spcAft>
                <a:spcPts val="0"/>
              </a:spcAft>
              <a:buClrTx/>
              <a:buSzPct val="100000"/>
              <a:buFont typeface="Arial" pitchFamily="34" charset="0"/>
              <a:buNone/>
              <a:tabLst/>
              <a:defRPr sz="2400">
                <a:solidFill>
                  <a:schemeClr val="tx2"/>
                </a:solidFill>
                <a:latin typeface="+mj-lt"/>
              </a:defRPr>
            </a:lvl1pPr>
            <a:lvl2pPr marL="457200" marR="0" indent="0" algn="l" defTabSz="914400" rtl="0" eaLnBrk="1" fontAlgn="auto" latinLnBrk="0" hangingPunct="1">
              <a:lnSpc>
                <a:spcPct val="100000"/>
              </a:lnSpc>
              <a:spcBef>
                <a:spcPct val="20000"/>
              </a:spcBef>
              <a:spcAft>
                <a:spcPts val="0"/>
              </a:spcAft>
              <a:buClrTx/>
              <a:buSzPct val="110000"/>
              <a:buFont typeface="Arial" pitchFamily="34" charset="0"/>
              <a:buNone/>
              <a:tabLst/>
              <a:defRPr sz="1800">
                <a:solidFill>
                  <a:schemeClr val="tx1">
                    <a:lumMod val="75000"/>
                    <a:lumOff val="25000"/>
                  </a:schemeClr>
                </a:solidFill>
              </a:defRPr>
            </a:lvl2pPr>
            <a:lvl3pPr marL="914400" marR="0" indent="0" algn="l" defTabSz="914400" rtl="0" eaLnBrk="1" fontAlgn="auto" latinLnBrk="0" hangingPunct="1">
              <a:lnSpc>
                <a:spcPct val="100000"/>
              </a:lnSpc>
              <a:spcBef>
                <a:spcPct val="20000"/>
              </a:spcBef>
              <a:spcAft>
                <a:spcPts val="0"/>
              </a:spcAft>
              <a:buClrTx/>
              <a:buSzPct val="110000"/>
              <a:buFont typeface="Arial" pitchFamily="34" charset="0"/>
              <a:buNone/>
              <a:tabLst/>
              <a:defRPr sz="1600">
                <a:solidFill>
                  <a:schemeClr val="tx1">
                    <a:lumMod val="75000"/>
                    <a:lumOff val="25000"/>
                  </a:schemeClr>
                </a:solidFill>
              </a:defRPr>
            </a:lvl3pPr>
            <a:lvl4pPr marL="1371600" marR="0" indent="0" algn="l" defTabSz="914400" rtl="0" eaLnBrk="1" fontAlgn="auto" latinLnBrk="0" hangingPunct="1">
              <a:lnSpc>
                <a:spcPct val="100000"/>
              </a:lnSpc>
              <a:spcBef>
                <a:spcPct val="20000"/>
              </a:spcBef>
              <a:spcAft>
                <a:spcPts val="0"/>
              </a:spcAft>
              <a:buClrTx/>
              <a:buSzPct val="110000"/>
              <a:buFont typeface="Arial" pitchFamily="34" charset="0"/>
              <a:buNone/>
              <a:tabLst/>
              <a:defRPr sz="1400">
                <a:solidFill>
                  <a:schemeClr val="tx1">
                    <a:lumMod val="75000"/>
                    <a:lumOff val="25000"/>
                  </a:schemeClr>
                </a:solidFill>
              </a:defRPr>
            </a:lvl4pPr>
            <a:lvl5pPr marL="1828800" marR="0" indent="0" algn="l" defTabSz="914400" rtl="0" eaLnBrk="1" fontAlgn="auto" latinLnBrk="0" hangingPunct="1">
              <a:lnSpc>
                <a:spcPct val="100000"/>
              </a:lnSpc>
              <a:spcBef>
                <a:spcPct val="20000"/>
              </a:spcBef>
              <a:spcAft>
                <a:spcPts val="0"/>
              </a:spcAft>
              <a:buClrTx/>
              <a:buSzPct val="110000"/>
              <a:buFont typeface="Arial" pitchFamily="34" charset="0"/>
              <a:buNone/>
              <a:tabLst/>
              <a:defRPr sz="1200">
                <a:solidFill>
                  <a:schemeClr val="tx1">
                    <a:lumMod val="75000"/>
                    <a:lumOff val="2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Module Title</a:t>
            </a:r>
          </a:p>
        </p:txBody>
      </p:sp>
      <p:sp>
        <p:nvSpPr>
          <p:cNvPr id="21" name="Footer Placeholder 4"/>
          <p:cNvSpPr>
            <a:spLocks noGrp="1"/>
          </p:cNvSpPr>
          <p:nvPr>
            <p:ph type="ftr" sz="quarter" idx="11"/>
          </p:nvPr>
        </p:nvSpPr>
        <p:spPr>
          <a:xfrm>
            <a:off x="3535680" y="6474431"/>
            <a:ext cx="4876800" cy="365125"/>
          </a:xfrm>
          <a:prstGeom prst="rect">
            <a:avLst/>
          </a:prstGeom>
        </p:spPr>
        <p:txBody>
          <a:bodyPr anchor="ctr" anchorCtr="0"/>
          <a:lstStyle>
            <a:lvl1pPr>
              <a:defRPr>
                <a:solidFill>
                  <a:schemeClr val="tx1"/>
                </a:solidFill>
              </a:defRPr>
            </a:lvl1pPr>
          </a:lstStyle>
          <a:p>
            <a:endParaRPr lang="en-US" dirty="0">
              <a:solidFill>
                <a:prstClr val="black"/>
              </a:solidFill>
            </a:endParaRPr>
          </a:p>
        </p:txBody>
      </p:sp>
      <p:sp>
        <p:nvSpPr>
          <p:cNvPr id="24" name="Content Placeholder 22"/>
          <p:cNvSpPr>
            <a:spLocks noGrp="1"/>
          </p:cNvSpPr>
          <p:nvPr>
            <p:ph sz="quarter" idx="18" hasCustomPrompt="1"/>
          </p:nvPr>
        </p:nvSpPr>
        <p:spPr>
          <a:xfrm>
            <a:off x="0" y="5796017"/>
            <a:ext cx="3556000" cy="301752"/>
          </a:xfrm>
        </p:spPr>
        <p:txBody>
          <a:bodyPr>
            <a:normAutofit/>
          </a:bodyPr>
          <a:lstStyle>
            <a:lvl1pPr>
              <a:buFont typeface="Arial" pitchFamily="34" charset="0"/>
              <a:buNone/>
              <a:defRPr sz="1200">
                <a:solidFill>
                  <a:schemeClr val="tx1">
                    <a:lumMod val="65000"/>
                    <a:lumOff val="35000"/>
                  </a:schemeClr>
                </a:solidFill>
              </a:defRPr>
            </a:lvl1pPr>
          </a:lstStyle>
          <a:p>
            <a:pPr lvl="0"/>
            <a:r>
              <a:rPr lang="en-US" dirty="0"/>
              <a:t>Click to enter Presenter Title</a:t>
            </a:r>
          </a:p>
        </p:txBody>
      </p:sp>
      <p:sp>
        <p:nvSpPr>
          <p:cNvPr id="25" name="Content Placeholder 22"/>
          <p:cNvSpPr>
            <a:spLocks noGrp="1"/>
          </p:cNvSpPr>
          <p:nvPr>
            <p:ph sz="quarter" idx="19" hasCustomPrompt="1"/>
          </p:nvPr>
        </p:nvSpPr>
        <p:spPr>
          <a:xfrm>
            <a:off x="0" y="6117267"/>
            <a:ext cx="3556000" cy="304800"/>
          </a:xfrm>
        </p:spPr>
        <p:txBody>
          <a:bodyPr>
            <a:normAutofit/>
          </a:bodyPr>
          <a:lstStyle>
            <a:lvl1pPr>
              <a:buFont typeface="Arial" pitchFamily="34" charset="0"/>
              <a:buNone/>
              <a:defRPr sz="1200">
                <a:solidFill>
                  <a:schemeClr val="tx1">
                    <a:lumMod val="65000"/>
                    <a:lumOff val="35000"/>
                  </a:schemeClr>
                </a:solidFill>
              </a:defRPr>
            </a:lvl1pPr>
          </a:lstStyle>
          <a:p>
            <a:pPr lvl="0"/>
            <a:r>
              <a:rPr lang="en-US" dirty="0"/>
              <a:t>Click to enter Presenter Company</a:t>
            </a:r>
          </a:p>
        </p:txBody>
      </p:sp>
      <p:sp>
        <p:nvSpPr>
          <p:cNvPr id="11" name="Content Placeholder 22"/>
          <p:cNvSpPr>
            <a:spLocks noGrp="1"/>
          </p:cNvSpPr>
          <p:nvPr>
            <p:ph sz="quarter" idx="20" hasCustomPrompt="1"/>
          </p:nvPr>
        </p:nvSpPr>
        <p:spPr>
          <a:xfrm>
            <a:off x="0" y="5468183"/>
            <a:ext cx="3556000" cy="301752"/>
          </a:xfrm>
        </p:spPr>
        <p:txBody>
          <a:bodyPr>
            <a:normAutofit/>
          </a:bodyPr>
          <a:lstStyle>
            <a:lvl1pPr>
              <a:buFont typeface="Arial" pitchFamily="34" charset="0"/>
              <a:buNone/>
              <a:defRPr sz="1200">
                <a:solidFill>
                  <a:schemeClr val="tx1">
                    <a:lumMod val="65000"/>
                    <a:lumOff val="35000"/>
                  </a:schemeClr>
                </a:solidFill>
              </a:defRPr>
            </a:lvl1pPr>
          </a:lstStyle>
          <a:p>
            <a:pPr lvl="0"/>
            <a:r>
              <a:rPr lang="en-US" dirty="0"/>
              <a:t>Click to enter Presenter Name</a:t>
            </a:r>
          </a:p>
        </p:txBody>
      </p:sp>
    </p:spTree>
    <p:extLst>
      <p:ext uri="{BB962C8B-B14F-4D97-AF65-F5344CB8AC3E}">
        <p14:creationId xmlns:p14="http://schemas.microsoft.com/office/powerpoint/2010/main" val="3416314675"/>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1 Section Intro Pic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31520" y="2194560"/>
            <a:ext cx="10850880" cy="1005840"/>
          </a:xfrm>
        </p:spPr>
        <p:txBody>
          <a:bodyPr anchor="b" anchorCtr="0">
            <a:noAutofit/>
          </a:bodyPr>
          <a:lstStyle>
            <a:lvl1pPr algn="l">
              <a:defRPr sz="3200">
                <a:solidFill>
                  <a:schemeClr val="tx2"/>
                </a:solidFill>
                <a:effectLst>
                  <a:outerShdw blurRad="50800" dist="38100" dir="2700000" algn="tl" rotWithShape="0">
                    <a:prstClr val="black">
                      <a:alpha val="40000"/>
                    </a:prstClr>
                  </a:outerShdw>
                </a:effectLst>
                <a:latin typeface="+mj-lt"/>
              </a:defRPr>
            </a:lvl1pPr>
          </a:lstStyle>
          <a:p>
            <a:r>
              <a:rPr lang="en-US" dirty="0"/>
              <a:t>Click to edit Section title</a:t>
            </a:r>
          </a:p>
        </p:txBody>
      </p:sp>
      <p:sp>
        <p:nvSpPr>
          <p:cNvPr id="3" name="Subtitle 2"/>
          <p:cNvSpPr>
            <a:spLocks noGrp="1"/>
          </p:cNvSpPr>
          <p:nvPr>
            <p:ph type="subTitle" idx="1" hasCustomPrompt="1"/>
          </p:nvPr>
        </p:nvSpPr>
        <p:spPr>
          <a:xfrm>
            <a:off x="853440" y="3291840"/>
            <a:ext cx="10728960" cy="3017520"/>
          </a:xfrm>
        </p:spPr>
        <p:txBody>
          <a:bodyPr/>
          <a:lstStyle>
            <a:lvl1pPr marL="342900" marR="0" indent="-342900" algn="l" defTabSz="914400" rtl="0" eaLnBrk="1" fontAlgn="auto" latinLnBrk="0" hangingPunct="1">
              <a:lnSpc>
                <a:spcPct val="100000"/>
              </a:lnSpc>
              <a:spcBef>
                <a:spcPct val="20000"/>
              </a:spcBef>
              <a:spcAft>
                <a:spcPts val="0"/>
              </a:spcAft>
              <a:buClrTx/>
              <a:buSzPct val="100000"/>
              <a:buFontTx/>
              <a:buBlip>
                <a:blip r:embed="rId2"/>
              </a:buBlip>
              <a:tabLst/>
              <a:defRPr sz="2000">
                <a:solidFill>
                  <a:schemeClr val="tx2"/>
                </a:solidFill>
                <a:latin typeface="+mj-lt"/>
              </a:defRPr>
            </a:lvl1pPr>
            <a:lvl2pPr marL="742950" marR="0" indent="-285750" algn="l" defTabSz="914400" rtl="0" eaLnBrk="1" fontAlgn="auto" latinLnBrk="0" hangingPunct="1">
              <a:lnSpc>
                <a:spcPct val="100000"/>
              </a:lnSpc>
              <a:spcBef>
                <a:spcPct val="20000"/>
              </a:spcBef>
              <a:spcAft>
                <a:spcPts val="0"/>
              </a:spcAft>
              <a:buClrTx/>
              <a:buSzPct val="110000"/>
              <a:buFontTx/>
              <a:buBlip>
                <a:blip r:embed="rId2"/>
              </a:buBlip>
              <a:tabLst/>
              <a:defRPr sz="1800">
                <a:solidFill>
                  <a:schemeClr val="tx1">
                    <a:lumMod val="75000"/>
                    <a:lumOff val="25000"/>
                  </a:schemeClr>
                </a:solidFill>
              </a:defRPr>
            </a:lvl2pPr>
            <a:lvl3pPr marL="11430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600">
                <a:solidFill>
                  <a:schemeClr val="tx1">
                    <a:lumMod val="75000"/>
                    <a:lumOff val="25000"/>
                  </a:schemeClr>
                </a:solidFill>
              </a:defRPr>
            </a:lvl3pPr>
            <a:lvl4pPr marL="16002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400">
                <a:solidFill>
                  <a:schemeClr val="tx1">
                    <a:lumMod val="75000"/>
                    <a:lumOff val="25000"/>
                  </a:schemeClr>
                </a:solidFill>
              </a:defRPr>
            </a:lvl4pPr>
            <a:lvl5pPr marL="20574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200">
                <a:solidFill>
                  <a:schemeClr val="tx1">
                    <a:lumMod val="75000"/>
                    <a:lumOff val="2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Section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p:cNvSpPr>
            <a:spLocks noGrp="1"/>
          </p:cNvSpPr>
          <p:nvPr>
            <p:ph type="ftr" sz="quarter" idx="11"/>
          </p:nvPr>
        </p:nvSpPr>
        <p:spPr>
          <a:xfrm>
            <a:off x="3535680" y="6476304"/>
            <a:ext cx="4876800" cy="365125"/>
          </a:xfrm>
          <a:prstGeom prst="rect">
            <a:avLst/>
          </a:prstGeom>
        </p:spPr>
        <p:txBody>
          <a:bodyPr anchor="ctr" anchorCtr="0"/>
          <a:lstStyle>
            <a:lvl1pPr algn="ctr">
              <a:defRPr>
                <a:solidFill>
                  <a:schemeClr val="tx1"/>
                </a:solidFill>
              </a:defRPr>
            </a:lvl1pPr>
          </a:lstStyle>
          <a:p>
            <a:endParaRPr lang="en-US" dirty="0">
              <a:solidFill>
                <a:prstClr val="black"/>
              </a:solidFill>
            </a:endParaRPr>
          </a:p>
        </p:txBody>
      </p:sp>
      <p:sp>
        <p:nvSpPr>
          <p:cNvPr id="15"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tx1"/>
                </a:solidFill>
              </a:defRPr>
            </a:lvl1pPr>
          </a:lstStyle>
          <a:p>
            <a:fld id="{026CCAEB-CB17-44EB-A892-4553F1D666B6}" type="slidenum">
              <a:rPr lang="en-US" smtClean="0">
                <a:solidFill>
                  <a:prstClr val="black"/>
                </a:solidFill>
              </a:rPr>
              <a:pPr/>
              <a:t>‹#›</a:t>
            </a:fld>
            <a:endParaRPr lang="en-US" dirty="0">
              <a:solidFill>
                <a:prstClr val="black"/>
              </a:solidFill>
            </a:endParaRPr>
          </a:p>
        </p:txBody>
      </p:sp>
      <p:pic>
        <p:nvPicPr>
          <p:cNvPr id="9" name="Picture Placeholder 2" descr="MSFT_logo_rgb_C-Gray.png"/>
          <p:cNvPicPr>
            <a:picLocks noChangeAspect="1"/>
          </p:cNvPicPr>
          <p:nvPr userDrawn="1"/>
        </p:nvPicPr>
        <p:blipFill>
          <a:blip r:embed="rId3" cstate="print">
            <a:extLst>
              <a:ext uri="{28A0092B-C50C-407E-A947-70E740481C1C}">
                <a14:useLocalDpi xmlns:a14="http://schemas.microsoft.com/office/drawing/2010/main" val="0"/>
              </a:ext>
            </a:extLst>
          </a:blip>
          <a:srcRect t="160" b="160"/>
          <a:stretch>
            <a:fillRect/>
          </a:stretch>
        </p:blipFill>
        <p:spPr>
          <a:xfrm>
            <a:off x="10668000" y="6438138"/>
            <a:ext cx="1524000" cy="419862"/>
          </a:xfrm>
          <a:prstGeom prst="rect">
            <a:avLst/>
          </a:prstGeom>
        </p:spPr>
      </p:pic>
    </p:spTree>
    <p:extLst>
      <p:ext uri="{BB962C8B-B14F-4D97-AF65-F5344CB8AC3E}">
        <p14:creationId xmlns:p14="http://schemas.microsoft.com/office/powerpoint/2010/main" val="2745870019"/>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1 Topic Title_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192000" cy="146207"/>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63" y="6419381"/>
            <a:ext cx="12192000" cy="438620"/>
          </a:xfrm>
          <a:prstGeom prst="rect">
            <a:avLst/>
          </a:prstGeom>
        </p:spPr>
      </p:pic>
      <p:sp>
        <p:nvSpPr>
          <p:cNvPr id="2" name="Title 1"/>
          <p:cNvSpPr>
            <a:spLocks noGrp="1"/>
          </p:cNvSpPr>
          <p:nvPr>
            <p:ph type="title" hasCustomPrompt="1"/>
          </p:nvPr>
        </p:nvSpPr>
        <p:spPr>
          <a:xfrm>
            <a:off x="406400" y="222410"/>
            <a:ext cx="11379200" cy="920591"/>
          </a:xfrm>
        </p:spPr>
        <p:txBody>
          <a:bodyPr anchor="b" anchorCtr="0">
            <a:noAutofit/>
          </a:bodyPr>
          <a:lstStyle>
            <a:lvl1pPr>
              <a:defRPr sz="3200">
                <a:solidFill>
                  <a:schemeClr val="tx2"/>
                </a:solidFill>
              </a:defRPr>
            </a:lvl1pPr>
          </a:lstStyle>
          <a:p>
            <a:r>
              <a:rPr lang="en-US" dirty="0"/>
              <a:t>Click to edit Topic title</a:t>
            </a:r>
          </a:p>
        </p:txBody>
      </p:sp>
      <p:sp>
        <p:nvSpPr>
          <p:cNvPr id="3" name="Content Placeholder 2"/>
          <p:cNvSpPr>
            <a:spLocks noGrp="1"/>
          </p:cNvSpPr>
          <p:nvPr>
            <p:ph idx="1" hasCustomPrompt="1"/>
          </p:nvPr>
        </p:nvSpPr>
        <p:spPr>
          <a:xfrm>
            <a:off x="406400" y="1188720"/>
            <a:ext cx="11379200" cy="5166360"/>
          </a:xfrm>
        </p:spPr>
        <p:txBody>
          <a:bodyPr/>
          <a:lstStyle>
            <a:lvl1pPr>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Topic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Footer Placeholder 4"/>
          <p:cNvSpPr>
            <a:spLocks noGrp="1"/>
          </p:cNvSpPr>
          <p:nvPr>
            <p:ph type="ftr" sz="quarter" idx="11"/>
          </p:nvPr>
        </p:nvSpPr>
        <p:spPr>
          <a:xfrm>
            <a:off x="3535680" y="6476301"/>
            <a:ext cx="4876800" cy="365760"/>
          </a:xfrm>
          <a:prstGeom prst="rect">
            <a:avLst/>
          </a:prstGeom>
        </p:spPr>
        <p:txBody>
          <a:bodyPr anchor="ctr" anchorCtr="0"/>
          <a:lstStyle>
            <a:lvl1pPr algn="ctr">
              <a:defRPr>
                <a:solidFill>
                  <a:schemeClr val="bg1"/>
                </a:solidFill>
              </a:defRPr>
            </a:lvl1pPr>
          </a:lstStyle>
          <a:p>
            <a:endParaRPr lang="en-US" dirty="0">
              <a:solidFill>
                <a:prstClr val="white"/>
              </a:solidFill>
            </a:endParaRPr>
          </a:p>
        </p:txBody>
      </p:sp>
      <p:sp>
        <p:nvSpPr>
          <p:cNvPr id="20"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bg1"/>
                </a:solidFill>
              </a:defRPr>
            </a:lvl1pPr>
          </a:lstStyle>
          <a:p>
            <a:fld id="{026CCAEB-CB17-44EB-A892-4553F1D666B6}" type="slidenum">
              <a:rPr lang="en-US" smtClean="0">
                <a:solidFill>
                  <a:prstClr val="white"/>
                </a:solidFill>
              </a:rPr>
              <a:pPr/>
              <a:t>‹#›</a:t>
            </a:fld>
            <a:endParaRPr lang="en-US" dirty="0">
              <a:solidFill>
                <a:prstClr val="white"/>
              </a:solidFill>
            </a:endParaRPr>
          </a:p>
        </p:txBody>
      </p:sp>
      <p:pic>
        <p:nvPicPr>
          <p:cNvPr id="12" name="Picture Placeholder 4" descr="MSFT_logo_rgb_C-Wht.pdf"/>
          <p:cNvPicPr>
            <a:picLocks noChangeAspect="1"/>
          </p:cNvPicPr>
          <p:nvPr userDrawn="1"/>
        </p:nvPicPr>
        <p:blipFill>
          <a:blip r:embed="rId4" cstate="print">
            <a:extLst>
              <a:ext uri="{28A0092B-C50C-407E-A947-70E740481C1C}">
                <a14:useLocalDpi xmlns:a14="http://schemas.microsoft.com/office/drawing/2010/main" val="0"/>
              </a:ext>
            </a:extLst>
          </a:blip>
          <a:srcRect t="153" b="153"/>
          <a:stretch>
            <a:fillRect/>
          </a:stretch>
        </p:blipFill>
        <p:spPr>
          <a:xfrm>
            <a:off x="10668000" y="6438138"/>
            <a:ext cx="1524000" cy="419862"/>
          </a:xfrm>
          <a:prstGeom prst="rect">
            <a:avLst/>
          </a:prstGeom>
        </p:spPr>
      </p:pic>
    </p:spTree>
    <p:extLst>
      <p:ext uri="{BB962C8B-B14F-4D97-AF65-F5344CB8AC3E}">
        <p14:creationId xmlns:p14="http://schemas.microsoft.com/office/powerpoint/2010/main" val="1632663003"/>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2 Topic Title_Subtitle_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192000" cy="146207"/>
          </a:xfrm>
          <a:prstGeom prst="rect">
            <a:avLst/>
          </a:prstGeom>
        </p:spPr>
      </p:pic>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63" y="6419381"/>
            <a:ext cx="12192000" cy="438620"/>
          </a:xfrm>
          <a:prstGeom prst="rect">
            <a:avLst/>
          </a:prstGeom>
        </p:spPr>
      </p:pic>
      <p:sp>
        <p:nvSpPr>
          <p:cNvPr id="8" name="Text Placeholder 7"/>
          <p:cNvSpPr>
            <a:spLocks noGrp="1"/>
          </p:cNvSpPr>
          <p:nvPr>
            <p:ph type="body" sz="quarter" idx="13" hasCustomPrompt="1"/>
          </p:nvPr>
        </p:nvSpPr>
        <p:spPr>
          <a:xfrm>
            <a:off x="406400" y="1650993"/>
            <a:ext cx="11354229" cy="4768389"/>
          </a:xfrm>
        </p:spPr>
        <p:txBody>
          <a:bodyPr/>
          <a:lstStyle>
            <a:lvl1pPr>
              <a:buSzPct val="100000"/>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Topic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609600" y="1171600"/>
            <a:ext cx="11176000" cy="457200"/>
          </a:xfrm>
        </p:spPr>
        <p:txBody>
          <a:bodyPr>
            <a:noAutofit/>
          </a:bodyPr>
          <a:lstStyle>
            <a:lvl1pPr>
              <a:buFont typeface="Arial" pitchFamily="34" charset="0"/>
              <a:buNone/>
              <a:defRPr sz="2400" baseline="0">
                <a:solidFill>
                  <a:schemeClr val="bg2"/>
                </a:solidFill>
                <a:latin typeface="+mj-lt"/>
              </a:defRPr>
            </a:lvl1pPr>
          </a:lstStyle>
          <a:p>
            <a:pPr lvl="0"/>
            <a:r>
              <a:rPr lang="en-US" dirty="0"/>
              <a:t>Click to edit Topic Subtitle</a:t>
            </a:r>
          </a:p>
        </p:txBody>
      </p:sp>
      <p:sp>
        <p:nvSpPr>
          <p:cNvPr id="31"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bg1"/>
                </a:solidFill>
              </a:defRPr>
            </a:lvl1pPr>
          </a:lstStyle>
          <a:p>
            <a:fld id="{026CCAEB-CB17-44EB-A892-4553F1D666B6}" type="slidenum">
              <a:rPr lang="en-US" smtClean="0">
                <a:solidFill>
                  <a:prstClr val="white"/>
                </a:solidFill>
              </a:rPr>
              <a:pPr/>
              <a:t>‹#›</a:t>
            </a:fld>
            <a:endParaRPr lang="en-US" dirty="0">
              <a:solidFill>
                <a:prstClr val="white"/>
              </a:solidFill>
            </a:endParaRPr>
          </a:p>
        </p:txBody>
      </p:sp>
      <p:sp>
        <p:nvSpPr>
          <p:cNvPr id="32" name="Footer Placeholder 4"/>
          <p:cNvSpPr>
            <a:spLocks noGrp="1"/>
          </p:cNvSpPr>
          <p:nvPr>
            <p:ph type="ftr" sz="quarter" idx="11"/>
          </p:nvPr>
        </p:nvSpPr>
        <p:spPr>
          <a:xfrm>
            <a:off x="3535680" y="6476301"/>
            <a:ext cx="4876800" cy="365760"/>
          </a:xfrm>
          <a:prstGeom prst="rect">
            <a:avLst/>
          </a:prstGeom>
        </p:spPr>
        <p:txBody>
          <a:bodyPr anchor="ctr" anchorCtr="0"/>
          <a:lstStyle>
            <a:lvl1pPr algn="ctr">
              <a:defRPr>
                <a:solidFill>
                  <a:schemeClr val="bg1"/>
                </a:solidFill>
              </a:defRPr>
            </a:lvl1pPr>
          </a:lstStyle>
          <a:p>
            <a:endParaRPr lang="en-US" dirty="0">
              <a:solidFill>
                <a:prstClr val="white"/>
              </a:solidFill>
            </a:endParaRPr>
          </a:p>
        </p:txBody>
      </p:sp>
      <p:pic>
        <p:nvPicPr>
          <p:cNvPr id="11" name="Picture Placeholder 4" descr="MSFT_logo_rgb_C-Wht.pdf"/>
          <p:cNvPicPr>
            <a:picLocks noChangeAspect="1"/>
          </p:cNvPicPr>
          <p:nvPr userDrawn="1"/>
        </p:nvPicPr>
        <p:blipFill>
          <a:blip r:embed="rId4" cstate="print">
            <a:extLst>
              <a:ext uri="{28A0092B-C50C-407E-A947-70E740481C1C}">
                <a14:useLocalDpi xmlns:a14="http://schemas.microsoft.com/office/drawing/2010/main" val="0"/>
              </a:ext>
            </a:extLst>
          </a:blip>
          <a:srcRect t="153" b="153"/>
          <a:stretch>
            <a:fillRect/>
          </a:stretch>
        </p:blipFill>
        <p:spPr>
          <a:xfrm>
            <a:off x="10668000" y="6438138"/>
            <a:ext cx="1524000" cy="419862"/>
          </a:xfrm>
          <a:prstGeom prst="rect">
            <a:avLst/>
          </a:prstGeom>
        </p:spPr>
      </p:pic>
      <p:sp>
        <p:nvSpPr>
          <p:cNvPr id="15" name="Title 1"/>
          <p:cNvSpPr>
            <a:spLocks noGrp="1"/>
          </p:cNvSpPr>
          <p:nvPr>
            <p:ph type="title" hasCustomPrompt="1"/>
          </p:nvPr>
        </p:nvSpPr>
        <p:spPr>
          <a:xfrm>
            <a:off x="406400" y="222410"/>
            <a:ext cx="11379200" cy="920591"/>
          </a:xfrm>
        </p:spPr>
        <p:txBody>
          <a:bodyPr anchor="b" anchorCtr="0">
            <a:noAutofit/>
          </a:bodyPr>
          <a:lstStyle>
            <a:lvl1pPr>
              <a:defRPr sz="3200">
                <a:solidFill>
                  <a:schemeClr val="tx2"/>
                </a:solidFill>
              </a:defRPr>
            </a:lvl1pPr>
          </a:lstStyle>
          <a:p>
            <a:r>
              <a:rPr lang="en-US" dirty="0"/>
              <a:t>Click to edit Topic title</a:t>
            </a:r>
          </a:p>
        </p:txBody>
      </p:sp>
    </p:spTree>
    <p:extLst>
      <p:ext uri="{BB962C8B-B14F-4D97-AF65-F5344CB8AC3E}">
        <p14:creationId xmlns:p14="http://schemas.microsoft.com/office/powerpoint/2010/main" val="368569218"/>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2.3 Title Only">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192000" cy="146207"/>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63" y="6419381"/>
            <a:ext cx="12192000" cy="438620"/>
          </a:xfrm>
          <a:prstGeom prst="rect">
            <a:avLst/>
          </a:prstGeom>
        </p:spPr>
      </p:pic>
      <p:sp>
        <p:nvSpPr>
          <p:cNvPr id="2" name="Title 1"/>
          <p:cNvSpPr>
            <a:spLocks noGrp="1"/>
          </p:cNvSpPr>
          <p:nvPr>
            <p:ph type="title"/>
          </p:nvPr>
        </p:nvSpPr>
        <p:spPr>
          <a:xfrm>
            <a:off x="406400" y="228600"/>
            <a:ext cx="11379200" cy="914400"/>
          </a:xfrm>
        </p:spPr>
        <p:txBody>
          <a:bodyPr anchor="b" anchorCtr="0">
            <a:noAutofit/>
          </a:bodyPr>
          <a:lstStyle>
            <a:lvl1pPr>
              <a:defRPr sz="3200">
                <a:solidFill>
                  <a:schemeClr val="tx2"/>
                </a:solidFill>
              </a:defRPr>
            </a:lvl1pPr>
          </a:lstStyle>
          <a:p>
            <a:r>
              <a:rPr lang="en-US" dirty="0"/>
              <a:t>Click to edit Master title style</a:t>
            </a:r>
          </a:p>
        </p:txBody>
      </p:sp>
      <p:sp>
        <p:nvSpPr>
          <p:cNvPr id="22" name="Footer Placeholder 4"/>
          <p:cNvSpPr>
            <a:spLocks noGrp="1"/>
          </p:cNvSpPr>
          <p:nvPr>
            <p:ph type="ftr" sz="quarter" idx="11"/>
          </p:nvPr>
        </p:nvSpPr>
        <p:spPr>
          <a:xfrm>
            <a:off x="3535680" y="6476304"/>
            <a:ext cx="4876800" cy="365125"/>
          </a:xfrm>
          <a:prstGeom prst="rect">
            <a:avLst/>
          </a:prstGeom>
        </p:spPr>
        <p:txBody>
          <a:bodyPr anchor="ctr" anchorCtr="0"/>
          <a:lstStyle>
            <a:lvl1pPr>
              <a:defRPr>
                <a:solidFill>
                  <a:schemeClr val="bg1"/>
                </a:solidFill>
              </a:defRPr>
            </a:lvl1pPr>
          </a:lstStyle>
          <a:p>
            <a:endParaRPr lang="en-US" dirty="0">
              <a:solidFill>
                <a:prstClr val="white"/>
              </a:solidFill>
            </a:endParaRPr>
          </a:p>
        </p:txBody>
      </p:sp>
      <p:sp>
        <p:nvSpPr>
          <p:cNvPr id="24"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bg1"/>
                </a:solidFill>
              </a:defRPr>
            </a:lvl1pPr>
          </a:lstStyle>
          <a:p>
            <a:fld id="{026CCAEB-CB17-44EB-A892-4553F1D666B6}" type="slidenum">
              <a:rPr lang="en-US" smtClean="0">
                <a:solidFill>
                  <a:prstClr val="white"/>
                </a:solidFill>
              </a:rPr>
              <a:pPr/>
              <a:t>‹#›</a:t>
            </a:fld>
            <a:endParaRPr lang="en-US" dirty="0">
              <a:solidFill>
                <a:prstClr val="white"/>
              </a:solidFill>
            </a:endParaRPr>
          </a:p>
        </p:txBody>
      </p:sp>
      <p:pic>
        <p:nvPicPr>
          <p:cNvPr id="9" name="Picture Placeholder 4" descr="MSFT_logo_rgb_C-Wht.pdf"/>
          <p:cNvPicPr>
            <a:picLocks noChangeAspect="1"/>
          </p:cNvPicPr>
          <p:nvPr userDrawn="1"/>
        </p:nvPicPr>
        <p:blipFill>
          <a:blip r:embed="rId4" cstate="print">
            <a:extLst>
              <a:ext uri="{28A0092B-C50C-407E-A947-70E740481C1C}">
                <a14:useLocalDpi xmlns:a14="http://schemas.microsoft.com/office/drawing/2010/main" val="0"/>
              </a:ext>
            </a:extLst>
          </a:blip>
          <a:srcRect t="153" b="153"/>
          <a:stretch>
            <a:fillRect/>
          </a:stretch>
        </p:blipFill>
        <p:spPr>
          <a:xfrm>
            <a:off x="10668000" y="6438138"/>
            <a:ext cx="1524000" cy="419862"/>
          </a:xfrm>
          <a:prstGeom prst="rect">
            <a:avLst/>
          </a:prstGeom>
        </p:spPr>
      </p:pic>
    </p:spTree>
    <p:extLst>
      <p:ext uri="{BB962C8B-B14F-4D97-AF65-F5344CB8AC3E}">
        <p14:creationId xmlns:p14="http://schemas.microsoft.com/office/powerpoint/2010/main" val="3039681828"/>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4 Title_Subtitle Only">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192000" cy="146207"/>
          </a:xfrm>
          <a:prstGeom prst="rect">
            <a:avLst/>
          </a:prstGeom>
        </p:spPr>
      </p:pic>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63" y="6419381"/>
            <a:ext cx="12192000" cy="438620"/>
          </a:xfrm>
          <a:prstGeom prst="rect">
            <a:avLst/>
          </a:prstGeom>
        </p:spPr>
      </p:pic>
      <p:sp>
        <p:nvSpPr>
          <p:cNvPr id="8" name="Text Placeholder 9"/>
          <p:cNvSpPr>
            <a:spLocks noGrp="1"/>
          </p:cNvSpPr>
          <p:nvPr>
            <p:ph type="body" sz="quarter" idx="14"/>
          </p:nvPr>
        </p:nvSpPr>
        <p:spPr>
          <a:xfrm>
            <a:off x="609600" y="1135286"/>
            <a:ext cx="11176000" cy="506767"/>
          </a:xfrm>
        </p:spPr>
        <p:txBody>
          <a:bodyPr>
            <a:noAutofit/>
          </a:bodyPr>
          <a:lstStyle>
            <a:lvl1pPr>
              <a:buFont typeface="Arial" pitchFamily="34" charset="0"/>
              <a:buNone/>
              <a:defRPr sz="2600">
                <a:solidFill>
                  <a:schemeClr val="bg2"/>
                </a:solidFill>
                <a:latin typeface="+mj-lt"/>
              </a:defRPr>
            </a:lvl1pPr>
          </a:lstStyle>
          <a:p>
            <a:pPr lvl="0"/>
            <a:r>
              <a:rPr lang="en-US" dirty="0"/>
              <a:t>Click to edit Master text styles</a:t>
            </a:r>
          </a:p>
        </p:txBody>
      </p:sp>
      <p:sp>
        <p:nvSpPr>
          <p:cNvPr id="25"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bg1"/>
                </a:solidFill>
              </a:defRPr>
            </a:lvl1pPr>
          </a:lstStyle>
          <a:p>
            <a:fld id="{026CCAEB-CB17-44EB-A892-4553F1D666B6}" type="slidenum">
              <a:rPr lang="en-US" smtClean="0">
                <a:solidFill>
                  <a:prstClr val="white"/>
                </a:solidFill>
              </a:rPr>
              <a:pPr/>
              <a:t>‹#›</a:t>
            </a:fld>
            <a:endParaRPr lang="en-US" dirty="0">
              <a:solidFill>
                <a:prstClr val="white"/>
              </a:solidFill>
            </a:endParaRPr>
          </a:p>
        </p:txBody>
      </p:sp>
      <p:sp>
        <p:nvSpPr>
          <p:cNvPr id="26" name="Footer Placeholder 4"/>
          <p:cNvSpPr>
            <a:spLocks noGrp="1"/>
          </p:cNvSpPr>
          <p:nvPr>
            <p:ph type="ftr" sz="quarter" idx="11"/>
          </p:nvPr>
        </p:nvSpPr>
        <p:spPr>
          <a:xfrm>
            <a:off x="3535680" y="6476301"/>
            <a:ext cx="4876800" cy="365760"/>
          </a:xfrm>
          <a:prstGeom prst="rect">
            <a:avLst/>
          </a:prstGeom>
        </p:spPr>
        <p:txBody>
          <a:bodyPr anchor="ctr" anchorCtr="0"/>
          <a:lstStyle>
            <a:lvl1pPr algn="ctr">
              <a:defRPr>
                <a:solidFill>
                  <a:schemeClr val="bg1"/>
                </a:solidFill>
              </a:defRPr>
            </a:lvl1pPr>
          </a:lstStyle>
          <a:p>
            <a:endParaRPr lang="en-US" dirty="0">
              <a:solidFill>
                <a:prstClr val="white"/>
              </a:solidFill>
            </a:endParaRPr>
          </a:p>
        </p:txBody>
      </p:sp>
      <p:pic>
        <p:nvPicPr>
          <p:cNvPr id="10" name="Picture Placeholder 4" descr="MSFT_logo_rgb_C-Wht.pdf"/>
          <p:cNvPicPr>
            <a:picLocks noChangeAspect="1"/>
          </p:cNvPicPr>
          <p:nvPr userDrawn="1"/>
        </p:nvPicPr>
        <p:blipFill>
          <a:blip r:embed="rId4" cstate="print">
            <a:extLst>
              <a:ext uri="{28A0092B-C50C-407E-A947-70E740481C1C}">
                <a14:useLocalDpi xmlns:a14="http://schemas.microsoft.com/office/drawing/2010/main" val="0"/>
              </a:ext>
            </a:extLst>
          </a:blip>
          <a:srcRect t="153" b="153"/>
          <a:stretch>
            <a:fillRect/>
          </a:stretch>
        </p:blipFill>
        <p:spPr>
          <a:xfrm>
            <a:off x="10668000" y="6438138"/>
            <a:ext cx="1524000" cy="419862"/>
          </a:xfrm>
          <a:prstGeom prst="rect">
            <a:avLst/>
          </a:prstGeom>
        </p:spPr>
      </p:pic>
      <p:sp>
        <p:nvSpPr>
          <p:cNvPr id="12" name="Title 1"/>
          <p:cNvSpPr>
            <a:spLocks noGrp="1"/>
          </p:cNvSpPr>
          <p:nvPr>
            <p:ph type="title" hasCustomPrompt="1"/>
          </p:nvPr>
        </p:nvSpPr>
        <p:spPr>
          <a:xfrm>
            <a:off x="406400" y="222410"/>
            <a:ext cx="11379200" cy="920591"/>
          </a:xfrm>
        </p:spPr>
        <p:txBody>
          <a:bodyPr anchor="b" anchorCtr="0">
            <a:noAutofit/>
          </a:bodyPr>
          <a:lstStyle>
            <a:lvl1pPr>
              <a:defRPr sz="3200">
                <a:solidFill>
                  <a:schemeClr val="tx2"/>
                </a:solidFill>
              </a:defRPr>
            </a:lvl1pPr>
          </a:lstStyle>
          <a:p>
            <a:r>
              <a:rPr lang="en-US" dirty="0"/>
              <a:t>Click to edit Topic title</a:t>
            </a:r>
          </a:p>
        </p:txBody>
      </p:sp>
    </p:spTree>
    <p:extLst>
      <p:ext uri="{BB962C8B-B14F-4D97-AF65-F5344CB8AC3E}">
        <p14:creationId xmlns:p14="http://schemas.microsoft.com/office/powerpoint/2010/main" val="4163127949"/>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5 Topic Title_Caption_Pictur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192000" cy="146207"/>
          </a:xfrm>
          <a:prstGeom prst="rect">
            <a:avLst/>
          </a:prstGeom>
        </p:spPr>
      </p:pic>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63" y="6419381"/>
            <a:ext cx="12192000" cy="438620"/>
          </a:xfrm>
          <a:prstGeom prst="rect">
            <a:avLst/>
          </a:prstGeom>
        </p:spPr>
      </p:pic>
      <p:sp>
        <p:nvSpPr>
          <p:cNvPr id="2" name="Title 1"/>
          <p:cNvSpPr>
            <a:spLocks noGrp="1"/>
          </p:cNvSpPr>
          <p:nvPr>
            <p:ph type="title"/>
          </p:nvPr>
        </p:nvSpPr>
        <p:spPr>
          <a:xfrm>
            <a:off x="406400" y="155450"/>
            <a:ext cx="4267200" cy="717551"/>
          </a:xfrm>
        </p:spPr>
        <p:txBody>
          <a:bodyPr anchor="b" anchorCtr="0">
            <a:noAutofit/>
          </a:bodyPr>
          <a:lstStyle>
            <a:lvl1pPr algn="l">
              <a:defRPr sz="1800" b="0">
                <a:solidFill>
                  <a:schemeClr val="tx2"/>
                </a:solidFill>
              </a:defRPr>
            </a:lvl1pPr>
          </a:lstStyle>
          <a:p>
            <a:r>
              <a:rPr lang="en-US" dirty="0"/>
              <a:t>Click to edit Master title style</a:t>
            </a:r>
          </a:p>
        </p:txBody>
      </p:sp>
      <p:sp>
        <p:nvSpPr>
          <p:cNvPr id="26"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bg1"/>
                </a:solidFill>
              </a:defRPr>
            </a:lvl1pPr>
          </a:lstStyle>
          <a:p>
            <a:fld id="{026CCAEB-CB17-44EB-A892-4553F1D666B6}" type="slidenum">
              <a:rPr lang="en-US" smtClean="0">
                <a:solidFill>
                  <a:prstClr val="white"/>
                </a:solidFill>
              </a:rPr>
              <a:pPr/>
              <a:t>‹#›</a:t>
            </a:fld>
            <a:endParaRPr lang="en-US" dirty="0">
              <a:solidFill>
                <a:prstClr val="white"/>
              </a:solidFill>
            </a:endParaRPr>
          </a:p>
        </p:txBody>
      </p:sp>
      <p:sp>
        <p:nvSpPr>
          <p:cNvPr id="27" name="Footer Placeholder 4"/>
          <p:cNvSpPr>
            <a:spLocks noGrp="1"/>
          </p:cNvSpPr>
          <p:nvPr>
            <p:ph type="ftr" sz="quarter" idx="11"/>
          </p:nvPr>
        </p:nvSpPr>
        <p:spPr>
          <a:xfrm>
            <a:off x="3535680" y="6476301"/>
            <a:ext cx="4876800" cy="365760"/>
          </a:xfrm>
          <a:prstGeom prst="rect">
            <a:avLst/>
          </a:prstGeom>
        </p:spPr>
        <p:txBody>
          <a:bodyPr anchor="ctr" anchorCtr="0"/>
          <a:lstStyle>
            <a:lvl1pPr algn="ctr">
              <a:defRPr>
                <a:solidFill>
                  <a:schemeClr val="bg1"/>
                </a:solidFill>
              </a:defRPr>
            </a:lvl1pPr>
          </a:lstStyle>
          <a:p>
            <a:endParaRPr lang="en-US" dirty="0">
              <a:solidFill>
                <a:prstClr val="white"/>
              </a:solidFill>
            </a:endParaRPr>
          </a:p>
        </p:txBody>
      </p:sp>
      <p:sp>
        <p:nvSpPr>
          <p:cNvPr id="11" name="Picture Placeholder 14"/>
          <p:cNvSpPr>
            <a:spLocks noGrp="1"/>
          </p:cNvSpPr>
          <p:nvPr>
            <p:ph type="pic" sz="quarter" idx="17"/>
          </p:nvPr>
        </p:nvSpPr>
        <p:spPr>
          <a:xfrm>
            <a:off x="4767072" y="155448"/>
            <a:ext cx="6815328" cy="6126480"/>
          </a:xfrm>
        </p:spPr>
        <p:txBody>
          <a:bodyPr>
            <a:noAutofit/>
          </a:bodyPr>
          <a:lstStyle>
            <a:lvl1pPr>
              <a:buFont typeface="Arial" pitchFamily="34" charset="0"/>
              <a:buNone/>
              <a:defRPr sz="1600"/>
            </a:lvl1pPr>
          </a:lstStyle>
          <a:p>
            <a:r>
              <a:rPr lang="en-US" dirty="0"/>
              <a:t>Click icon to add picture</a:t>
            </a:r>
          </a:p>
        </p:txBody>
      </p:sp>
      <p:sp>
        <p:nvSpPr>
          <p:cNvPr id="14" name="Subtitle 2"/>
          <p:cNvSpPr>
            <a:spLocks noGrp="1"/>
          </p:cNvSpPr>
          <p:nvPr>
            <p:ph type="subTitle" idx="1" hasCustomPrompt="1"/>
          </p:nvPr>
        </p:nvSpPr>
        <p:spPr>
          <a:xfrm>
            <a:off x="406400" y="979967"/>
            <a:ext cx="4267200" cy="5303520"/>
          </a:xfrm>
        </p:spPr>
        <p:txBody>
          <a:bodyPr/>
          <a:lstStyle>
            <a:lvl1pPr marL="236538" marR="0" indent="-225425" algn="l" defTabSz="914400" rtl="0" eaLnBrk="1" fontAlgn="auto" latinLnBrk="0" hangingPunct="1">
              <a:lnSpc>
                <a:spcPct val="100000"/>
              </a:lnSpc>
              <a:spcBef>
                <a:spcPct val="20000"/>
              </a:spcBef>
              <a:spcAft>
                <a:spcPts val="0"/>
              </a:spcAft>
              <a:buClrTx/>
              <a:buSzPct val="100000"/>
              <a:buFontTx/>
              <a:buBlip>
                <a:blip r:embed="rId4"/>
              </a:buBlip>
              <a:tabLst/>
              <a:defRPr sz="1600">
                <a:solidFill>
                  <a:schemeClr val="tx2"/>
                </a:solidFill>
                <a:latin typeface="+mj-lt"/>
              </a:defRPr>
            </a:lvl1pPr>
            <a:lvl2pPr marL="573088" marR="0" indent="-233363" algn="l" defTabSz="914400" rtl="0" eaLnBrk="1" fontAlgn="auto" latinLnBrk="0" hangingPunct="1">
              <a:lnSpc>
                <a:spcPct val="100000"/>
              </a:lnSpc>
              <a:spcBef>
                <a:spcPct val="20000"/>
              </a:spcBef>
              <a:spcAft>
                <a:spcPts val="0"/>
              </a:spcAft>
              <a:buClrTx/>
              <a:buSzPct val="110000"/>
              <a:buFontTx/>
              <a:buBlip>
                <a:blip r:embed="rId4"/>
              </a:buBlip>
              <a:tabLst/>
              <a:defRPr sz="1400">
                <a:solidFill>
                  <a:schemeClr val="tx1">
                    <a:lumMod val="75000"/>
                    <a:lumOff val="25000"/>
                  </a:schemeClr>
                </a:solidFill>
              </a:defRPr>
            </a:lvl2pPr>
            <a:lvl3pPr marL="919163" marR="0" indent="-228600" algn="l" defTabSz="914400" rtl="0" eaLnBrk="1" fontAlgn="auto" latinLnBrk="0" hangingPunct="1">
              <a:lnSpc>
                <a:spcPct val="100000"/>
              </a:lnSpc>
              <a:spcBef>
                <a:spcPct val="20000"/>
              </a:spcBef>
              <a:spcAft>
                <a:spcPts val="0"/>
              </a:spcAft>
              <a:buClrTx/>
              <a:buSzPct val="110000"/>
              <a:buFontTx/>
              <a:buBlip>
                <a:blip r:embed="rId4"/>
              </a:buBlip>
              <a:tabLst/>
              <a:defRPr sz="1200">
                <a:solidFill>
                  <a:schemeClr val="tx1">
                    <a:lumMod val="75000"/>
                    <a:lumOff val="25000"/>
                  </a:schemeClr>
                </a:solidFill>
              </a:defRPr>
            </a:lvl3pPr>
            <a:lvl4pPr marL="1249363" marR="0" indent="-228600" algn="l" defTabSz="914400" rtl="0" eaLnBrk="1" fontAlgn="auto" latinLnBrk="0" hangingPunct="1">
              <a:lnSpc>
                <a:spcPct val="100000"/>
              </a:lnSpc>
              <a:spcBef>
                <a:spcPct val="20000"/>
              </a:spcBef>
              <a:spcAft>
                <a:spcPts val="0"/>
              </a:spcAft>
              <a:buClrTx/>
              <a:buSzPct val="110000"/>
              <a:buFontTx/>
              <a:buBlip>
                <a:blip r:embed="rId4"/>
              </a:buBlip>
              <a:tabLst/>
              <a:defRPr sz="1100">
                <a:solidFill>
                  <a:schemeClr val="tx1">
                    <a:lumMod val="75000"/>
                    <a:lumOff val="25000"/>
                  </a:schemeClr>
                </a:solidFill>
              </a:defRPr>
            </a:lvl4pPr>
            <a:lvl5pPr marL="1600200" marR="0" indent="-228600" algn="l" defTabSz="914400" rtl="0" eaLnBrk="1" fontAlgn="auto" latinLnBrk="0" hangingPunct="1">
              <a:lnSpc>
                <a:spcPct val="100000"/>
              </a:lnSpc>
              <a:spcBef>
                <a:spcPct val="20000"/>
              </a:spcBef>
              <a:spcAft>
                <a:spcPts val="0"/>
              </a:spcAft>
              <a:buClrTx/>
              <a:buSzPct val="110000"/>
              <a:buFontTx/>
              <a:buBlip>
                <a:blip r:embed="rId4"/>
              </a:buBlip>
              <a:tabLst/>
              <a:defRPr sz="1000">
                <a:solidFill>
                  <a:schemeClr val="tx1">
                    <a:lumMod val="75000"/>
                    <a:lumOff val="2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6" name="Picture Placeholder 4" descr="MSFT_logo_rgb_C-Wht.pdf"/>
          <p:cNvPicPr>
            <a:picLocks noChangeAspect="1"/>
          </p:cNvPicPr>
          <p:nvPr userDrawn="1"/>
        </p:nvPicPr>
        <p:blipFill>
          <a:blip r:embed="rId5" cstate="print">
            <a:extLst>
              <a:ext uri="{28A0092B-C50C-407E-A947-70E740481C1C}">
                <a14:useLocalDpi xmlns:a14="http://schemas.microsoft.com/office/drawing/2010/main" val="0"/>
              </a:ext>
            </a:extLst>
          </a:blip>
          <a:srcRect t="153" b="153"/>
          <a:stretch>
            <a:fillRect/>
          </a:stretch>
        </p:blipFill>
        <p:spPr>
          <a:xfrm>
            <a:off x="10668000" y="6438138"/>
            <a:ext cx="1524000" cy="419862"/>
          </a:xfrm>
          <a:prstGeom prst="rect">
            <a:avLst/>
          </a:prstGeom>
        </p:spPr>
      </p:pic>
    </p:spTree>
    <p:extLst>
      <p:ext uri="{BB962C8B-B14F-4D97-AF65-F5344CB8AC3E}">
        <p14:creationId xmlns:p14="http://schemas.microsoft.com/office/powerpoint/2010/main" val="2921633139"/>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2.6 Picture_Caption_Text">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192000" cy="146207"/>
          </a:xfrm>
          <a:prstGeom prst="rect">
            <a:avLst/>
          </a:prstGeom>
        </p:spPr>
      </p:pic>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63" y="6419381"/>
            <a:ext cx="12192000" cy="438620"/>
          </a:xfrm>
          <a:prstGeom prst="rect">
            <a:avLst/>
          </a:prstGeom>
        </p:spPr>
      </p:pic>
      <p:sp>
        <p:nvSpPr>
          <p:cNvPr id="2" name="Title 1"/>
          <p:cNvSpPr>
            <a:spLocks noGrp="1"/>
          </p:cNvSpPr>
          <p:nvPr>
            <p:ph type="title"/>
          </p:nvPr>
        </p:nvSpPr>
        <p:spPr>
          <a:xfrm>
            <a:off x="609600" y="4953001"/>
            <a:ext cx="11074400" cy="566739"/>
          </a:xfrm>
        </p:spPr>
        <p:txBody>
          <a:bodyPr anchor="b">
            <a:normAutofit/>
          </a:bodyPr>
          <a:lstStyle>
            <a:lvl1pPr algn="l">
              <a:defRPr sz="1600" b="0">
                <a:solidFill>
                  <a:schemeClr val="tx2"/>
                </a:solidFill>
              </a:defRPr>
            </a:lvl1pPr>
          </a:lstStyle>
          <a:p>
            <a:r>
              <a:rPr lang="en-US" dirty="0"/>
              <a:t>Click to edit Master title style</a:t>
            </a:r>
          </a:p>
        </p:txBody>
      </p:sp>
      <p:sp>
        <p:nvSpPr>
          <p:cNvPr id="3" name="Picture Placeholder 2"/>
          <p:cNvSpPr>
            <a:spLocks noGrp="1"/>
          </p:cNvSpPr>
          <p:nvPr>
            <p:ph type="pic" idx="1"/>
          </p:nvPr>
        </p:nvSpPr>
        <p:spPr>
          <a:xfrm>
            <a:off x="304800" y="155448"/>
            <a:ext cx="11582400" cy="4721352"/>
          </a:xfrm>
        </p:spPr>
        <p:txBody>
          <a:bodyP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12800" y="5529467"/>
            <a:ext cx="10871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6"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bg1"/>
                </a:solidFill>
              </a:defRPr>
            </a:lvl1pPr>
          </a:lstStyle>
          <a:p>
            <a:fld id="{026CCAEB-CB17-44EB-A892-4553F1D666B6}" type="slidenum">
              <a:rPr lang="en-US" smtClean="0">
                <a:solidFill>
                  <a:prstClr val="white"/>
                </a:solidFill>
              </a:rPr>
              <a:pPr/>
              <a:t>‹#›</a:t>
            </a:fld>
            <a:endParaRPr lang="en-US" dirty="0">
              <a:solidFill>
                <a:prstClr val="white"/>
              </a:solidFill>
            </a:endParaRPr>
          </a:p>
        </p:txBody>
      </p:sp>
      <p:sp>
        <p:nvSpPr>
          <p:cNvPr id="27" name="Footer Placeholder 4"/>
          <p:cNvSpPr>
            <a:spLocks noGrp="1"/>
          </p:cNvSpPr>
          <p:nvPr>
            <p:ph type="ftr" sz="quarter" idx="11"/>
          </p:nvPr>
        </p:nvSpPr>
        <p:spPr>
          <a:xfrm>
            <a:off x="3535680" y="6476301"/>
            <a:ext cx="4876800" cy="365760"/>
          </a:xfrm>
          <a:prstGeom prst="rect">
            <a:avLst/>
          </a:prstGeom>
        </p:spPr>
        <p:txBody>
          <a:bodyPr anchor="ctr" anchorCtr="0"/>
          <a:lstStyle>
            <a:lvl1pPr algn="ctr">
              <a:defRPr>
                <a:solidFill>
                  <a:schemeClr val="bg1"/>
                </a:solidFill>
              </a:defRPr>
            </a:lvl1pPr>
          </a:lstStyle>
          <a:p>
            <a:endParaRPr lang="en-US" dirty="0">
              <a:solidFill>
                <a:prstClr val="white"/>
              </a:solidFill>
            </a:endParaRPr>
          </a:p>
        </p:txBody>
      </p:sp>
      <p:pic>
        <p:nvPicPr>
          <p:cNvPr id="11" name="Picture Placeholder 4" descr="MSFT_logo_rgb_C-Wht.pdf"/>
          <p:cNvPicPr>
            <a:picLocks noChangeAspect="1"/>
          </p:cNvPicPr>
          <p:nvPr userDrawn="1"/>
        </p:nvPicPr>
        <p:blipFill>
          <a:blip r:embed="rId4" cstate="print">
            <a:extLst>
              <a:ext uri="{28A0092B-C50C-407E-A947-70E740481C1C}">
                <a14:useLocalDpi xmlns:a14="http://schemas.microsoft.com/office/drawing/2010/main" val="0"/>
              </a:ext>
            </a:extLst>
          </a:blip>
          <a:srcRect t="153" b="153"/>
          <a:stretch>
            <a:fillRect/>
          </a:stretch>
        </p:blipFill>
        <p:spPr>
          <a:xfrm>
            <a:off x="10668000" y="6438138"/>
            <a:ext cx="1524000" cy="419862"/>
          </a:xfrm>
          <a:prstGeom prst="rect">
            <a:avLst/>
          </a:prstGeom>
        </p:spPr>
      </p:pic>
    </p:spTree>
    <p:extLst>
      <p:ext uri="{BB962C8B-B14F-4D97-AF65-F5344CB8AC3E}">
        <p14:creationId xmlns:p14="http://schemas.microsoft.com/office/powerpoint/2010/main" val="3705362342"/>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2.7 Blank">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192000" cy="146207"/>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63" y="6419381"/>
            <a:ext cx="12192000" cy="438620"/>
          </a:xfrm>
          <a:prstGeom prst="rect">
            <a:avLst/>
          </a:prstGeom>
        </p:spPr>
      </p:pic>
      <p:sp>
        <p:nvSpPr>
          <p:cNvPr id="23"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bg1"/>
                </a:solidFill>
              </a:defRPr>
            </a:lvl1pPr>
          </a:lstStyle>
          <a:p>
            <a:fld id="{026CCAEB-CB17-44EB-A892-4553F1D666B6}" type="slidenum">
              <a:rPr lang="en-US" smtClean="0">
                <a:solidFill>
                  <a:prstClr val="white"/>
                </a:solidFill>
              </a:rPr>
              <a:pPr/>
              <a:t>‹#›</a:t>
            </a:fld>
            <a:endParaRPr lang="en-US" dirty="0">
              <a:solidFill>
                <a:prstClr val="white"/>
              </a:solidFill>
            </a:endParaRPr>
          </a:p>
        </p:txBody>
      </p:sp>
      <p:sp>
        <p:nvSpPr>
          <p:cNvPr id="24" name="Footer Placeholder 4"/>
          <p:cNvSpPr>
            <a:spLocks noGrp="1"/>
          </p:cNvSpPr>
          <p:nvPr>
            <p:ph type="ftr" sz="quarter" idx="11"/>
          </p:nvPr>
        </p:nvSpPr>
        <p:spPr>
          <a:xfrm>
            <a:off x="3535680" y="6476301"/>
            <a:ext cx="4876800" cy="365760"/>
          </a:xfrm>
          <a:prstGeom prst="rect">
            <a:avLst/>
          </a:prstGeom>
        </p:spPr>
        <p:txBody>
          <a:bodyPr anchor="ctr" anchorCtr="0"/>
          <a:lstStyle>
            <a:lvl1pPr algn="ctr">
              <a:defRPr>
                <a:solidFill>
                  <a:schemeClr val="bg1"/>
                </a:solidFill>
              </a:defRPr>
            </a:lvl1pPr>
          </a:lstStyle>
          <a:p>
            <a:endParaRPr lang="en-US" dirty="0">
              <a:solidFill>
                <a:prstClr val="white"/>
              </a:solidFill>
            </a:endParaRPr>
          </a:p>
        </p:txBody>
      </p:sp>
      <p:pic>
        <p:nvPicPr>
          <p:cNvPr id="10" name="Picture Placeholder 4" descr="MSFT_logo_rgb_C-Wht.pdf"/>
          <p:cNvPicPr>
            <a:picLocks noChangeAspect="1"/>
          </p:cNvPicPr>
          <p:nvPr userDrawn="1"/>
        </p:nvPicPr>
        <p:blipFill>
          <a:blip r:embed="rId4" cstate="print">
            <a:extLst>
              <a:ext uri="{28A0092B-C50C-407E-A947-70E740481C1C}">
                <a14:useLocalDpi xmlns:a14="http://schemas.microsoft.com/office/drawing/2010/main" val="0"/>
              </a:ext>
            </a:extLst>
          </a:blip>
          <a:srcRect t="153" b="153"/>
          <a:stretch>
            <a:fillRect/>
          </a:stretch>
        </p:blipFill>
        <p:spPr>
          <a:xfrm>
            <a:off x="10668000" y="6438138"/>
            <a:ext cx="1524000" cy="419862"/>
          </a:xfrm>
          <a:prstGeom prst="rect">
            <a:avLst/>
          </a:prstGeom>
        </p:spPr>
      </p:pic>
    </p:spTree>
    <p:extLst>
      <p:ext uri="{BB962C8B-B14F-4D97-AF65-F5344CB8AC3E}">
        <p14:creationId xmlns:p14="http://schemas.microsoft.com/office/powerpoint/2010/main" val="2521678753"/>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3.1 Action Plan Pic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31520" y="2194559"/>
            <a:ext cx="10850880" cy="1005840"/>
          </a:xfrm>
        </p:spPr>
        <p:txBody>
          <a:bodyPr anchor="b" anchorCtr="0">
            <a:noAutofit/>
          </a:bodyPr>
          <a:lstStyle>
            <a:lvl1pPr algn="l">
              <a:defRPr sz="3200">
                <a:solidFill>
                  <a:schemeClr val="tx2"/>
                </a:solidFill>
                <a:effectLst>
                  <a:outerShdw blurRad="50800" dist="38100" dir="2700000" algn="tl" rotWithShape="0">
                    <a:prstClr val="black">
                      <a:alpha val="40000"/>
                    </a:prstClr>
                  </a:outerShdw>
                </a:effectLst>
                <a:latin typeface="+mj-lt"/>
              </a:defRPr>
            </a:lvl1pPr>
          </a:lstStyle>
          <a:p>
            <a:r>
              <a:rPr lang="en-US" dirty="0"/>
              <a:t>Click to edit Master title style</a:t>
            </a:r>
          </a:p>
        </p:txBody>
      </p:sp>
      <p:sp>
        <p:nvSpPr>
          <p:cNvPr id="3" name="Subtitle 2"/>
          <p:cNvSpPr>
            <a:spLocks noGrp="1"/>
          </p:cNvSpPr>
          <p:nvPr>
            <p:ph type="subTitle" idx="1" hasCustomPrompt="1"/>
          </p:nvPr>
        </p:nvSpPr>
        <p:spPr>
          <a:xfrm>
            <a:off x="853440" y="3291840"/>
            <a:ext cx="10728960" cy="3017520"/>
          </a:xfrm>
        </p:spPr>
        <p:txBody>
          <a:bodyPr/>
          <a:lstStyle>
            <a:lvl1pPr marL="342900" marR="0" indent="-342900" algn="l" defTabSz="914400" rtl="0" eaLnBrk="1" fontAlgn="auto" latinLnBrk="0" hangingPunct="1">
              <a:lnSpc>
                <a:spcPct val="100000"/>
              </a:lnSpc>
              <a:spcBef>
                <a:spcPct val="20000"/>
              </a:spcBef>
              <a:spcAft>
                <a:spcPts val="0"/>
              </a:spcAft>
              <a:buClrTx/>
              <a:buSzPct val="100000"/>
              <a:buFontTx/>
              <a:buBlip>
                <a:blip r:embed="rId2"/>
              </a:buBlip>
              <a:tabLst/>
              <a:defRPr sz="2000">
                <a:solidFill>
                  <a:schemeClr val="tx2"/>
                </a:solidFill>
                <a:latin typeface="+mj-lt"/>
              </a:defRPr>
            </a:lvl1pPr>
            <a:lvl2pPr marL="742950" marR="0" indent="-285750" algn="l" defTabSz="914400" rtl="0" eaLnBrk="1" fontAlgn="auto" latinLnBrk="0" hangingPunct="1">
              <a:lnSpc>
                <a:spcPct val="100000"/>
              </a:lnSpc>
              <a:spcBef>
                <a:spcPct val="20000"/>
              </a:spcBef>
              <a:spcAft>
                <a:spcPts val="0"/>
              </a:spcAft>
              <a:buClrTx/>
              <a:buSzPct val="110000"/>
              <a:buFontTx/>
              <a:buBlip>
                <a:blip r:embed="rId2"/>
              </a:buBlip>
              <a:tabLst/>
              <a:defRPr sz="1800">
                <a:solidFill>
                  <a:schemeClr val="tx1">
                    <a:lumMod val="75000"/>
                    <a:lumOff val="25000"/>
                  </a:schemeClr>
                </a:solidFill>
              </a:defRPr>
            </a:lvl2pPr>
            <a:lvl3pPr marL="11430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600">
                <a:solidFill>
                  <a:schemeClr val="tx1">
                    <a:lumMod val="75000"/>
                    <a:lumOff val="25000"/>
                  </a:schemeClr>
                </a:solidFill>
              </a:defRPr>
            </a:lvl3pPr>
            <a:lvl4pPr marL="16002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400">
                <a:solidFill>
                  <a:schemeClr val="tx1">
                    <a:lumMod val="75000"/>
                    <a:lumOff val="25000"/>
                  </a:schemeClr>
                </a:solidFill>
              </a:defRPr>
            </a:lvl4pPr>
            <a:lvl5pPr marL="20574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200">
                <a:solidFill>
                  <a:schemeClr val="tx1">
                    <a:lumMod val="75000"/>
                    <a:lumOff val="2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p:cNvSpPr>
            <a:spLocks noGrp="1"/>
          </p:cNvSpPr>
          <p:nvPr>
            <p:ph type="ftr" sz="quarter" idx="11"/>
          </p:nvPr>
        </p:nvSpPr>
        <p:spPr>
          <a:xfrm>
            <a:off x="3535680" y="6476304"/>
            <a:ext cx="4876800" cy="365125"/>
          </a:xfrm>
          <a:prstGeom prst="rect">
            <a:avLst/>
          </a:prstGeom>
        </p:spPr>
        <p:txBody>
          <a:bodyPr anchor="ctr" anchorCtr="0"/>
          <a:lstStyle>
            <a:lvl1pPr algn="ctr">
              <a:defRPr>
                <a:solidFill>
                  <a:schemeClr val="tx1"/>
                </a:solidFill>
              </a:defRPr>
            </a:lvl1pPr>
          </a:lstStyle>
          <a:p>
            <a:endParaRPr lang="en-US" dirty="0">
              <a:solidFill>
                <a:prstClr val="black"/>
              </a:solidFill>
            </a:endParaRPr>
          </a:p>
        </p:txBody>
      </p:sp>
      <p:sp>
        <p:nvSpPr>
          <p:cNvPr id="15"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tx1"/>
                </a:solidFill>
              </a:defRPr>
            </a:lvl1pPr>
          </a:lstStyle>
          <a:p>
            <a:fld id="{026CCAEB-CB17-44EB-A892-4553F1D666B6}" type="slidenum">
              <a:rPr lang="en-US" smtClean="0">
                <a:solidFill>
                  <a:prstClr val="black"/>
                </a:solidFill>
              </a:rPr>
              <a:pPr/>
              <a:t>‹#›</a:t>
            </a:fld>
            <a:endParaRPr lang="en-US" dirty="0">
              <a:solidFill>
                <a:prstClr val="black"/>
              </a:solidFill>
            </a:endParaRPr>
          </a:p>
        </p:txBody>
      </p:sp>
      <p:pic>
        <p:nvPicPr>
          <p:cNvPr id="17" name="Picture Placeholder 2" descr="MSFT_logo_rgb_C-Gray.png"/>
          <p:cNvPicPr>
            <a:picLocks noChangeAspect="1"/>
          </p:cNvPicPr>
          <p:nvPr userDrawn="1"/>
        </p:nvPicPr>
        <p:blipFill>
          <a:blip r:embed="rId3" cstate="print">
            <a:extLst>
              <a:ext uri="{28A0092B-C50C-407E-A947-70E740481C1C}">
                <a14:useLocalDpi xmlns:a14="http://schemas.microsoft.com/office/drawing/2010/main" val="0"/>
              </a:ext>
            </a:extLst>
          </a:blip>
          <a:srcRect t="160" b="160"/>
          <a:stretch>
            <a:fillRect/>
          </a:stretch>
        </p:blipFill>
        <p:spPr>
          <a:xfrm>
            <a:off x="10668000" y="6438138"/>
            <a:ext cx="1524000" cy="419862"/>
          </a:xfrm>
          <a:prstGeom prst="rect">
            <a:avLst/>
          </a:prstGeom>
        </p:spPr>
      </p:pic>
      <p:sp>
        <p:nvSpPr>
          <p:cNvPr id="7" name="TextBox 6"/>
          <p:cNvSpPr txBox="1"/>
          <p:nvPr userDrawn="1"/>
        </p:nvSpPr>
        <p:spPr>
          <a:xfrm>
            <a:off x="121920" y="1280160"/>
            <a:ext cx="1727200" cy="381000"/>
          </a:xfrm>
          <a:prstGeom prst="rect">
            <a:avLst/>
          </a:prstGeom>
          <a:noFill/>
          <a:effectLst>
            <a:outerShdw blurRad="50800" dist="38100" dir="2700000" algn="tl" rotWithShape="0">
              <a:prstClr val="black">
                <a:alpha val="40000"/>
              </a:prstClr>
            </a:outerShdw>
          </a:effectLst>
        </p:spPr>
        <p:txBody>
          <a:bodyPr wrap="none" rtlCol="0" anchor="ctr" anchorCtr="0">
            <a:noAutofit/>
          </a:bodyPr>
          <a:lstStyle/>
          <a:p>
            <a:pPr>
              <a:buSzPct val="110000"/>
              <a:buFont typeface="Arial" pitchFamily="34" charset="0"/>
              <a:buNone/>
            </a:pPr>
            <a:r>
              <a:rPr lang="en-US" sz="2800" b="1" dirty="0">
                <a:solidFill>
                  <a:srgbClr val="385593"/>
                </a:solidFill>
              </a:rPr>
              <a:t>Action Plan</a:t>
            </a:r>
          </a:p>
        </p:txBody>
      </p:sp>
    </p:spTree>
    <p:extLst>
      <p:ext uri="{BB962C8B-B14F-4D97-AF65-F5344CB8AC3E}">
        <p14:creationId xmlns:p14="http://schemas.microsoft.com/office/powerpoint/2010/main" val="3931322924"/>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Lesson: Lesson Title</a:t>
            </a:r>
          </a:p>
        </p:txBody>
      </p:sp>
    </p:spTree>
    <p:extLst>
      <p:ext uri="{BB962C8B-B14F-4D97-AF65-F5344CB8AC3E}">
        <p14:creationId xmlns:p14="http://schemas.microsoft.com/office/powerpoint/2010/main" val="402985908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3.2 Demo Pic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31520" y="2194559"/>
            <a:ext cx="10850880" cy="1005840"/>
          </a:xfrm>
        </p:spPr>
        <p:txBody>
          <a:bodyPr anchor="b" anchorCtr="0">
            <a:noAutofit/>
          </a:bodyPr>
          <a:lstStyle>
            <a:lvl1pPr algn="l">
              <a:defRPr sz="3200">
                <a:solidFill>
                  <a:schemeClr val="tx2"/>
                </a:solidFill>
                <a:effectLst>
                  <a:outerShdw blurRad="50800" dist="38100" dir="2700000" algn="tl" rotWithShape="0">
                    <a:prstClr val="black">
                      <a:alpha val="40000"/>
                    </a:prstClr>
                  </a:outerShdw>
                </a:effectLst>
                <a:latin typeface="+mj-lt"/>
              </a:defRPr>
            </a:lvl1pPr>
          </a:lstStyle>
          <a:p>
            <a:r>
              <a:rPr lang="en-US" dirty="0"/>
              <a:t>Click to edit Master title style</a:t>
            </a:r>
          </a:p>
        </p:txBody>
      </p:sp>
      <p:sp>
        <p:nvSpPr>
          <p:cNvPr id="3" name="Subtitle 2"/>
          <p:cNvSpPr>
            <a:spLocks noGrp="1"/>
          </p:cNvSpPr>
          <p:nvPr>
            <p:ph type="subTitle" idx="1" hasCustomPrompt="1"/>
          </p:nvPr>
        </p:nvSpPr>
        <p:spPr>
          <a:xfrm>
            <a:off x="853440" y="3291840"/>
            <a:ext cx="10728960" cy="3017520"/>
          </a:xfrm>
        </p:spPr>
        <p:txBody>
          <a:bodyPr/>
          <a:lstStyle>
            <a:lvl1pPr marL="342900" marR="0" indent="-342900" algn="l" defTabSz="914400" rtl="0" eaLnBrk="1" fontAlgn="auto" latinLnBrk="0" hangingPunct="1">
              <a:lnSpc>
                <a:spcPct val="100000"/>
              </a:lnSpc>
              <a:spcBef>
                <a:spcPct val="20000"/>
              </a:spcBef>
              <a:spcAft>
                <a:spcPts val="0"/>
              </a:spcAft>
              <a:buClrTx/>
              <a:buSzPct val="100000"/>
              <a:buFontTx/>
              <a:buBlip>
                <a:blip r:embed="rId2"/>
              </a:buBlip>
              <a:tabLst/>
              <a:defRPr sz="2000">
                <a:solidFill>
                  <a:schemeClr val="tx2"/>
                </a:solidFill>
                <a:latin typeface="+mj-lt"/>
              </a:defRPr>
            </a:lvl1pPr>
            <a:lvl2pPr marL="742950" marR="0" indent="-285750" algn="l" defTabSz="914400" rtl="0" eaLnBrk="1" fontAlgn="auto" latinLnBrk="0" hangingPunct="1">
              <a:lnSpc>
                <a:spcPct val="100000"/>
              </a:lnSpc>
              <a:spcBef>
                <a:spcPct val="20000"/>
              </a:spcBef>
              <a:spcAft>
                <a:spcPts val="0"/>
              </a:spcAft>
              <a:buClrTx/>
              <a:buSzPct val="110000"/>
              <a:buFontTx/>
              <a:buBlip>
                <a:blip r:embed="rId2"/>
              </a:buBlip>
              <a:tabLst/>
              <a:defRPr sz="1800">
                <a:solidFill>
                  <a:schemeClr val="tx1">
                    <a:lumMod val="75000"/>
                    <a:lumOff val="25000"/>
                  </a:schemeClr>
                </a:solidFill>
              </a:defRPr>
            </a:lvl2pPr>
            <a:lvl3pPr marL="11430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600">
                <a:solidFill>
                  <a:schemeClr val="tx1">
                    <a:lumMod val="75000"/>
                    <a:lumOff val="25000"/>
                  </a:schemeClr>
                </a:solidFill>
              </a:defRPr>
            </a:lvl3pPr>
            <a:lvl4pPr marL="16002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400">
                <a:solidFill>
                  <a:schemeClr val="tx1">
                    <a:lumMod val="75000"/>
                    <a:lumOff val="25000"/>
                  </a:schemeClr>
                </a:solidFill>
              </a:defRPr>
            </a:lvl4pPr>
            <a:lvl5pPr marL="20574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200">
                <a:solidFill>
                  <a:schemeClr val="tx1">
                    <a:lumMod val="75000"/>
                    <a:lumOff val="2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p:cNvSpPr>
            <a:spLocks noGrp="1"/>
          </p:cNvSpPr>
          <p:nvPr>
            <p:ph type="ftr" sz="quarter" idx="11"/>
          </p:nvPr>
        </p:nvSpPr>
        <p:spPr>
          <a:xfrm>
            <a:off x="3535680" y="6476304"/>
            <a:ext cx="4876800" cy="365125"/>
          </a:xfrm>
          <a:prstGeom prst="rect">
            <a:avLst/>
          </a:prstGeom>
        </p:spPr>
        <p:txBody>
          <a:bodyPr anchor="ctr" anchorCtr="0"/>
          <a:lstStyle>
            <a:lvl1pPr algn="ctr">
              <a:defRPr>
                <a:solidFill>
                  <a:schemeClr val="tx1"/>
                </a:solidFill>
              </a:defRPr>
            </a:lvl1pPr>
          </a:lstStyle>
          <a:p>
            <a:endParaRPr lang="en-US" dirty="0">
              <a:solidFill>
                <a:prstClr val="black"/>
              </a:solidFill>
            </a:endParaRPr>
          </a:p>
        </p:txBody>
      </p:sp>
      <p:sp>
        <p:nvSpPr>
          <p:cNvPr id="15"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tx1"/>
                </a:solidFill>
              </a:defRPr>
            </a:lvl1pPr>
          </a:lstStyle>
          <a:p>
            <a:fld id="{026CCAEB-CB17-44EB-A892-4553F1D666B6}" type="slidenum">
              <a:rPr lang="en-US" smtClean="0">
                <a:solidFill>
                  <a:prstClr val="black"/>
                </a:solidFill>
              </a:rPr>
              <a:pPr/>
              <a:t>‹#›</a:t>
            </a:fld>
            <a:endParaRPr lang="en-US" dirty="0">
              <a:solidFill>
                <a:prstClr val="black"/>
              </a:solidFill>
            </a:endParaRPr>
          </a:p>
        </p:txBody>
      </p:sp>
      <p:pic>
        <p:nvPicPr>
          <p:cNvPr id="16" name="Picture Placeholder 2" descr="MSFT_logo_rgb_C-Gray.png"/>
          <p:cNvPicPr>
            <a:picLocks noChangeAspect="1"/>
          </p:cNvPicPr>
          <p:nvPr userDrawn="1"/>
        </p:nvPicPr>
        <p:blipFill>
          <a:blip r:embed="rId3" cstate="print">
            <a:extLst>
              <a:ext uri="{28A0092B-C50C-407E-A947-70E740481C1C}">
                <a14:useLocalDpi xmlns:a14="http://schemas.microsoft.com/office/drawing/2010/main" val="0"/>
              </a:ext>
            </a:extLst>
          </a:blip>
          <a:srcRect t="160" b="160"/>
          <a:stretch>
            <a:fillRect/>
          </a:stretch>
        </p:blipFill>
        <p:spPr>
          <a:xfrm>
            <a:off x="10668000" y="6438138"/>
            <a:ext cx="1524000" cy="419862"/>
          </a:xfrm>
          <a:prstGeom prst="rect">
            <a:avLst/>
          </a:prstGeom>
        </p:spPr>
      </p:pic>
      <p:sp>
        <p:nvSpPr>
          <p:cNvPr id="7" name="TextBox 6"/>
          <p:cNvSpPr txBox="1"/>
          <p:nvPr userDrawn="1"/>
        </p:nvSpPr>
        <p:spPr>
          <a:xfrm>
            <a:off x="121920" y="1280160"/>
            <a:ext cx="1727200" cy="381000"/>
          </a:xfrm>
          <a:prstGeom prst="rect">
            <a:avLst/>
          </a:prstGeom>
          <a:noFill/>
          <a:effectLst>
            <a:outerShdw blurRad="50800" dist="38100" dir="2700000" algn="tl" rotWithShape="0">
              <a:prstClr val="black">
                <a:alpha val="40000"/>
              </a:prstClr>
            </a:outerShdw>
          </a:effectLst>
        </p:spPr>
        <p:txBody>
          <a:bodyPr wrap="none" rtlCol="0" anchor="ctr" anchorCtr="0">
            <a:noAutofit/>
          </a:bodyPr>
          <a:lstStyle/>
          <a:p>
            <a:pPr>
              <a:buSzPct val="110000"/>
              <a:buFont typeface="Arial" pitchFamily="34" charset="0"/>
              <a:buNone/>
            </a:pPr>
            <a:r>
              <a:rPr lang="en-US" sz="2800" b="1" dirty="0">
                <a:solidFill>
                  <a:srgbClr val="385593"/>
                </a:solidFill>
              </a:rPr>
              <a:t>Demonstration</a:t>
            </a:r>
          </a:p>
        </p:txBody>
      </p:sp>
    </p:spTree>
    <p:extLst>
      <p:ext uri="{BB962C8B-B14F-4D97-AF65-F5344CB8AC3E}">
        <p14:creationId xmlns:p14="http://schemas.microsoft.com/office/powerpoint/2010/main" val="1577582550"/>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3.3 Activity Pic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31520" y="2194559"/>
            <a:ext cx="10850880" cy="1005840"/>
          </a:xfrm>
        </p:spPr>
        <p:txBody>
          <a:bodyPr anchor="b" anchorCtr="0">
            <a:noAutofit/>
          </a:bodyPr>
          <a:lstStyle>
            <a:lvl1pPr algn="l">
              <a:defRPr sz="3200">
                <a:solidFill>
                  <a:schemeClr val="tx2"/>
                </a:solidFill>
                <a:effectLst>
                  <a:outerShdw blurRad="50800" dist="38100" dir="2700000" algn="tl" rotWithShape="0">
                    <a:prstClr val="black">
                      <a:alpha val="40000"/>
                    </a:prstClr>
                  </a:outerShdw>
                </a:effectLst>
                <a:latin typeface="+mj-lt"/>
              </a:defRPr>
            </a:lvl1pPr>
          </a:lstStyle>
          <a:p>
            <a:r>
              <a:rPr lang="en-US" dirty="0"/>
              <a:t>Click to edit Master title style</a:t>
            </a:r>
          </a:p>
        </p:txBody>
      </p:sp>
      <p:sp>
        <p:nvSpPr>
          <p:cNvPr id="3" name="Subtitle 2"/>
          <p:cNvSpPr>
            <a:spLocks noGrp="1"/>
          </p:cNvSpPr>
          <p:nvPr>
            <p:ph type="subTitle" idx="1" hasCustomPrompt="1"/>
          </p:nvPr>
        </p:nvSpPr>
        <p:spPr>
          <a:xfrm>
            <a:off x="853440" y="3291840"/>
            <a:ext cx="10728960" cy="3017520"/>
          </a:xfrm>
        </p:spPr>
        <p:txBody>
          <a:bodyPr/>
          <a:lstStyle>
            <a:lvl1pPr marL="342900" marR="0" indent="-342900" algn="l" defTabSz="914400" rtl="0" eaLnBrk="1" fontAlgn="auto" latinLnBrk="0" hangingPunct="1">
              <a:lnSpc>
                <a:spcPct val="100000"/>
              </a:lnSpc>
              <a:spcBef>
                <a:spcPct val="20000"/>
              </a:spcBef>
              <a:spcAft>
                <a:spcPts val="0"/>
              </a:spcAft>
              <a:buClrTx/>
              <a:buSzPct val="100000"/>
              <a:buFontTx/>
              <a:buBlip>
                <a:blip r:embed="rId2"/>
              </a:buBlip>
              <a:tabLst/>
              <a:defRPr sz="2000">
                <a:solidFill>
                  <a:schemeClr val="tx2"/>
                </a:solidFill>
                <a:latin typeface="+mj-lt"/>
              </a:defRPr>
            </a:lvl1pPr>
            <a:lvl2pPr marL="742950" marR="0" indent="-285750" algn="l" defTabSz="914400" rtl="0" eaLnBrk="1" fontAlgn="auto" latinLnBrk="0" hangingPunct="1">
              <a:lnSpc>
                <a:spcPct val="100000"/>
              </a:lnSpc>
              <a:spcBef>
                <a:spcPct val="20000"/>
              </a:spcBef>
              <a:spcAft>
                <a:spcPts val="0"/>
              </a:spcAft>
              <a:buClrTx/>
              <a:buSzPct val="110000"/>
              <a:buFontTx/>
              <a:buBlip>
                <a:blip r:embed="rId2"/>
              </a:buBlip>
              <a:tabLst/>
              <a:defRPr sz="1800">
                <a:solidFill>
                  <a:schemeClr val="tx1">
                    <a:lumMod val="75000"/>
                    <a:lumOff val="25000"/>
                  </a:schemeClr>
                </a:solidFill>
              </a:defRPr>
            </a:lvl2pPr>
            <a:lvl3pPr marL="11430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600">
                <a:solidFill>
                  <a:schemeClr val="tx1">
                    <a:lumMod val="75000"/>
                    <a:lumOff val="25000"/>
                  </a:schemeClr>
                </a:solidFill>
              </a:defRPr>
            </a:lvl3pPr>
            <a:lvl4pPr marL="16002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400">
                <a:solidFill>
                  <a:schemeClr val="tx1">
                    <a:lumMod val="75000"/>
                    <a:lumOff val="25000"/>
                  </a:schemeClr>
                </a:solidFill>
              </a:defRPr>
            </a:lvl4pPr>
            <a:lvl5pPr marL="20574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200">
                <a:solidFill>
                  <a:schemeClr val="tx1">
                    <a:lumMod val="75000"/>
                    <a:lumOff val="2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p:cNvSpPr>
            <a:spLocks noGrp="1"/>
          </p:cNvSpPr>
          <p:nvPr>
            <p:ph type="ftr" sz="quarter" idx="11"/>
          </p:nvPr>
        </p:nvSpPr>
        <p:spPr>
          <a:xfrm>
            <a:off x="3535680" y="6476304"/>
            <a:ext cx="4876800" cy="365125"/>
          </a:xfrm>
          <a:prstGeom prst="rect">
            <a:avLst/>
          </a:prstGeom>
        </p:spPr>
        <p:txBody>
          <a:bodyPr anchor="ctr" anchorCtr="0"/>
          <a:lstStyle>
            <a:lvl1pPr algn="ctr">
              <a:defRPr>
                <a:solidFill>
                  <a:schemeClr val="tx1"/>
                </a:solidFill>
              </a:defRPr>
            </a:lvl1pPr>
          </a:lstStyle>
          <a:p>
            <a:endParaRPr lang="en-US" dirty="0">
              <a:solidFill>
                <a:prstClr val="black"/>
              </a:solidFill>
            </a:endParaRPr>
          </a:p>
        </p:txBody>
      </p:sp>
      <p:sp>
        <p:nvSpPr>
          <p:cNvPr id="15"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tx1"/>
                </a:solidFill>
              </a:defRPr>
            </a:lvl1pPr>
          </a:lstStyle>
          <a:p>
            <a:fld id="{026CCAEB-CB17-44EB-A892-4553F1D666B6}" type="slidenum">
              <a:rPr lang="en-US" smtClean="0">
                <a:solidFill>
                  <a:prstClr val="black"/>
                </a:solidFill>
              </a:rPr>
              <a:pPr/>
              <a:t>‹#›</a:t>
            </a:fld>
            <a:endParaRPr lang="en-US" dirty="0">
              <a:solidFill>
                <a:prstClr val="black"/>
              </a:solidFill>
            </a:endParaRPr>
          </a:p>
        </p:txBody>
      </p:sp>
      <p:sp>
        <p:nvSpPr>
          <p:cNvPr id="11" name="TextBox 10"/>
          <p:cNvSpPr txBox="1"/>
          <p:nvPr userDrawn="1"/>
        </p:nvSpPr>
        <p:spPr>
          <a:xfrm>
            <a:off x="121920" y="1280160"/>
            <a:ext cx="1727200" cy="381000"/>
          </a:xfrm>
          <a:prstGeom prst="rect">
            <a:avLst/>
          </a:prstGeom>
          <a:noFill/>
          <a:effectLst>
            <a:outerShdw blurRad="50800" dist="38100" dir="2700000" algn="tl" rotWithShape="0">
              <a:prstClr val="black">
                <a:alpha val="40000"/>
              </a:prstClr>
            </a:outerShdw>
          </a:effectLst>
        </p:spPr>
        <p:txBody>
          <a:bodyPr wrap="none" rtlCol="0" anchor="ctr" anchorCtr="0">
            <a:noAutofit/>
          </a:bodyPr>
          <a:lstStyle/>
          <a:p>
            <a:pPr>
              <a:buSzPct val="110000"/>
              <a:buFont typeface="Arial" pitchFamily="34" charset="0"/>
              <a:buNone/>
            </a:pPr>
            <a:r>
              <a:rPr lang="en-US" sz="2800" b="1" dirty="0">
                <a:solidFill>
                  <a:srgbClr val="385593"/>
                </a:solidFill>
              </a:rPr>
              <a:t>Activity</a:t>
            </a:r>
          </a:p>
        </p:txBody>
      </p:sp>
      <p:pic>
        <p:nvPicPr>
          <p:cNvPr id="16" name="Picture Placeholder 2" descr="MSFT_logo_rgb_C-Gray.png"/>
          <p:cNvPicPr>
            <a:picLocks noChangeAspect="1"/>
          </p:cNvPicPr>
          <p:nvPr userDrawn="1"/>
        </p:nvPicPr>
        <p:blipFill>
          <a:blip r:embed="rId3" cstate="print">
            <a:extLst>
              <a:ext uri="{28A0092B-C50C-407E-A947-70E740481C1C}">
                <a14:useLocalDpi xmlns:a14="http://schemas.microsoft.com/office/drawing/2010/main" val="0"/>
              </a:ext>
            </a:extLst>
          </a:blip>
          <a:srcRect t="160" b="160"/>
          <a:stretch>
            <a:fillRect/>
          </a:stretch>
        </p:blipFill>
        <p:spPr>
          <a:xfrm>
            <a:off x="10668000" y="6438138"/>
            <a:ext cx="1524000" cy="419862"/>
          </a:xfrm>
          <a:prstGeom prst="rect">
            <a:avLst/>
          </a:prstGeom>
        </p:spPr>
      </p:pic>
    </p:spTree>
    <p:extLst>
      <p:ext uri="{BB962C8B-B14F-4D97-AF65-F5344CB8AC3E}">
        <p14:creationId xmlns:p14="http://schemas.microsoft.com/office/powerpoint/2010/main" val="1501275564"/>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3.4 Discussion Pic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31520" y="2194559"/>
            <a:ext cx="10850880" cy="1005840"/>
          </a:xfrm>
        </p:spPr>
        <p:txBody>
          <a:bodyPr anchor="b" anchorCtr="0">
            <a:noAutofit/>
          </a:bodyPr>
          <a:lstStyle>
            <a:lvl1pPr algn="l">
              <a:defRPr sz="3200">
                <a:solidFill>
                  <a:schemeClr val="tx2"/>
                </a:solidFill>
                <a:effectLst>
                  <a:outerShdw blurRad="50800" dist="38100" dir="2700000" algn="tl" rotWithShape="0">
                    <a:prstClr val="black">
                      <a:alpha val="40000"/>
                    </a:prstClr>
                  </a:outerShdw>
                </a:effectLst>
                <a:latin typeface="+mj-lt"/>
              </a:defRPr>
            </a:lvl1pPr>
          </a:lstStyle>
          <a:p>
            <a:r>
              <a:rPr lang="en-US" dirty="0"/>
              <a:t>Click to edit Master title style</a:t>
            </a:r>
          </a:p>
        </p:txBody>
      </p:sp>
      <p:sp>
        <p:nvSpPr>
          <p:cNvPr id="3" name="Subtitle 2"/>
          <p:cNvSpPr>
            <a:spLocks noGrp="1"/>
          </p:cNvSpPr>
          <p:nvPr>
            <p:ph type="subTitle" idx="1" hasCustomPrompt="1"/>
          </p:nvPr>
        </p:nvSpPr>
        <p:spPr>
          <a:xfrm>
            <a:off x="853440" y="3291840"/>
            <a:ext cx="10728960" cy="3017520"/>
          </a:xfrm>
        </p:spPr>
        <p:txBody>
          <a:bodyPr/>
          <a:lstStyle>
            <a:lvl1pPr marL="342900" marR="0" indent="-342900" algn="l" defTabSz="914400" rtl="0" eaLnBrk="1" fontAlgn="auto" latinLnBrk="0" hangingPunct="1">
              <a:lnSpc>
                <a:spcPct val="100000"/>
              </a:lnSpc>
              <a:spcBef>
                <a:spcPct val="20000"/>
              </a:spcBef>
              <a:spcAft>
                <a:spcPts val="0"/>
              </a:spcAft>
              <a:buClrTx/>
              <a:buSzPct val="100000"/>
              <a:buFontTx/>
              <a:buBlip>
                <a:blip r:embed="rId2"/>
              </a:buBlip>
              <a:tabLst/>
              <a:defRPr sz="2000">
                <a:solidFill>
                  <a:schemeClr val="tx2"/>
                </a:solidFill>
                <a:latin typeface="+mj-lt"/>
              </a:defRPr>
            </a:lvl1pPr>
            <a:lvl2pPr marL="742950" marR="0" indent="-285750" algn="l" defTabSz="914400" rtl="0" eaLnBrk="1" fontAlgn="auto" latinLnBrk="0" hangingPunct="1">
              <a:lnSpc>
                <a:spcPct val="100000"/>
              </a:lnSpc>
              <a:spcBef>
                <a:spcPct val="20000"/>
              </a:spcBef>
              <a:spcAft>
                <a:spcPts val="0"/>
              </a:spcAft>
              <a:buClrTx/>
              <a:buSzPct val="110000"/>
              <a:buFontTx/>
              <a:buBlip>
                <a:blip r:embed="rId2"/>
              </a:buBlip>
              <a:tabLst/>
              <a:defRPr sz="1800">
                <a:solidFill>
                  <a:schemeClr val="tx1">
                    <a:lumMod val="75000"/>
                    <a:lumOff val="25000"/>
                  </a:schemeClr>
                </a:solidFill>
              </a:defRPr>
            </a:lvl2pPr>
            <a:lvl3pPr marL="11430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600">
                <a:solidFill>
                  <a:schemeClr val="tx1">
                    <a:lumMod val="75000"/>
                    <a:lumOff val="25000"/>
                  </a:schemeClr>
                </a:solidFill>
              </a:defRPr>
            </a:lvl3pPr>
            <a:lvl4pPr marL="16002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400">
                <a:solidFill>
                  <a:schemeClr val="tx1">
                    <a:lumMod val="75000"/>
                    <a:lumOff val="25000"/>
                  </a:schemeClr>
                </a:solidFill>
              </a:defRPr>
            </a:lvl4pPr>
            <a:lvl5pPr marL="20574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200">
                <a:solidFill>
                  <a:schemeClr val="tx1">
                    <a:lumMod val="75000"/>
                    <a:lumOff val="2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p:cNvSpPr>
            <a:spLocks noGrp="1"/>
          </p:cNvSpPr>
          <p:nvPr>
            <p:ph type="ftr" sz="quarter" idx="11"/>
          </p:nvPr>
        </p:nvSpPr>
        <p:spPr>
          <a:xfrm>
            <a:off x="3535680" y="6476304"/>
            <a:ext cx="4876800" cy="365125"/>
          </a:xfrm>
          <a:prstGeom prst="rect">
            <a:avLst/>
          </a:prstGeom>
        </p:spPr>
        <p:txBody>
          <a:bodyPr anchor="ctr" anchorCtr="0"/>
          <a:lstStyle>
            <a:lvl1pPr algn="ctr">
              <a:defRPr>
                <a:solidFill>
                  <a:schemeClr val="tx1"/>
                </a:solidFill>
              </a:defRPr>
            </a:lvl1pPr>
          </a:lstStyle>
          <a:p>
            <a:endParaRPr lang="en-US" dirty="0">
              <a:solidFill>
                <a:prstClr val="black"/>
              </a:solidFill>
            </a:endParaRPr>
          </a:p>
        </p:txBody>
      </p:sp>
      <p:sp>
        <p:nvSpPr>
          <p:cNvPr id="15"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tx1"/>
                </a:solidFill>
              </a:defRPr>
            </a:lvl1pPr>
          </a:lstStyle>
          <a:p>
            <a:fld id="{026CCAEB-CB17-44EB-A892-4553F1D666B6}" type="slidenum">
              <a:rPr lang="en-US" smtClean="0">
                <a:solidFill>
                  <a:prstClr val="black"/>
                </a:solidFill>
              </a:rPr>
              <a:pPr/>
              <a:t>‹#›</a:t>
            </a:fld>
            <a:endParaRPr lang="en-US" dirty="0">
              <a:solidFill>
                <a:prstClr val="black"/>
              </a:solidFill>
            </a:endParaRPr>
          </a:p>
        </p:txBody>
      </p:sp>
      <p:sp>
        <p:nvSpPr>
          <p:cNvPr id="11" name="TextBox 10"/>
          <p:cNvSpPr txBox="1"/>
          <p:nvPr userDrawn="1"/>
        </p:nvSpPr>
        <p:spPr>
          <a:xfrm>
            <a:off x="121920" y="1280160"/>
            <a:ext cx="1727200" cy="381000"/>
          </a:xfrm>
          <a:prstGeom prst="rect">
            <a:avLst/>
          </a:prstGeom>
          <a:noFill/>
          <a:effectLst>
            <a:outerShdw blurRad="50800" dist="38100" dir="2700000" algn="tl" rotWithShape="0">
              <a:prstClr val="black">
                <a:alpha val="40000"/>
              </a:prstClr>
            </a:outerShdw>
          </a:effectLst>
        </p:spPr>
        <p:txBody>
          <a:bodyPr wrap="none" rtlCol="0" anchor="ctr" anchorCtr="0">
            <a:noAutofit/>
          </a:bodyPr>
          <a:lstStyle/>
          <a:p>
            <a:pPr>
              <a:buSzPct val="110000"/>
              <a:buFont typeface="Arial" pitchFamily="34" charset="0"/>
              <a:buNone/>
            </a:pPr>
            <a:r>
              <a:rPr lang="en-US" sz="2800" b="1" dirty="0">
                <a:solidFill>
                  <a:srgbClr val="385593"/>
                </a:solidFill>
              </a:rPr>
              <a:t>Discussion</a:t>
            </a:r>
          </a:p>
        </p:txBody>
      </p:sp>
      <p:pic>
        <p:nvPicPr>
          <p:cNvPr id="16" name="Picture Placeholder 2" descr="MSFT_logo_rgb_C-Gray.png"/>
          <p:cNvPicPr>
            <a:picLocks noChangeAspect="1"/>
          </p:cNvPicPr>
          <p:nvPr userDrawn="1"/>
        </p:nvPicPr>
        <p:blipFill>
          <a:blip r:embed="rId3" cstate="print">
            <a:extLst>
              <a:ext uri="{28A0092B-C50C-407E-A947-70E740481C1C}">
                <a14:useLocalDpi xmlns:a14="http://schemas.microsoft.com/office/drawing/2010/main" val="0"/>
              </a:ext>
            </a:extLst>
          </a:blip>
          <a:srcRect t="160" b="160"/>
          <a:stretch>
            <a:fillRect/>
          </a:stretch>
        </p:blipFill>
        <p:spPr>
          <a:xfrm>
            <a:off x="10668000" y="6438138"/>
            <a:ext cx="1524000" cy="419862"/>
          </a:xfrm>
          <a:prstGeom prst="rect">
            <a:avLst/>
          </a:prstGeom>
        </p:spPr>
      </p:pic>
    </p:spTree>
    <p:extLst>
      <p:ext uri="{BB962C8B-B14F-4D97-AF65-F5344CB8AC3E}">
        <p14:creationId xmlns:p14="http://schemas.microsoft.com/office/powerpoint/2010/main" val="3728668465"/>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3.5 Lab Pic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31520" y="2194559"/>
            <a:ext cx="10850880" cy="1005840"/>
          </a:xfrm>
        </p:spPr>
        <p:txBody>
          <a:bodyPr anchor="b" anchorCtr="0">
            <a:noAutofit/>
          </a:bodyPr>
          <a:lstStyle>
            <a:lvl1pPr algn="l">
              <a:defRPr sz="3200">
                <a:solidFill>
                  <a:schemeClr val="tx2"/>
                </a:solidFill>
                <a:effectLst>
                  <a:outerShdw blurRad="50800" dist="38100" dir="2700000" algn="tl" rotWithShape="0">
                    <a:prstClr val="black">
                      <a:alpha val="40000"/>
                    </a:prstClr>
                  </a:outerShdw>
                </a:effectLst>
                <a:latin typeface="+mj-lt"/>
              </a:defRPr>
            </a:lvl1pPr>
          </a:lstStyle>
          <a:p>
            <a:r>
              <a:rPr lang="en-US" dirty="0"/>
              <a:t>Click to edit Master title style</a:t>
            </a:r>
          </a:p>
        </p:txBody>
      </p:sp>
      <p:sp>
        <p:nvSpPr>
          <p:cNvPr id="3" name="Subtitle 2"/>
          <p:cNvSpPr>
            <a:spLocks noGrp="1"/>
          </p:cNvSpPr>
          <p:nvPr>
            <p:ph type="subTitle" idx="1" hasCustomPrompt="1"/>
          </p:nvPr>
        </p:nvSpPr>
        <p:spPr>
          <a:xfrm>
            <a:off x="853440" y="3291840"/>
            <a:ext cx="10728960" cy="3017520"/>
          </a:xfrm>
        </p:spPr>
        <p:txBody>
          <a:bodyPr/>
          <a:lstStyle>
            <a:lvl1pPr marL="342900" marR="0" indent="-342900" algn="l" defTabSz="914400" rtl="0" eaLnBrk="1" fontAlgn="auto" latinLnBrk="0" hangingPunct="1">
              <a:lnSpc>
                <a:spcPct val="100000"/>
              </a:lnSpc>
              <a:spcBef>
                <a:spcPct val="20000"/>
              </a:spcBef>
              <a:spcAft>
                <a:spcPts val="0"/>
              </a:spcAft>
              <a:buClrTx/>
              <a:buSzPct val="100000"/>
              <a:buFontTx/>
              <a:buBlip>
                <a:blip r:embed="rId2"/>
              </a:buBlip>
              <a:tabLst/>
              <a:defRPr sz="2000">
                <a:solidFill>
                  <a:schemeClr val="tx2"/>
                </a:solidFill>
                <a:latin typeface="+mj-lt"/>
              </a:defRPr>
            </a:lvl1pPr>
            <a:lvl2pPr marL="742950" marR="0" indent="-285750" algn="l" defTabSz="914400" rtl="0" eaLnBrk="1" fontAlgn="auto" latinLnBrk="0" hangingPunct="1">
              <a:lnSpc>
                <a:spcPct val="100000"/>
              </a:lnSpc>
              <a:spcBef>
                <a:spcPct val="20000"/>
              </a:spcBef>
              <a:spcAft>
                <a:spcPts val="0"/>
              </a:spcAft>
              <a:buClrTx/>
              <a:buSzPct val="110000"/>
              <a:buFontTx/>
              <a:buBlip>
                <a:blip r:embed="rId2"/>
              </a:buBlip>
              <a:tabLst/>
              <a:defRPr sz="1800">
                <a:solidFill>
                  <a:schemeClr val="tx1">
                    <a:lumMod val="75000"/>
                    <a:lumOff val="25000"/>
                  </a:schemeClr>
                </a:solidFill>
              </a:defRPr>
            </a:lvl2pPr>
            <a:lvl3pPr marL="11430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600">
                <a:solidFill>
                  <a:schemeClr val="tx1">
                    <a:lumMod val="75000"/>
                    <a:lumOff val="25000"/>
                  </a:schemeClr>
                </a:solidFill>
              </a:defRPr>
            </a:lvl3pPr>
            <a:lvl4pPr marL="16002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400">
                <a:solidFill>
                  <a:schemeClr val="tx1">
                    <a:lumMod val="75000"/>
                    <a:lumOff val="25000"/>
                  </a:schemeClr>
                </a:solidFill>
              </a:defRPr>
            </a:lvl4pPr>
            <a:lvl5pPr marL="20574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200">
                <a:solidFill>
                  <a:schemeClr val="tx1">
                    <a:lumMod val="75000"/>
                    <a:lumOff val="2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p:cNvSpPr>
            <a:spLocks noGrp="1"/>
          </p:cNvSpPr>
          <p:nvPr>
            <p:ph type="ftr" sz="quarter" idx="11"/>
          </p:nvPr>
        </p:nvSpPr>
        <p:spPr>
          <a:xfrm>
            <a:off x="3535680" y="6476304"/>
            <a:ext cx="4876800" cy="365125"/>
          </a:xfrm>
          <a:prstGeom prst="rect">
            <a:avLst/>
          </a:prstGeom>
        </p:spPr>
        <p:txBody>
          <a:bodyPr anchor="ctr" anchorCtr="0"/>
          <a:lstStyle>
            <a:lvl1pPr algn="ctr">
              <a:defRPr>
                <a:solidFill>
                  <a:schemeClr val="tx1"/>
                </a:solidFill>
              </a:defRPr>
            </a:lvl1pPr>
          </a:lstStyle>
          <a:p>
            <a:endParaRPr lang="en-US" dirty="0">
              <a:solidFill>
                <a:prstClr val="black"/>
              </a:solidFill>
            </a:endParaRPr>
          </a:p>
        </p:txBody>
      </p:sp>
      <p:sp>
        <p:nvSpPr>
          <p:cNvPr id="15"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tx1"/>
                </a:solidFill>
              </a:defRPr>
            </a:lvl1pPr>
          </a:lstStyle>
          <a:p>
            <a:fld id="{026CCAEB-CB17-44EB-A892-4553F1D666B6}" type="slidenum">
              <a:rPr lang="en-US" smtClean="0">
                <a:solidFill>
                  <a:prstClr val="black"/>
                </a:solidFill>
              </a:rPr>
              <a:pPr/>
              <a:t>‹#›</a:t>
            </a:fld>
            <a:endParaRPr lang="en-US" dirty="0">
              <a:solidFill>
                <a:prstClr val="black"/>
              </a:solidFill>
            </a:endParaRPr>
          </a:p>
        </p:txBody>
      </p:sp>
      <p:sp>
        <p:nvSpPr>
          <p:cNvPr id="11" name="TextBox 10"/>
          <p:cNvSpPr txBox="1"/>
          <p:nvPr userDrawn="1"/>
        </p:nvSpPr>
        <p:spPr>
          <a:xfrm>
            <a:off x="121920" y="1280160"/>
            <a:ext cx="1727200" cy="381000"/>
          </a:xfrm>
          <a:prstGeom prst="rect">
            <a:avLst/>
          </a:prstGeom>
          <a:noFill/>
          <a:effectLst>
            <a:outerShdw blurRad="50800" dist="38100" dir="2700000" algn="tl" rotWithShape="0">
              <a:prstClr val="black">
                <a:alpha val="40000"/>
              </a:prstClr>
            </a:outerShdw>
          </a:effectLst>
        </p:spPr>
        <p:txBody>
          <a:bodyPr wrap="none" rtlCol="0" anchor="ctr" anchorCtr="0">
            <a:noAutofit/>
          </a:bodyPr>
          <a:lstStyle/>
          <a:p>
            <a:pPr>
              <a:buSzPct val="110000"/>
              <a:buFont typeface="Arial" pitchFamily="34" charset="0"/>
              <a:buNone/>
            </a:pPr>
            <a:r>
              <a:rPr lang="en-US" sz="2800" b="1" dirty="0">
                <a:solidFill>
                  <a:srgbClr val="385593"/>
                </a:solidFill>
              </a:rPr>
              <a:t>Lab</a:t>
            </a:r>
          </a:p>
        </p:txBody>
      </p:sp>
      <p:pic>
        <p:nvPicPr>
          <p:cNvPr id="16" name="Picture Placeholder 2" descr="MSFT_logo_rgb_C-Gray.png"/>
          <p:cNvPicPr>
            <a:picLocks noChangeAspect="1"/>
          </p:cNvPicPr>
          <p:nvPr userDrawn="1"/>
        </p:nvPicPr>
        <p:blipFill>
          <a:blip r:embed="rId3" cstate="print">
            <a:extLst>
              <a:ext uri="{28A0092B-C50C-407E-A947-70E740481C1C}">
                <a14:useLocalDpi xmlns:a14="http://schemas.microsoft.com/office/drawing/2010/main" val="0"/>
              </a:ext>
            </a:extLst>
          </a:blip>
          <a:srcRect t="160" b="160"/>
          <a:stretch>
            <a:fillRect/>
          </a:stretch>
        </p:blipFill>
        <p:spPr>
          <a:xfrm>
            <a:off x="10668000" y="6438138"/>
            <a:ext cx="1524000" cy="419862"/>
          </a:xfrm>
          <a:prstGeom prst="rect">
            <a:avLst/>
          </a:prstGeom>
        </p:spPr>
      </p:pic>
    </p:spTree>
    <p:extLst>
      <p:ext uri="{BB962C8B-B14F-4D97-AF65-F5344CB8AC3E}">
        <p14:creationId xmlns:p14="http://schemas.microsoft.com/office/powerpoint/2010/main" val="4251822926"/>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3.6 Multimedia Pic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31520" y="2194559"/>
            <a:ext cx="10850880" cy="1005840"/>
          </a:xfrm>
        </p:spPr>
        <p:txBody>
          <a:bodyPr anchor="b" anchorCtr="0">
            <a:noAutofit/>
          </a:bodyPr>
          <a:lstStyle>
            <a:lvl1pPr algn="l">
              <a:defRPr sz="3200">
                <a:solidFill>
                  <a:schemeClr val="tx2"/>
                </a:solidFill>
                <a:effectLst>
                  <a:outerShdw blurRad="50800" dist="38100" dir="2700000" algn="tl" rotWithShape="0">
                    <a:prstClr val="black">
                      <a:alpha val="40000"/>
                    </a:prstClr>
                  </a:outerShdw>
                </a:effectLst>
                <a:latin typeface="+mj-lt"/>
              </a:defRPr>
            </a:lvl1pPr>
          </a:lstStyle>
          <a:p>
            <a:r>
              <a:rPr lang="en-US" dirty="0"/>
              <a:t>Click to edit Master title style</a:t>
            </a:r>
          </a:p>
        </p:txBody>
      </p:sp>
      <p:sp>
        <p:nvSpPr>
          <p:cNvPr id="3" name="Subtitle 2"/>
          <p:cNvSpPr>
            <a:spLocks noGrp="1"/>
          </p:cNvSpPr>
          <p:nvPr>
            <p:ph type="subTitle" idx="1" hasCustomPrompt="1"/>
          </p:nvPr>
        </p:nvSpPr>
        <p:spPr>
          <a:xfrm>
            <a:off x="853440" y="3291840"/>
            <a:ext cx="10728960" cy="3017520"/>
          </a:xfrm>
        </p:spPr>
        <p:txBody>
          <a:bodyPr/>
          <a:lstStyle>
            <a:lvl1pPr marL="342900" marR="0" indent="-342900" algn="l" defTabSz="914400" rtl="0" eaLnBrk="1" fontAlgn="auto" latinLnBrk="0" hangingPunct="1">
              <a:lnSpc>
                <a:spcPct val="100000"/>
              </a:lnSpc>
              <a:spcBef>
                <a:spcPct val="20000"/>
              </a:spcBef>
              <a:spcAft>
                <a:spcPts val="0"/>
              </a:spcAft>
              <a:buClrTx/>
              <a:buSzPct val="100000"/>
              <a:buFontTx/>
              <a:buBlip>
                <a:blip r:embed="rId2"/>
              </a:buBlip>
              <a:tabLst/>
              <a:defRPr sz="2000">
                <a:solidFill>
                  <a:schemeClr val="tx2"/>
                </a:solidFill>
                <a:latin typeface="+mj-lt"/>
              </a:defRPr>
            </a:lvl1pPr>
            <a:lvl2pPr marL="742950" marR="0" indent="-285750" algn="l" defTabSz="914400" rtl="0" eaLnBrk="1" fontAlgn="auto" latinLnBrk="0" hangingPunct="1">
              <a:lnSpc>
                <a:spcPct val="100000"/>
              </a:lnSpc>
              <a:spcBef>
                <a:spcPct val="20000"/>
              </a:spcBef>
              <a:spcAft>
                <a:spcPts val="0"/>
              </a:spcAft>
              <a:buClrTx/>
              <a:buSzPct val="110000"/>
              <a:buFontTx/>
              <a:buBlip>
                <a:blip r:embed="rId2"/>
              </a:buBlip>
              <a:tabLst/>
              <a:defRPr sz="1800">
                <a:solidFill>
                  <a:schemeClr val="tx1">
                    <a:lumMod val="75000"/>
                    <a:lumOff val="25000"/>
                  </a:schemeClr>
                </a:solidFill>
              </a:defRPr>
            </a:lvl2pPr>
            <a:lvl3pPr marL="11430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600">
                <a:solidFill>
                  <a:schemeClr val="tx1">
                    <a:lumMod val="75000"/>
                    <a:lumOff val="25000"/>
                  </a:schemeClr>
                </a:solidFill>
              </a:defRPr>
            </a:lvl3pPr>
            <a:lvl4pPr marL="16002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400">
                <a:solidFill>
                  <a:schemeClr val="tx1">
                    <a:lumMod val="75000"/>
                    <a:lumOff val="25000"/>
                  </a:schemeClr>
                </a:solidFill>
              </a:defRPr>
            </a:lvl4pPr>
            <a:lvl5pPr marL="20574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200">
                <a:solidFill>
                  <a:schemeClr val="tx1">
                    <a:lumMod val="75000"/>
                    <a:lumOff val="2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p:cNvSpPr>
            <a:spLocks noGrp="1"/>
          </p:cNvSpPr>
          <p:nvPr>
            <p:ph type="ftr" sz="quarter" idx="11"/>
          </p:nvPr>
        </p:nvSpPr>
        <p:spPr>
          <a:xfrm>
            <a:off x="3535680" y="6476304"/>
            <a:ext cx="4876800" cy="365125"/>
          </a:xfrm>
          <a:prstGeom prst="rect">
            <a:avLst/>
          </a:prstGeom>
        </p:spPr>
        <p:txBody>
          <a:bodyPr anchor="ctr" anchorCtr="0"/>
          <a:lstStyle>
            <a:lvl1pPr algn="ctr">
              <a:defRPr>
                <a:solidFill>
                  <a:schemeClr val="tx1"/>
                </a:solidFill>
              </a:defRPr>
            </a:lvl1pPr>
          </a:lstStyle>
          <a:p>
            <a:endParaRPr lang="en-US" dirty="0">
              <a:solidFill>
                <a:prstClr val="black"/>
              </a:solidFill>
            </a:endParaRPr>
          </a:p>
        </p:txBody>
      </p:sp>
      <p:sp>
        <p:nvSpPr>
          <p:cNvPr id="15"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tx1"/>
                </a:solidFill>
              </a:defRPr>
            </a:lvl1pPr>
          </a:lstStyle>
          <a:p>
            <a:fld id="{026CCAEB-CB17-44EB-A892-4553F1D666B6}" type="slidenum">
              <a:rPr lang="en-US" smtClean="0">
                <a:solidFill>
                  <a:prstClr val="black"/>
                </a:solidFill>
              </a:rPr>
              <a:pPr/>
              <a:t>‹#›</a:t>
            </a:fld>
            <a:endParaRPr lang="en-US" dirty="0">
              <a:solidFill>
                <a:prstClr val="black"/>
              </a:solidFill>
            </a:endParaRPr>
          </a:p>
        </p:txBody>
      </p:sp>
      <p:sp>
        <p:nvSpPr>
          <p:cNvPr id="11" name="TextBox 10"/>
          <p:cNvSpPr txBox="1"/>
          <p:nvPr userDrawn="1"/>
        </p:nvSpPr>
        <p:spPr>
          <a:xfrm>
            <a:off x="121920" y="1280160"/>
            <a:ext cx="1727200" cy="381000"/>
          </a:xfrm>
          <a:prstGeom prst="rect">
            <a:avLst/>
          </a:prstGeom>
          <a:noFill/>
          <a:effectLst>
            <a:outerShdw blurRad="50800" dist="38100" dir="2700000" algn="tl" rotWithShape="0">
              <a:prstClr val="black">
                <a:alpha val="40000"/>
              </a:prstClr>
            </a:outerShdw>
          </a:effectLst>
        </p:spPr>
        <p:txBody>
          <a:bodyPr wrap="none" rtlCol="0" anchor="ctr" anchorCtr="0">
            <a:noAutofit/>
          </a:bodyPr>
          <a:lstStyle/>
          <a:p>
            <a:pPr>
              <a:buSzPct val="110000"/>
              <a:buFont typeface="Arial" pitchFamily="34" charset="0"/>
              <a:buNone/>
            </a:pPr>
            <a:r>
              <a:rPr lang="en-US" sz="2800" b="1" dirty="0">
                <a:solidFill>
                  <a:srgbClr val="385593"/>
                </a:solidFill>
              </a:rPr>
              <a:t>Multimedia</a:t>
            </a:r>
          </a:p>
        </p:txBody>
      </p:sp>
      <p:pic>
        <p:nvPicPr>
          <p:cNvPr id="17" name="Picture Placeholder 2" descr="MSFT_logo_rgb_C-Gray.png"/>
          <p:cNvPicPr>
            <a:picLocks noChangeAspect="1"/>
          </p:cNvPicPr>
          <p:nvPr userDrawn="1"/>
        </p:nvPicPr>
        <p:blipFill>
          <a:blip r:embed="rId3" cstate="print">
            <a:extLst>
              <a:ext uri="{28A0092B-C50C-407E-A947-70E740481C1C}">
                <a14:useLocalDpi xmlns:a14="http://schemas.microsoft.com/office/drawing/2010/main" val="0"/>
              </a:ext>
            </a:extLst>
          </a:blip>
          <a:srcRect t="160" b="160"/>
          <a:stretch>
            <a:fillRect/>
          </a:stretch>
        </p:blipFill>
        <p:spPr>
          <a:xfrm>
            <a:off x="10668000" y="6438138"/>
            <a:ext cx="1524000" cy="419862"/>
          </a:xfrm>
          <a:prstGeom prst="rect">
            <a:avLst/>
          </a:prstGeom>
        </p:spPr>
      </p:pic>
    </p:spTree>
    <p:extLst>
      <p:ext uri="{BB962C8B-B14F-4D97-AF65-F5344CB8AC3E}">
        <p14:creationId xmlns:p14="http://schemas.microsoft.com/office/powerpoint/2010/main" val="37768117"/>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4 MS-Closing Pic1">
    <p:bg>
      <p:bgPr>
        <a:solidFill>
          <a:schemeClr val="bg1"/>
        </a:solidFill>
        <a:effectLst/>
      </p:bgPr>
    </p:bg>
    <p:spTree>
      <p:nvGrpSpPr>
        <p:cNvPr id="1" name=""/>
        <p:cNvGrpSpPr/>
        <p:nvPr/>
      </p:nvGrpSpPr>
      <p:grpSpPr>
        <a:xfrm>
          <a:off x="0" y="0"/>
          <a:ext cx="0" cy="0"/>
          <a:chOff x="0" y="0"/>
          <a:chExt cx="0" cy="0"/>
        </a:xfrm>
      </p:grpSpPr>
      <p:sp>
        <p:nvSpPr>
          <p:cNvPr id="11" name="Footer Placeholder 4"/>
          <p:cNvSpPr>
            <a:spLocks noGrp="1"/>
          </p:cNvSpPr>
          <p:nvPr>
            <p:ph type="ftr" sz="quarter" idx="11"/>
          </p:nvPr>
        </p:nvSpPr>
        <p:spPr>
          <a:xfrm>
            <a:off x="4165600" y="6474431"/>
            <a:ext cx="4876800" cy="365125"/>
          </a:xfrm>
          <a:prstGeom prst="rect">
            <a:avLst/>
          </a:prstGeom>
        </p:spPr>
        <p:txBody>
          <a:bodyPr anchor="ctr" anchorCtr="0"/>
          <a:lstStyle>
            <a:lvl1pPr>
              <a:defRPr>
                <a:solidFill>
                  <a:schemeClr val="tx1"/>
                </a:solidFill>
              </a:defRPr>
            </a:lvl1pPr>
          </a:lstStyle>
          <a:p>
            <a:endParaRPr lang="en-US" dirty="0">
              <a:solidFill>
                <a:prstClr val="black"/>
              </a:solidFill>
            </a:endParaRPr>
          </a:p>
        </p:txBody>
      </p:sp>
      <p:pic>
        <p:nvPicPr>
          <p:cNvPr id="6" name="Picture 5"/>
          <p:cNvPicPr>
            <a:picLocks noChangeAspect="1"/>
          </p:cNvPicPr>
          <p:nvPr userDrawn="1"/>
        </p:nvPicPr>
        <p:blipFill>
          <a:blip r:embed="rId2"/>
          <a:stretch>
            <a:fillRect/>
          </a:stretch>
        </p:blipFill>
        <p:spPr>
          <a:xfrm>
            <a:off x="3657600" y="2971801"/>
            <a:ext cx="4755176" cy="842963"/>
          </a:xfrm>
          <a:prstGeom prst="rect">
            <a:avLst/>
          </a:prstGeom>
        </p:spPr>
      </p:pic>
    </p:spTree>
    <p:extLst>
      <p:ext uri="{BB962C8B-B14F-4D97-AF65-F5344CB8AC3E}">
        <p14:creationId xmlns:p14="http://schemas.microsoft.com/office/powerpoint/2010/main" val="1807472950"/>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5 Legal">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192000" cy="146207"/>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63" y="6419381"/>
            <a:ext cx="12192000" cy="438620"/>
          </a:xfrm>
          <a:prstGeom prst="rect">
            <a:avLst/>
          </a:prstGeom>
        </p:spPr>
      </p:pic>
      <p:sp>
        <p:nvSpPr>
          <p:cNvPr id="2" name="Title 1"/>
          <p:cNvSpPr>
            <a:spLocks noGrp="1"/>
          </p:cNvSpPr>
          <p:nvPr>
            <p:ph type="title"/>
          </p:nvPr>
        </p:nvSpPr>
        <p:spPr>
          <a:xfrm>
            <a:off x="406400" y="228600"/>
            <a:ext cx="11375136" cy="411480"/>
          </a:xfrm>
        </p:spPr>
        <p:txBody>
          <a:bodyPr>
            <a:noAutofit/>
          </a:bodyPr>
          <a:lstStyle>
            <a:lvl1pPr>
              <a:defRPr sz="2400">
                <a:solidFill>
                  <a:schemeClr val="tx2"/>
                </a:solidFill>
              </a:defRPr>
            </a:lvl1pPr>
          </a:lstStyle>
          <a:p>
            <a:r>
              <a:rPr lang="en-US" dirty="0"/>
              <a:t>Click to edit Master title style</a:t>
            </a:r>
          </a:p>
        </p:txBody>
      </p:sp>
      <p:sp>
        <p:nvSpPr>
          <p:cNvPr id="20" name="Text Placeholder 19"/>
          <p:cNvSpPr>
            <a:spLocks noGrp="1"/>
          </p:cNvSpPr>
          <p:nvPr>
            <p:ph type="body" sz="quarter" idx="13"/>
          </p:nvPr>
        </p:nvSpPr>
        <p:spPr>
          <a:xfrm>
            <a:off x="406400" y="914400"/>
            <a:ext cx="11375136" cy="2286000"/>
          </a:xfrm>
        </p:spPr>
        <p:txBody>
          <a:bodyPr>
            <a:noAutofit/>
          </a:bodyPr>
          <a:lstStyle>
            <a:lvl1pPr marL="112713" indent="6350">
              <a:spcAft>
                <a:spcPts val="300"/>
              </a:spcAft>
              <a:buFont typeface="Arial" pitchFamily="34" charset="0"/>
              <a:buNone/>
              <a:defRPr sz="1050"/>
            </a:lvl1pPr>
            <a:lvl2pPr marL="112713" indent="6350">
              <a:buFont typeface="Arial" pitchFamily="34" charset="0"/>
              <a:buNone/>
              <a:defRPr/>
            </a:lvl2pPr>
            <a:lvl3pPr marL="112713" indent="6350">
              <a:buFont typeface="Arial" pitchFamily="34" charset="0"/>
              <a:buNone/>
              <a:defRPr/>
            </a:lvl3pPr>
            <a:lvl4pPr marL="112713" indent="6350">
              <a:buFont typeface="Arial" pitchFamily="34" charset="0"/>
              <a:buNone/>
              <a:defRPr/>
            </a:lvl4pPr>
            <a:lvl5pPr marL="112713" indent="6350">
              <a:buFont typeface="Arial" pitchFamily="34" charset="0"/>
              <a:buNone/>
              <a:defRPr/>
            </a:lvl5pPr>
          </a:lstStyle>
          <a:p>
            <a:pPr lvl="0"/>
            <a:r>
              <a:rPr lang="en-US" dirty="0"/>
              <a:t>Click to edit Master text styles</a:t>
            </a:r>
          </a:p>
        </p:txBody>
      </p:sp>
      <p:sp>
        <p:nvSpPr>
          <p:cNvPr id="24" name="Text Placeholder 19"/>
          <p:cNvSpPr>
            <a:spLocks noGrp="1"/>
          </p:cNvSpPr>
          <p:nvPr>
            <p:ph type="body" sz="quarter" idx="14"/>
          </p:nvPr>
        </p:nvSpPr>
        <p:spPr>
          <a:xfrm>
            <a:off x="406400" y="3962400"/>
            <a:ext cx="11375136" cy="2286000"/>
          </a:xfrm>
        </p:spPr>
        <p:txBody>
          <a:bodyPr>
            <a:noAutofit/>
          </a:bodyPr>
          <a:lstStyle>
            <a:lvl1pPr marL="112713" indent="6350">
              <a:spcAft>
                <a:spcPts val="300"/>
              </a:spcAft>
              <a:buFont typeface="Arial" pitchFamily="34" charset="0"/>
              <a:buNone/>
              <a:defRPr sz="1050"/>
            </a:lvl1pPr>
            <a:lvl2pPr marL="112713" indent="6350">
              <a:buFont typeface="Arial" pitchFamily="34" charset="0"/>
              <a:buNone/>
              <a:defRPr/>
            </a:lvl2pPr>
            <a:lvl3pPr marL="112713" indent="6350">
              <a:buFont typeface="Arial" pitchFamily="34" charset="0"/>
              <a:buNone/>
              <a:defRPr/>
            </a:lvl3pPr>
            <a:lvl4pPr marL="112713" indent="6350">
              <a:buFont typeface="Arial" pitchFamily="34" charset="0"/>
              <a:buNone/>
              <a:defRPr/>
            </a:lvl4pPr>
            <a:lvl5pPr marL="112713" indent="6350">
              <a:buFont typeface="Arial" pitchFamily="34" charset="0"/>
              <a:buNone/>
              <a:defRPr/>
            </a:lvl5pPr>
          </a:lstStyle>
          <a:p>
            <a:pPr lvl="0"/>
            <a:r>
              <a:rPr lang="en-US"/>
              <a:t>Click to edit Master text styles</a:t>
            </a:r>
          </a:p>
        </p:txBody>
      </p:sp>
      <p:sp>
        <p:nvSpPr>
          <p:cNvPr id="26" name="Text Placeholder 25"/>
          <p:cNvSpPr>
            <a:spLocks noGrp="1"/>
          </p:cNvSpPr>
          <p:nvPr>
            <p:ph type="body" sz="quarter" idx="15"/>
          </p:nvPr>
        </p:nvSpPr>
        <p:spPr>
          <a:xfrm>
            <a:off x="406400" y="3276600"/>
            <a:ext cx="11375136" cy="411480"/>
          </a:xfrm>
        </p:spPr>
        <p:txBody>
          <a:bodyPr>
            <a:noAutofit/>
          </a:bodyPr>
          <a:lstStyle>
            <a:lvl1pPr>
              <a:buFont typeface="Arial" pitchFamily="34" charset="0"/>
              <a:buNone/>
              <a:defRPr sz="2400">
                <a:solidFill>
                  <a:schemeClr val="tx2"/>
                </a:solidFill>
                <a:latin typeface="+mj-lt"/>
              </a:defRPr>
            </a:lvl1pPr>
            <a:lvl2pPr>
              <a:buFont typeface="Arial" pitchFamily="34" charset="0"/>
              <a:buNone/>
              <a:defRPr sz="2200"/>
            </a:lvl2pPr>
            <a:lvl3pPr>
              <a:buFont typeface="Arial" pitchFamily="34" charset="0"/>
              <a:buNone/>
              <a:defRPr sz="2200"/>
            </a:lvl3pPr>
            <a:lvl4pPr>
              <a:buFont typeface="Arial" pitchFamily="34" charset="0"/>
              <a:buNone/>
              <a:defRPr sz="2200"/>
            </a:lvl4pPr>
            <a:lvl5pPr>
              <a:buFont typeface="Arial" pitchFamily="34" charset="0"/>
              <a:buNone/>
              <a:defRPr sz="2200"/>
            </a:lvl5pPr>
          </a:lstStyle>
          <a:p>
            <a:pPr lvl="0"/>
            <a:r>
              <a:rPr lang="en-US" dirty="0"/>
              <a:t>Click to edit Master text styles</a:t>
            </a:r>
          </a:p>
        </p:txBody>
      </p:sp>
      <p:sp>
        <p:nvSpPr>
          <p:cNvPr id="30" name="Text Placeholder 29"/>
          <p:cNvSpPr>
            <a:spLocks noGrp="1"/>
          </p:cNvSpPr>
          <p:nvPr>
            <p:ph type="body" sz="quarter" idx="17"/>
          </p:nvPr>
        </p:nvSpPr>
        <p:spPr>
          <a:xfrm>
            <a:off x="406400" y="3725672"/>
            <a:ext cx="7315200" cy="228600"/>
          </a:xfrm>
        </p:spPr>
        <p:txBody>
          <a:bodyPr lIns="182880" tIns="0" rIns="182880" bIns="0" anchor="ctr" anchorCtr="0">
            <a:noAutofit/>
          </a:bodyPr>
          <a:lstStyle>
            <a:lvl1pPr marL="0" indent="0">
              <a:spcBef>
                <a:spcPts val="0"/>
              </a:spcBef>
              <a:buFont typeface="Arial" pitchFamily="34" charset="0"/>
              <a:buNone/>
              <a:defRPr sz="1050" b="0">
                <a:solidFill>
                  <a:schemeClr val="bg2"/>
                </a:solidFill>
              </a:defRPr>
            </a:lvl1pPr>
            <a:lvl2pPr marL="112713" indent="6350">
              <a:buFont typeface="Arial" pitchFamily="34" charset="0"/>
              <a:buNone/>
              <a:defRPr sz="1050"/>
            </a:lvl2pPr>
            <a:lvl3pPr marL="112713" indent="6350">
              <a:buFont typeface="Arial" pitchFamily="34" charset="0"/>
              <a:buNone/>
              <a:defRPr sz="1050"/>
            </a:lvl3pPr>
            <a:lvl4pPr marL="112713" indent="6350">
              <a:buFont typeface="Arial" pitchFamily="34" charset="0"/>
              <a:buNone/>
              <a:defRPr sz="1050"/>
            </a:lvl4pPr>
            <a:lvl5pPr marL="112713" indent="6350">
              <a:buFont typeface="Arial" pitchFamily="34" charset="0"/>
              <a:buNone/>
              <a:defRPr sz="1050"/>
            </a:lvl5pPr>
          </a:lstStyle>
          <a:p>
            <a:pPr lvl="0"/>
            <a:r>
              <a:rPr lang="en-US" dirty="0"/>
              <a:t>Click to edit Master text styles</a:t>
            </a:r>
          </a:p>
        </p:txBody>
      </p:sp>
      <p:sp>
        <p:nvSpPr>
          <p:cNvPr id="14" name="Footer Placeholder 13"/>
          <p:cNvSpPr>
            <a:spLocks noGrp="1"/>
          </p:cNvSpPr>
          <p:nvPr>
            <p:ph type="ftr" sz="quarter" idx="20"/>
          </p:nvPr>
        </p:nvSpPr>
        <p:spPr>
          <a:xfrm>
            <a:off x="406400" y="675640"/>
            <a:ext cx="7315200" cy="228600"/>
          </a:xfrm>
        </p:spPr>
        <p:txBody>
          <a:bodyPr lIns="182880" tIns="0" rIns="182880" bIns="0"/>
          <a:lstStyle>
            <a:lvl1pPr algn="l">
              <a:defRPr sz="1050" b="0">
                <a:solidFill>
                  <a:schemeClr val="bg2"/>
                </a:solidFill>
              </a:defRPr>
            </a:lvl1pPr>
          </a:lstStyle>
          <a:p>
            <a:endParaRPr lang="en-US" dirty="0">
              <a:solidFill>
                <a:srgbClr val="277EB5"/>
              </a:solidFill>
            </a:endParaRPr>
          </a:p>
        </p:txBody>
      </p:sp>
      <p:pic>
        <p:nvPicPr>
          <p:cNvPr id="13" name="Picture Placeholder 4" descr="MSFT_logo_rgb_C-Wht.pdf"/>
          <p:cNvPicPr>
            <a:picLocks noChangeAspect="1"/>
          </p:cNvPicPr>
          <p:nvPr userDrawn="1"/>
        </p:nvPicPr>
        <p:blipFill>
          <a:blip r:embed="rId4" cstate="print">
            <a:extLst>
              <a:ext uri="{28A0092B-C50C-407E-A947-70E740481C1C}">
                <a14:useLocalDpi xmlns:a14="http://schemas.microsoft.com/office/drawing/2010/main" val="0"/>
              </a:ext>
            </a:extLst>
          </a:blip>
          <a:srcRect t="153" b="153"/>
          <a:stretch>
            <a:fillRect/>
          </a:stretch>
        </p:blipFill>
        <p:spPr>
          <a:xfrm>
            <a:off x="10668000" y="6438138"/>
            <a:ext cx="1524000" cy="419862"/>
          </a:xfrm>
          <a:prstGeom prst="rect">
            <a:avLst/>
          </a:prstGeom>
        </p:spPr>
      </p:pic>
    </p:spTree>
    <p:extLst>
      <p:ext uri="{BB962C8B-B14F-4D97-AF65-F5344CB8AC3E}">
        <p14:creationId xmlns:p14="http://schemas.microsoft.com/office/powerpoint/2010/main" val="44459943"/>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Notes_Continued">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192000" cy="146207"/>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63" y="6419381"/>
            <a:ext cx="12192000" cy="438620"/>
          </a:xfrm>
          <a:prstGeom prst="rect">
            <a:avLst/>
          </a:prstGeom>
        </p:spPr>
      </p:pic>
      <p:sp>
        <p:nvSpPr>
          <p:cNvPr id="2" name="Title 1"/>
          <p:cNvSpPr>
            <a:spLocks noGrp="1"/>
          </p:cNvSpPr>
          <p:nvPr>
            <p:ph type="title" hasCustomPrompt="1"/>
          </p:nvPr>
        </p:nvSpPr>
        <p:spPr>
          <a:xfrm>
            <a:off x="406400" y="228600"/>
            <a:ext cx="11379200" cy="914400"/>
          </a:xfrm>
        </p:spPr>
        <p:txBody>
          <a:bodyPr anchor="b" anchorCtr="0">
            <a:noAutofit/>
          </a:bodyPr>
          <a:lstStyle>
            <a:lvl1pPr>
              <a:defRPr sz="3200">
                <a:solidFill>
                  <a:schemeClr val="tx2"/>
                </a:solidFill>
              </a:defRPr>
            </a:lvl1pPr>
          </a:lstStyle>
          <a:p>
            <a:r>
              <a:rPr lang="en-US" dirty="0"/>
              <a:t>Notes Continued</a:t>
            </a:r>
          </a:p>
        </p:txBody>
      </p:sp>
      <p:sp>
        <p:nvSpPr>
          <p:cNvPr id="22" name="Footer Placeholder 4"/>
          <p:cNvSpPr>
            <a:spLocks noGrp="1"/>
          </p:cNvSpPr>
          <p:nvPr>
            <p:ph type="ftr" sz="quarter" idx="11"/>
          </p:nvPr>
        </p:nvSpPr>
        <p:spPr>
          <a:xfrm>
            <a:off x="3535680" y="6476304"/>
            <a:ext cx="4876800" cy="365125"/>
          </a:xfrm>
          <a:prstGeom prst="rect">
            <a:avLst/>
          </a:prstGeom>
        </p:spPr>
        <p:txBody>
          <a:bodyPr anchor="ctr" anchorCtr="0"/>
          <a:lstStyle>
            <a:lvl1pPr>
              <a:defRPr>
                <a:solidFill>
                  <a:schemeClr val="bg1"/>
                </a:solidFill>
              </a:defRPr>
            </a:lvl1pPr>
          </a:lstStyle>
          <a:p>
            <a:endParaRPr lang="en-US" dirty="0">
              <a:solidFill>
                <a:prstClr val="white"/>
              </a:solidFill>
            </a:endParaRPr>
          </a:p>
        </p:txBody>
      </p:sp>
      <p:sp>
        <p:nvSpPr>
          <p:cNvPr id="24"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bg1"/>
                </a:solidFill>
              </a:defRPr>
            </a:lvl1pPr>
          </a:lstStyle>
          <a:p>
            <a:fld id="{026CCAEB-CB17-44EB-A892-4553F1D666B6}" type="slidenum">
              <a:rPr lang="en-US" smtClean="0">
                <a:solidFill>
                  <a:prstClr val="white"/>
                </a:solidFill>
              </a:rPr>
              <a:pPr/>
              <a:t>‹#›</a:t>
            </a:fld>
            <a:endParaRPr lang="en-US" dirty="0">
              <a:solidFill>
                <a:prstClr val="white"/>
              </a:solidFill>
            </a:endParaRPr>
          </a:p>
        </p:txBody>
      </p:sp>
      <p:pic>
        <p:nvPicPr>
          <p:cNvPr id="9" name="Picture Placeholder 4" descr="MSFT_logo_rgb_C-Wht.pdf"/>
          <p:cNvPicPr>
            <a:picLocks noChangeAspect="1"/>
          </p:cNvPicPr>
          <p:nvPr userDrawn="1"/>
        </p:nvPicPr>
        <p:blipFill>
          <a:blip r:embed="rId4" cstate="print">
            <a:extLst>
              <a:ext uri="{28A0092B-C50C-407E-A947-70E740481C1C}">
                <a14:useLocalDpi xmlns:a14="http://schemas.microsoft.com/office/drawing/2010/main" val="0"/>
              </a:ext>
            </a:extLst>
          </a:blip>
          <a:srcRect t="153" b="153"/>
          <a:stretch>
            <a:fillRect/>
          </a:stretch>
        </p:blipFill>
        <p:spPr>
          <a:xfrm>
            <a:off x="10668000" y="6438138"/>
            <a:ext cx="1524000" cy="419862"/>
          </a:xfrm>
          <a:prstGeom prst="rect">
            <a:avLst/>
          </a:prstGeom>
        </p:spPr>
      </p:pic>
    </p:spTree>
    <p:extLst>
      <p:ext uri="{BB962C8B-B14F-4D97-AF65-F5344CB8AC3E}">
        <p14:creationId xmlns:p14="http://schemas.microsoft.com/office/powerpoint/2010/main" val="244431602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dirty="0"/>
              <a:t>Add single point here</a:t>
            </a:r>
          </a:p>
        </p:txBody>
      </p:sp>
      <p:sp>
        <p:nvSpPr>
          <p:cNvPr id="8"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lvl1pPr>
              <a:defRPr sz="1000">
                <a:latin typeface="Segoe UI" panose="020B0502040204020203" pitchFamily="34" charset="0"/>
                <a:cs typeface="Segoe UI" panose="020B0502040204020203"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000" b="0" i="0" u="none" strike="noStrike" kern="1200" cap="none" spc="0" normalizeH="0" baseline="0" noProof="0" smtClean="0">
                <a:ln>
                  <a:noFill/>
                </a:ln>
                <a:solidFill>
                  <a:prstClr val="black">
                    <a:tint val="75000"/>
                  </a:prstClr>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black">
                  <a:tint val="75000"/>
                </a:prstClr>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318528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Demonstration: Title of Demo</a:t>
            </a:r>
          </a:p>
        </p:txBody>
      </p:sp>
    </p:spTree>
    <p:extLst>
      <p:ext uri="{BB962C8B-B14F-4D97-AF65-F5344CB8AC3E}">
        <p14:creationId xmlns:p14="http://schemas.microsoft.com/office/powerpoint/2010/main" val="1655695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Lab: Title of Lab</a:t>
            </a:r>
          </a:p>
        </p:txBody>
      </p:sp>
    </p:spTree>
    <p:extLst>
      <p:ext uri="{BB962C8B-B14F-4D97-AF65-F5344CB8AC3E}">
        <p14:creationId xmlns:p14="http://schemas.microsoft.com/office/powerpoint/2010/main" val="1499742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image" Target="../media/image2.png"/><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theme" Target="../theme/theme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image" Target="../media/image2.png"/><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19" Type="http://schemas.openxmlformats.org/officeDocument/2006/relationships/theme" Target="../theme/theme3.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4113595"/>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 id="2147483844" r:id="rId15"/>
    <p:sldLayoutId id="2147483845" r:id="rId16"/>
    <p:sldLayoutId id="2147483846" r:id="rId17"/>
    <p:sldLayoutId id="2147483847" r:id="rId18"/>
    <p:sldLayoutId id="2147483848" r:id="rId19"/>
    <p:sldLayoutId id="2147483849" r:id="rId20"/>
    <p:sldLayoutId id="2147483850" r:id="rId21"/>
    <p:sldLayoutId id="2147483851" r:id="rId22"/>
    <p:sldLayoutId id="2147483852" r:id="rId23"/>
    <p:sldLayoutId id="2147483853" r:id="rId24"/>
    <p:sldLayoutId id="2147483854" r:id="rId25"/>
    <p:sldLayoutId id="2147483855" r:id="rId26"/>
    <p:sldLayoutId id="2147483856" r:id="rId27"/>
    <p:sldLayoutId id="2147483857" r:id="rId28"/>
    <p:sldLayoutId id="2147483858" r:id="rId29"/>
    <p:sldLayoutId id="2147483859" r:id="rId30"/>
    <p:sldLayoutId id="2147483860" r:id="rId31"/>
  </p:sldLayoutIdLst>
  <p:hf hdr="0" ftr="0" dt="0"/>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spcAft>
          <a:spcPts val="300"/>
        </a:spcAft>
        <a:buFont typeface="Arial" panose="020B0604020202020204" pitchFamily="34" charset="0"/>
        <a:buChar char="•"/>
        <a:defRPr sz="20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spcAft>
          <a:spcPts val="300"/>
        </a:spcAft>
        <a:buFont typeface="Courier New" panose="02070309020205020404" pitchFamily="49" charset="0"/>
        <a:buChar char="o"/>
        <a:defRPr sz="18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spcAft>
          <a:spcPts val="300"/>
        </a:spcAft>
        <a:buFont typeface="Wingdings" panose="05000000000000000000" pitchFamily="2" charset="2"/>
        <a:buChar char="§"/>
        <a:defRPr sz="16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spcAft>
          <a:spcPts val="300"/>
        </a:spcAft>
        <a:buFont typeface="Arial" panose="020B0604020202020204" pitchFamily="34" charset="0"/>
        <a:buChar char="•"/>
        <a:defRPr sz="16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spcAft>
          <a:spcPts val="300"/>
        </a:spcAft>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6400" y="228600"/>
            <a:ext cx="11379200" cy="6096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06400" y="884238"/>
            <a:ext cx="11277600" cy="54403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p:cNvSpPr>
            <a:spLocks noGrp="1"/>
          </p:cNvSpPr>
          <p:nvPr>
            <p:ph type="ftr" sz="quarter" idx="3"/>
          </p:nvPr>
        </p:nvSpPr>
        <p:spPr>
          <a:xfrm>
            <a:off x="3535680" y="6472557"/>
            <a:ext cx="4876800" cy="365125"/>
          </a:xfrm>
          <a:prstGeom prst="rect">
            <a:avLst/>
          </a:prstGeom>
        </p:spPr>
        <p:txBody>
          <a:bodyPr anchor="ctr" anchorCtr="0"/>
          <a:lstStyle>
            <a:lvl1pPr algn="ctr">
              <a:defRPr sz="900">
                <a:solidFill>
                  <a:schemeClr val="tx2"/>
                </a:solidFill>
                <a:latin typeface="+mj-lt"/>
              </a:defRPr>
            </a:lvl1pPr>
          </a:lstStyle>
          <a:p>
            <a:endParaRPr lang="en-US" dirty="0">
              <a:solidFill>
                <a:srgbClr val="385593"/>
              </a:solidFill>
            </a:endParaRPr>
          </a:p>
        </p:txBody>
      </p:sp>
      <p:sp>
        <p:nvSpPr>
          <p:cNvPr id="16" name="Date Placeholder 3"/>
          <p:cNvSpPr>
            <a:spLocks noGrp="1"/>
          </p:cNvSpPr>
          <p:nvPr>
            <p:ph type="dt" sz="half" idx="2"/>
          </p:nvPr>
        </p:nvSpPr>
        <p:spPr>
          <a:xfrm>
            <a:off x="1828800" y="6474431"/>
            <a:ext cx="1117600" cy="365125"/>
          </a:xfrm>
          <a:prstGeom prst="rect">
            <a:avLst/>
          </a:prstGeom>
        </p:spPr>
        <p:txBody>
          <a:bodyPr lIns="45720" anchor="ctr" anchorCtr="0"/>
          <a:lstStyle>
            <a:lvl1pPr algn="l">
              <a:defRPr sz="900">
                <a:solidFill>
                  <a:schemeClr val="tx2"/>
                </a:solidFill>
              </a:defRPr>
            </a:lvl1pPr>
          </a:lstStyle>
          <a:p>
            <a:endParaRPr lang="en-US" dirty="0">
              <a:solidFill>
                <a:srgbClr val="385593"/>
              </a:solidFill>
            </a:endParaRPr>
          </a:p>
        </p:txBody>
      </p:sp>
      <p:sp>
        <p:nvSpPr>
          <p:cNvPr id="17" name="Slide Number Placeholder 5"/>
          <p:cNvSpPr>
            <a:spLocks noGrp="1"/>
          </p:cNvSpPr>
          <p:nvPr>
            <p:ph type="sldNum" sz="quarter" idx="4"/>
          </p:nvPr>
        </p:nvSpPr>
        <p:spPr>
          <a:xfrm>
            <a:off x="0" y="6474431"/>
            <a:ext cx="812800" cy="365125"/>
          </a:xfrm>
          <a:prstGeom prst="rect">
            <a:avLst/>
          </a:prstGeom>
        </p:spPr>
        <p:txBody>
          <a:bodyPr anchor="ctr" anchorCtr="0"/>
          <a:lstStyle>
            <a:lvl1pPr algn="ctr">
              <a:defRPr sz="1200">
                <a:solidFill>
                  <a:schemeClr val="tx1"/>
                </a:solidFill>
              </a:defRPr>
            </a:lvl1pPr>
          </a:lstStyle>
          <a:p>
            <a:fld id="{026CCAEB-CB17-44EB-A892-4553F1D666B6}"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38783681"/>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Lst>
  <p:transition/>
  <p:hf hdr="0" ftr="0" dt="0"/>
  <p:txStyles>
    <p:titleStyle>
      <a:lvl1pPr algn="l" defTabSz="914400" rtl="0" eaLnBrk="1" latinLnBrk="0" hangingPunct="1">
        <a:spcBef>
          <a:spcPct val="0"/>
        </a:spcBef>
        <a:buNone/>
        <a:defRPr sz="3200" kern="1200">
          <a:solidFill>
            <a:schemeClr val="tx2"/>
          </a:solidFill>
          <a:latin typeface="+mj-lt"/>
          <a:ea typeface="+mj-ea"/>
          <a:cs typeface="+mj-cs"/>
        </a:defRPr>
      </a:lvl1pPr>
    </p:titleStyle>
    <p:bodyStyle>
      <a:lvl1pPr marL="342900" indent="-342900" algn="l" defTabSz="914400" rtl="0" eaLnBrk="1" latinLnBrk="0" hangingPunct="1">
        <a:spcBef>
          <a:spcPct val="20000"/>
        </a:spcBef>
        <a:buSzPct val="100000"/>
        <a:buFontTx/>
        <a:buBlip>
          <a:blip r:embed="rId20"/>
        </a:buBlip>
        <a:defRPr sz="2400" kern="1200">
          <a:solidFill>
            <a:schemeClr val="tx1"/>
          </a:solidFill>
          <a:latin typeface="+mn-lt"/>
          <a:ea typeface="+mn-ea"/>
          <a:cs typeface="+mn-cs"/>
        </a:defRPr>
      </a:lvl1pPr>
      <a:lvl2pPr marL="742950" indent="-285750" algn="l" defTabSz="914400" rtl="0" eaLnBrk="1" latinLnBrk="0" hangingPunct="1">
        <a:spcBef>
          <a:spcPct val="20000"/>
        </a:spcBef>
        <a:buSzPct val="110000"/>
        <a:buFontTx/>
        <a:buBlip>
          <a:blip r:embed="rId20"/>
        </a:buBlip>
        <a:defRPr sz="2000" kern="1200">
          <a:solidFill>
            <a:schemeClr val="tx1"/>
          </a:solidFill>
          <a:latin typeface="+mn-lt"/>
          <a:ea typeface="+mn-ea"/>
          <a:cs typeface="+mn-cs"/>
        </a:defRPr>
      </a:lvl2pPr>
      <a:lvl3pPr marL="1143000" indent="-228600" algn="l" defTabSz="914400" rtl="0" eaLnBrk="1" latinLnBrk="0" hangingPunct="1">
        <a:spcBef>
          <a:spcPct val="20000"/>
        </a:spcBef>
        <a:buSzPct val="110000"/>
        <a:buFontTx/>
        <a:buBlip>
          <a:blip r:embed="rId20"/>
        </a:buBlip>
        <a:defRPr sz="1800" kern="1200">
          <a:solidFill>
            <a:schemeClr val="tx1"/>
          </a:solidFill>
          <a:latin typeface="+mn-lt"/>
          <a:ea typeface="+mn-ea"/>
          <a:cs typeface="+mn-cs"/>
        </a:defRPr>
      </a:lvl3pPr>
      <a:lvl4pPr marL="1600200" indent="-228600" algn="l" defTabSz="914400" rtl="0" eaLnBrk="1" latinLnBrk="0" hangingPunct="1">
        <a:spcBef>
          <a:spcPct val="20000"/>
        </a:spcBef>
        <a:buSzPct val="110000"/>
        <a:buFontTx/>
        <a:buBlip>
          <a:blip r:embed="rId20"/>
        </a:buBlip>
        <a:defRPr sz="1600" kern="1200">
          <a:solidFill>
            <a:schemeClr val="tx1"/>
          </a:solidFill>
          <a:latin typeface="+mn-lt"/>
          <a:ea typeface="+mn-ea"/>
          <a:cs typeface="+mn-cs"/>
        </a:defRPr>
      </a:lvl4pPr>
      <a:lvl5pPr marL="2057400" indent="-228600" algn="l" defTabSz="914400" rtl="0" eaLnBrk="1" latinLnBrk="0" hangingPunct="1">
        <a:spcBef>
          <a:spcPct val="20000"/>
        </a:spcBef>
        <a:buSzPct val="110000"/>
        <a:buFontTx/>
        <a:buBlip>
          <a:blip r:embed="rId20"/>
        </a:buBlip>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6400" y="228600"/>
            <a:ext cx="11379200" cy="609600"/>
          </a:xfrm>
          <a:prstGeom prst="rect">
            <a:avLst/>
          </a:prstGeom>
        </p:spPr>
        <p:txBody>
          <a:bodyPr vert="horz" lIns="91440" tIns="45720" rIns="91440" bIns="45720" rtlCol="0" anchor="t" anchorCtr="0">
            <a:noAutofit/>
          </a:bodyPr>
          <a:lstStyle/>
          <a:p>
            <a:r>
              <a:rPr lang="en-US" dirty="0"/>
              <a:t>Click to edit Master title style</a:t>
            </a:r>
          </a:p>
        </p:txBody>
      </p:sp>
      <p:sp>
        <p:nvSpPr>
          <p:cNvPr id="3" name="Text Placeholder 2"/>
          <p:cNvSpPr>
            <a:spLocks noGrp="1"/>
          </p:cNvSpPr>
          <p:nvPr>
            <p:ph type="body" idx="1"/>
          </p:nvPr>
        </p:nvSpPr>
        <p:spPr>
          <a:xfrm>
            <a:off x="406400" y="884238"/>
            <a:ext cx="11277600" cy="544036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p:cNvSpPr>
            <a:spLocks noGrp="1"/>
          </p:cNvSpPr>
          <p:nvPr>
            <p:ph type="ftr" sz="quarter" idx="3"/>
          </p:nvPr>
        </p:nvSpPr>
        <p:spPr>
          <a:xfrm>
            <a:off x="3535680" y="6472557"/>
            <a:ext cx="4876800" cy="365125"/>
          </a:xfrm>
          <a:prstGeom prst="rect">
            <a:avLst/>
          </a:prstGeom>
        </p:spPr>
        <p:txBody>
          <a:bodyPr anchor="ctr" anchorCtr="0"/>
          <a:lstStyle>
            <a:lvl1pPr algn="ctr">
              <a:defRPr sz="900">
                <a:solidFill>
                  <a:schemeClr val="tx1"/>
                </a:solidFill>
                <a:latin typeface="+mj-lt"/>
              </a:defRPr>
            </a:lvl1pPr>
          </a:lstStyle>
          <a:p>
            <a:endParaRPr lang="en-US" dirty="0">
              <a:solidFill>
                <a:prstClr val="black"/>
              </a:solidFill>
            </a:endParaRPr>
          </a:p>
        </p:txBody>
      </p:sp>
      <p:sp>
        <p:nvSpPr>
          <p:cNvPr id="17" name="Slide Number Placeholder 5"/>
          <p:cNvSpPr>
            <a:spLocks noGrp="1"/>
          </p:cNvSpPr>
          <p:nvPr>
            <p:ph type="sldNum" sz="quarter" idx="4"/>
          </p:nvPr>
        </p:nvSpPr>
        <p:spPr>
          <a:xfrm>
            <a:off x="0" y="6474431"/>
            <a:ext cx="812800" cy="365125"/>
          </a:xfrm>
          <a:prstGeom prst="rect">
            <a:avLst/>
          </a:prstGeom>
        </p:spPr>
        <p:txBody>
          <a:bodyPr anchor="ctr" anchorCtr="0"/>
          <a:lstStyle>
            <a:lvl1pPr algn="ctr">
              <a:defRPr sz="1200">
                <a:solidFill>
                  <a:schemeClr val="tx1"/>
                </a:solidFill>
              </a:defRPr>
            </a:lvl1pPr>
          </a:lstStyle>
          <a:p>
            <a:fld id="{026CCAEB-CB17-44EB-A892-4553F1D666B6}"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931598364"/>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Lst>
  <p:transition/>
  <p:hf hdr="0" ftr="0" dt="0"/>
  <p:txStyles>
    <p:titleStyle>
      <a:lvl1pPr algn="l" defTabSz="914400" rtl="0" eaLnBrk="1" latinLnBrk="0" hangingPunct="1">
        <a:spcBef>
          <a:spcPct val="0"/>
        </a:spcBef>
        <a:buNone/>
        <a:defRPr sz="3200" kern="1200">
          <a:solidFill>
            <a:schemeClr val="tx2"/>
          </a:solidFill>
          <a:latin typeface="+mj-lt"/>
          <a:ea typeface="+mj-ea"/>
          <a:cs typeface="+mj-cs"/>
        </a:defRPr>
      </a:lvl1pPr>
    </p:titleStyle>
    <p:bodyStyle>
      <a:lvl1pPr marL="342900" indent="-342900" algn="l" defTabSz="914400" rtl="0" eaLnBrk="1" latinLnBrk="0" hangingPunct="1">
        <a:spcBef>
          <a:spcPct val="20000"/>
        </a:spcBef>
        <a:buSzPct val="100000"/>
        <a:buFontTx/>
        <a:buBlip>
          <a:blip r:embed="rId20"/>
        </a:buBlip>
        <a:defRPr sz="2400" kern="1200">
          <a:solidFill>
            <a:schemeClr val="tx1"/>
          </a:solidFill>
          <a:latin typeface="+mn-lt"/>
          <a:ea typeface="+mn-ea"/>
          <a:cs typeface="+mn-cs"/>
        </a:defRPr>
      </a:lvl1pPr>
      <a:lvl2pPr marL="742950" indent="-285750" algn="l" defTabSz="914400" rtl="0" eaLnBrk="1" latinLnBrk="0" hangingPunct="1">
        <a:spcBef>
          <a:spcPct val="20000"/>
        </a:spcBef>
        <a:buSzPct val="110000"/>
        <a:buFontTx/>
        <a:buBlip>
          <a:blip r:embed="rId20"/>
        </a:buBlip>
        <a:defRPr sz="2000" kern="1200">
          <a:solidFill>
            <a:schemeClr val="tx1"/>
          </a:solidFill>
          <a:latin typeface="+mn-lt"/>
          <a:ea typeface="+mn-ea"/>
          <a:cs typeface="+mn-cs"/>
        </a:defRPr>
      </a:lvl2pPr>
      <a:lvl3pPr marL="1143000" indent="-228600" algn="l" defTabSz="914400" rtl="0" eaLnBrk="1" latinLnBrk="0" hangingPunct="1">
        <a:spcBef>
          <a:spcPct val="20000"/>
        </a:spcBef>
        <a:buSzPct val="110000"/>
        <a:buFontTx/>
        <a:buBlip>
          <a:blip r:embed="rId20"/>
        </a:buBlip>
        <a:defRPr sz="1800" kern="1200">
          <a:solidFill>
            <a:schemeClr val="tx1"/>
          </a:solidFill>
          <a:latin typeface="+mn-lt"/>
          <a:ea typeface="+mn-ea"/>
          <a:cs typeface="+mn-cs"/>
        </a:defRPr>
      </a:lvl3pPr>
      <a:lvl4pPr marL="1600200" indent="-228600" algn="l" defTabSz="914400" rtl="0" eaLnBrk="1" latinLnBrk="0" hangingPunct="1">
        <a:spcBef>
          <a:spcPct val="20000"/>
        </a:spcBef>
        <a:buSzPct val="110000"/>
        <a:buFontTx/>
        <a:buBlip>
          <a:blip r:embed="rId20"/>
        </a:buBlip>
        <a:defRPr sz="1600" kern="1200">
          <a:solidFill>
            <a:schemeClr val="tx1"/>
          </a:solidFill>
          <a:latin typeface="+mn-lt"/>
          <a:ea typeface="+mn-ea"/>
          <a:cs typeface="+mn-cs"/>
        </a:defRPr>
      </a:lvl4pPr>
      <a:lvl5pPr marL="2057400" indent="-228600" algn="l" defTabSz="914400" rtl="0" eaLnBrk="1" latinLnBrk="0" hangingPunct="1">
        <a:spcBef>
          <a:spcPct val="20000"/>
        </a:spcBef>
        <a:buSzPct val="110000"/>
        <a:buFontTx/>
        <a:buBlip>
          <a:blip r:embed="rId20"/>
        </a:buBlip>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www.microsoft.com/en-us/legal/intellectualproperty/Permissions/default.aspx" TargetMode="External"/><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customXml" Target="../ink/ink2.xml"/><Relationship Id="rId4" Type="http://schemas.openxmlformats.org/officeDocument/2006/relationships/image" Target="../media/image16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themeOverride" Target="../theme/themeOverride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rpc.io/" TargetMode="Externa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7" name="Text Placeholder 4"/>
          <p:cNvSpPr>
            <a:spLocks noGrp="1"/>
          </p:cNvSpPr>
          <p:nvPr>
            <p:ph type="body" sz="quarter" idx="13"/>
          </p:nvPr>
        </p:nvSpPr>
        <p:spPr/>
        <p:txBody>
          <a:bodyPr/>
          <a:lstStyle/>
          <a:p>
            <a:pPr lvl="0" defTabSz="914354">
              <a:defRPr/>
            </a:pPr>
            <a:r>
              <a:rPr lang="en-US" altLang="en-US" noProof="0" dirty="0">
                <a:solidFill>
                  <a:sysClr val="window" lastClr="FFFFFF"/>
                </a:solidFill>
              </a:rPr>
              <a:t>.NET Core: Developing Cross-Platform Web Apps with ASP.NET Core – Workshop</a:t>
            </a:r>
            <a:r>
              <a:rPr lang="en-US" altLang="en-US" i="1" noProof="0" dirty="0">
                <a:solidFill>
                  <a:sysClr val="window" lastClr="FFFFFF"/>
                </a:solidFill>
              </a:rPr>
              <a:t>PLUS </a:t>
            </a:r>
          </a:p>
        </p:txBody>
      </p:sp>
      <p:sp>
        <p:nvSpPr>
          <p:cNvPr id="9" name="Content Placeholder 13"/>
          <p:cNvSpPr txBox="1">
            <a:spLocks/>
          </p:cNvSpPr>
          <p:nvPr/>
        </p:nvSpPr>
        <p:spPr>
          <a:xfrm>
            <a:off x="0" y="5486400"/>
            <a:ext cx="2667000" cy="301752"/>
          </a:xfrm>
          <a:prstGeom prst="rect">
            <a:avLst/>
          </a:prstGeom>
          <a:solidFill>
            <a:schemeClr val="tx1">
              <a:lumMod val="85000"/>
              <a:alpha val="88000"/>
            </a:schemeClr>
          </a:solidFill>
        </p:spPr>
        <p:txBody>
          <a:bodyPr anchor="ctr"/>
          <a:lstStyle>
            <a:lvl1pPr algn="l" rtl="0" fontAlgn="base">
              <a:lnSpc>
                <a:spcPct val="120000"/>
              </a:lnSpc>
              <a:spcBef>
                <a:spcPct val="20000"/>
              </a:spcBef>
              <a:spcAft>
                <a:spcPct val="0"/>
              </a:spcAft>
              <a:buFont typeface="+mj-lt"/>
              <a:defRPr sz="1400">
                <a:solidFill>
                  <a:schemeClr val="bg1"/>
                </a:solidFill>
                <a:latin typeface="+mn-lt"/>
                <a:ea typeface="Segoe Pro Light"/>
                <a:cs typeface="Segoe Pro Light"/>
              </a:defRPr>
            </a:lvl1pPr>
            <a:lvl2pPr algn="l" rtl="0" fontAlgn="base">
              <a:lnSpc>
                <a:spcPct val="120000"/>
              </a:lnSpc>
              <a:spcBef>
                <a:spcPct val="20000"/>
              </a:spcBef>
              <a:spcAft>
                <a:spcPct val="0"/>
              </a:spcAft>
              <a:defRPr sz="1400">
                <a:solidFill>
                  <a:schemeClr val="bg1"/>
                </a:solidFill>
                <a:latin typeface="+mn-lt"/>
                <a:ea typeface="Segoe Pro Light"/>
                <a:cs typeface="Segoe Pro Light"/>
              </a:defRPr>
            </a:lvl2pPr>
            <a:lvl3pPr marL="342900" indent="-342900" algn="l" rtl="0" fontAlgn="base">
              <a:lnSpc>
                <a:spcPct val="120000"/>
              </a:lnSpc>
              <a:spcBef>
                <a:spcPct val="20000"/>
              </a:spcBef>
              <a:spcAft>
                <a:spcPct val="0"/>
              </a:spcAft>
              <a:defRPr sz="1400">
                <a:solidFill>
                  <a:schemeClr val="bg1"/>
                </a:solidFill>
                <a:latin typeface="+mn-lt"/>
                <a:ea typeface="Segoe Pro Light"/>
                <a:cs typeface="Segoe Pro Light"/>
              </a:defRPr>
            </a:lvl3pPr>
            <a:lvl4pPr algn="l" rtl="0" fontAlgn="base">
              <a:lnSpc>
                <a:spcPct val="120000"/>
              </a:lnSpc>
              <a:spcBef>
                <a:spcPct val="20000"/>
              </a:spcBef>
              <a:spcAft>
                <a:spcPct val="0"/>
              </a:spcAft>
              <a:buFont typeface="Arial" panose="020B0604020202020204" pitchFamily="34" charset="0"/>
              <a:defRPr sz="1400">
                <a:solidFill>
                  <a:schemeClr val="bg1"/>
                </a:solidFill>
                <a:latin typeface="+mn-lt"/>
                <a:ea typeface="Segoe Pro Light"/>
                <a:cs typeface="Segoe Pro Light"/>
              </a:defRPr>
            </a:lvl4pPr>
            <a:lvl5pPr algn="l" rtl="0" fontAlgn="base">
              <a:lnSpc>
                <a:spcPct val="120000"/>
              </a:lnSpc>
              <a:spcBef>
                <a:spcPct val="20000"/>
              </a:spcBef>
              <a:spcAft>
                <a:spcPct val="0"/>
              </a:spcAft>
              <a:defRPr sz="1400">
                <a:solidFill>
                  <a:schemeClr val="bg1"/>
                </a:solidFill>
                <a:latin typeface="+mn-lt"/>
                <a:ea typeface="Segoe Pro Light"/>
                <a:cs typeface="Segoe Pro Light"/>
              </a:defRPr>
            </a:lvl5pPr>
            <a:lvl6pPr marL="457200" algn="l" rtl="0" fontAlgn="base">
              <a:lnSpc>
                <a:spcPct val="120000"/>
              </a:lnSpc>
              <a:spcBef>
                <a:spcPct val="20000"/>
              </a:spcBef>
              <a:spcAft>
                <a:spcPct val="0"/>
              </a:spcAft>
              <a:defRPr sz="1400">
                <a:solidFill>
                  <a:schemeClr val="bg1"/>
                </a:solidFill>
                <a:latin typeface="+mn-lt"/>
                <a:ea typeface="Segoe Pro Light"/>
                <a:cs typeface="Segoe Pro Light"/>
              </a:defRPr>
            </a:lvl6pPr>
            <a:lvl7pPr marL="914400" algn="l" rtl="0" fontAlgn="base">
              <a:lnSpc>
                <a:spcPct val="120000"/>
              </a:lnSpc>
              <a:spcBef>
                <a:spcPct val="20000"/>
              </a:spcBef>
              <a:spcAft>
                <a:spcPct val="0"/>
              </a:spcAft>
              <a:defRPr sz="1400">
                <a:solidFill>
                  <a:schemeClr val="bg1"/>
                </a:solidFill>
                <a:latin typeface="+mn-lt"/>
                <a:ea typeface="Segoe Pro Light"/>
                <a:cs typeface="Segoe Pro Light"/>
              </a:defRPr>
            </a:lvl7pPr>
            <a:lvl8pPr marL="1371600" algn="l" rtl="0" fontAlgn="base">
              <a:lnSpc>
                <a:spcPct val="120000"/>
              </a:lnSpc>
              <a:spcBef>
                <a:spcPct val="20000"/>
              </a:spcBef>
              <a:spcAft>
                <a:spcPct val="0"/>
              </a:spcAft>
              <a:defRPr sz="1400">
                <a:solidFill>
                  <a:schemeClr val="bg1"/>
                </a:solidFill>
                <a:latin typeface="+mn-lt"/>
                <a:ea typeface="Segoe Pro Light"/>
                <a:cs typeface="Segoe Pro Light"/>
              </a:defRPr>
            </a:lvl8pPr>
            <a:lvl9pPr marL="1828800" algn="l" rtl="0" fontAlgn="base">
              <a:lnSpc>
                <a:spcPct val="120000"/>
              </a:lnSpc>
              <a:spcBef>
                <a:spcPct val="20000"/>
              </a:spcBef>
              <a:spcAft>
                <a:spcPct val="0"/>
              </a:spcAft>
              <a:defRPr sz="1400">
                <a:solidFill>
                  <a:schemeClr val="bg1"/>
                </a:solidFill>
                <a:latin typeface="+mn-lt"/>
                <a:ea typeface="Segoe Pro Light"/>
                <a:cs typeface="Segoe Pro Light"/>
              </a:defRPr>
            </a:lvl9pPr>
          </a:lstStyle>
          <a:p>
            <a:pPr defTabSz="914400" eaLnBrk="1" hangingPunct="1"/>
            <a:r>
              <a:rPr lang="en-US" kern="0" dirty="0"/>
              <a:t>&lt; Engineer Name &gt;</a:t>
            </a:r>
          </a:p>
        </p:txBody>
      </p:sp>
      <p:sp>
        <p:nvSpPr>
          <p:cNvPr id="10" name="Content Placeholder 13"/>
          <p:cNvSpPr txBox="1">
            <a:spLocks/>
          </p:cNvSpPr>
          <p:nvPr/>
        </p:nvSpPr>
        <p:spPr>
          <a:xfrm>
            <a:off x="0" y="5828884"/>
            <a:ext cx="2667000" cy="301752"/>
          </a:xfrm>
          <a:prstGeom prst="rect">
            <a:avLst/>
          </a:prstGeom>
          <a:solidFill>
            <a:schemeClr val="tx1">
              <a:lumMod val="85000"/>
              <a:alpha val="88000"/>
            </a:schemeClr>
          </a:solidFill>
        </p:spPr>
        <p:txBody>
          <a:bodyPr anchor="ctr"/>
          <a:lstStyle>
            <a:lvl1pPr algn="l" rtl="0" fontAlgn="base">
              <a:lnSpc>
                <a:spcPct val="120000"/>
              </a:lnSpc>
              <a:spcBef>
                <a:spcPct val="20000"/>
              </a:spcBef>
              <a:spcAft>
                <a:spcPct val="0"/>
              </a:spcAft>
              <a:buFont typeface="+mj-lt"/>
              <a:defRPr sz="1400">
                <a:solidFill>
                  <a:schemeClr val="bg1"/>
                </a:solidFill>
                <a:latin typeface="+mn-lt"/>
                <a:ea typeface="Segoe Pro Light"/>
                <a:cs typeface="Segoe Pro Light"/>
              </a:defRPr>
            </a:lvl1pPr>
            <a:lvl2pPr algn="l" rtl="0" fontAlgn="base">
              <a:lnSpc>
                <a:spcPct val="120000"/>
              </a:lnSpc>
              <a:spcBef>
                <a:spcPct val="20000"/>
              </a:spcBef>
              <a:spcAft>
                <a:spcPct val="0"/>
              </a:spcAft>
              <a:defRPr sz="1400">
                <a:solidFill>
                  <a:schemeClr val="bg1"/>
                </a:solidFill>
                <a:latin typeface="+mn-lt"/>
                <a:ea typeface="Segoe Pro Light"/>
                <a:cs typeface="Segoe Pro Light"/>
              </a:defRPr>
            </a:lvl2pPr>
            <a:lvl3pPr marL="342900" indent="-342900" algn="l" rtl="0" fontAlgn="base">
              <a:lnSpc>
                <a:spcPct val="120000"/>
              </a:lnSpc>
              <a:spcBef>
                <a:spcPct val="20000"/>
              </a:spcBef>
              <a:spcAft>
                <a:spcPct val="0"/>
              </a:spcAft>
              <a:defRPr sz="1400">
                <a:solidFill>
                  <a:schemeClr val="bg1"/>
                </a:solidFill>
                <a:latin typeface="+mn-lt"/>
                <a:ea typeface="Segoe Pro Light"/>
                <a:cs typeface="Segoe Pro Light"/>
              </a:defRPr>
            </a:lvl3pPr>
            <a:lvl4pPr algn="l" rtl="0" fontAlgn="base">
              <a:lnSpc>
                <a:spcPct val="120000"/>
              </a:lnSpc>
              <a:spcBef>
                <a:spcPct val="20000"/>
              </a:spcBef>
              <a:spcAft>
                <a:spcPct val="0"/>
              </a:spcAft>
              <a:buFont typeface="Arial" panose="020B0604020202020204" pitchFamily="34" charset="0"/>
              <a:defRPr sz="1400">
                <a:solidFill>
                  <a:schemeClr val="bg1"/>
                </a:solidFill>
                <a:latin typeface="+mn-lt"/>
                <a:ea typeface="Segoe Pro Light"/>
                <a:cs typeface="Segoe Pro Light"/>
              </a:defRPr>
            </a:lvl4pPr>
            <a:lvl5pPr algn="l" rtl="0" fontAlgn="base">
              <a:lnSpc>
                <a:spcPct val="120000"/>
              </a:lnSpc>
              <a:spcBef>
                <a:spcPct val="20000"/>
              </a:spcBef>
              <a:spcAft>
                <a:spcPct val="0"/>
              </a:spcAft>
              <a:defRPr sz="1400">
                <a:solidFill>
                  <a:schemeClr val="bg1"/>
                </a:solidFill>
                <a:latin typeface="+mn-lt"/>
                <a:ea typeface="Segoe Pro Light"/>
                <a:cs typeface="Segoe Pro Light"/>
              </a:defRPr>
            </a:lvl5pPr>
            <a:lvl6pPr marL="457200" algn="l" rtl="0" fontAlgn="base">
              <a:lnSpc>
                <a:spcPct val="120000"/>
              </a:lnSpc>
              <a:spcBef>
                <a:spcPct val="20000"/>
              </a:spcBef>
              <a:spcAft>
                <a:spcPct val="0"/>
              </a:spcAft>
              <a:defRPr sz="1400">
                <a:solidFill>
                  <a:schemeClr val="bg1"/>
                </a:solidFill>
                <a:latin typeface="+mn-lt"/>
                <a:ea typeface="Segoe Pro Light"/>
                <a:cs typeface="Segoe Pro Light"/>
              </a:defRPr>
            </a:lvl6pPr>
            <a:lvl7pPr marL="914400" algn="l" rtl="0" fontAlgn="base">
              <a:lnSpc>
                <a:spcPct val="120000"/>
              </a:lnSpc>
              <a:spcBef>
                <a:spcPct val="20000"/>
              </a:spcBef>
              <a:spcAft>
                <a:spcPct val="0"/>
              </a:spcAft>
              <a:defRPr sz="1400">
                <a:solidFill>
                  <a:schemeClr val="bg1"/>
                </a:solidFill>
                <a:latin typeface="+mn-lt"/>
                <a:ea typeface="Segoe Pro Light"/>
                <a:cs typeface="Segoe Pro Light"/>
              </a:defRPr>
            </a:lvl7pPr>
            <a:lvl8pPr marL="1371600" algn="l" rtl="0" fontAlgn="base">
              <a:lnSpc>
                <a:spcPct val="120000"/>
              </a:lnSpc>
              <a:spcBef>
                <a:spcPct val="20000"/>
              </a:spcBef>
              <a:spcAft>
                <a:spcPct val="0"/>
              </a:spcAft>
              <a:defRPr sz="1400">
                <a:solidFill>
                  <a:schemeClr val="bg1"/>
                </a:solidFill>
                <a:latin typeface="+mn-lt"/>
                <a:ea typeface="Segoe Pro Light"/>
                <a:cs typeface="Segoe Pro Light"/>
              </a:defRPr>
            </a:lvl8pPr>
            <a:lvl9pPr marL="1828800" algn="l" rtl="0" fontAlgn="base">
              <a:lnSpc>
                <a:spcPct val="120000"/>
              </a:lnSpc>
              <a:spcBef>
                <a:spcPct val="20000"/>
              </a:spcBef>
              <a:spcAft>
                <a:spcPct val="0"/>
              </a:spcAft>
              <a:defRPr sz="1400">
                <a:solidFill>
                  <a:schemeClr val="bg1"/>
                </a:solidFill>
                <a:latin typeface="+mn-lt"/>
                <a:ea typeface="Segoe Pro Light"/>
                <a:cs typeface="Segoe Pro Light"/>
              </a:defRPr>
            </a:lvl9pPr>
          </a:lstStyle>
          <a:p>
            <a:pPr defTabSz="914400" eaLnBrk="1" hangingPunct="1"/>
            <a:r>
              <a:rPr lang="en-US" kern="0" dirty="0"/>
              <a:t>Premier Field Engineer</a:t>
            </a:r>
          </a:p>
        </p:txBody>
      </p:sp>
      <p:sp>
        <p:nvSpPr>
          <p:cNvPr id="5" name="Content Placeholder 13"/>
          <p:cNvSpPr txBox="1">
            <a:spLocks/>
          </p:cNvSpPr>
          <p:nvPr/>
        </p:nvSpPr>
        <p:spPr>
          <a:xfrm>
            <a:off x="11658600" y="5830408"/>
            <a:ext cx="533400" cy="301752"/>
          </a:xfrm>
          <a:prstGeom prst="rect">
            <a:avLst/>
          </a:prstGeom>
          <a:solidFill>
            <a:schemeClr val="tx1">
              <a:lumMod val="85000"/>
              <a:alpha val="88000"/>
            </a:schemeClr>
          </a:solidFill>
        </p:spPr>
        <p:txBody>
          <a:bodyPr anchor="ctr"/>
          <a:lstStyle>
            <a:lvl1pPr algn="l" rtl="0" fontAlgn="base">
              <a:lnSpc>
                <a:spcPct val="120000"/>
              </a:lnSpc>
              <a:spcBef>
                <a:spcPct val="20000"/>
              </a:spcBef>
              <a:spcAft>
                <a:spcPct val="0"/>
              </a:spcAft>
              <a:buFont typeface="+mj-lt"/>
              <a:defRPr sz="1400">
                <a:solidFill>
                  <a:schemeClr val="bg1"/>
                </a:solidFill>
                <a:latin typeface="+mn-lt"/>
                <a:ea typeface="Segoe Pro Light"/>
                <a:cs typeface="Segoe Pro Light"/>
              </a:defRPr>
            </a:lvl1pPr>
            <a:lvl2pPr algn="l" rtl="0" fontAlgn="base">
              <a:lnSpc>
                <a:spcPct val="120000"/>
              </a:lnSpc>
              <a:spcBef>
                <a:spcPct val="20000"/>
              </a:spcBef>
              <a:spcAft>
                <a:spcPct val="0"/>
              </a:spcAft>
              <a:defRPr sz="1400">
                <a:solidFill>
                  <a:schemeClr val="bg1"/>
                </a:solidFill>
                <a:latin typeface="+mn-lt"/>
                <a:ea typeface="Segoe Pro Light"/>
                <a:cs typeface="Segoe Pro Light"/>
              </a:defRPr>
            </a:lvl2pPr>
            <a:lvl3pPr marL="342900" indent="-342900" algn="l" rtl="0" fontAlgn="base">
              <a:lnSpc>
                <a:spcPct val="120000"/>
              </a:lnSpc>
              <a:spcBef>
                <a:spcPct val="20000"/>
              </a:spcBef>
              <a:spcAft>
                <a:spcPct val="0"/>
              </a:spcAft>
              <a:defRPr sz="1400">
                <a:solidFill>
                  <a:schemeClr val="bg1"/>
                </a:solidFill>
                <a:latin typeface="+mn-lt"/>
                <a:ea typeface="Segoe Pro Light"/>
                <a:cs typeface="Segoe Pro Light"/>
              </a:defRPr>
            </a:lvl3pPr>
            <a:lvl4pPr algn="l" rtl="0" fontAlgn="base">
              <a:lnSpc>
                <a:spcPct val="120000"/>
              </a:lnSpc>
              <a:spcBef>
                <a:spcPct val="20000"/>
              </a:spcBef>
              <a:spcAft>
                <a:spcPct val="0"/>
              </a:spcAft>
              <a:buFont typeface="Arial" panose="020B0604020202020204" pitchFamily="34" charset="0"/>
              <a:defRPr sz="1400">
                <a:solidFill>
                  <a:schemeClr val="bg1"/>
                </a:solidFill>
                <a:latin typeface="+mn-lt"/>
                <a:ea typeface="Segoe Pro Light"/>
                <a:cs typeface="Segoe Pro Light"/>
              </a:defRPr>
            </a:lvl4pPr>
            <a:lvl5pPr algn="l" rtl="0" fontAlgn="base">
              <a:lnSpc>
                <a:spcPct val="120000"/>
              </a:lnSpc>
              <a:spcBef>
                <a:spcPct val="20000"/>
              </a:spcBef>
              <a:spcAft>
                <a:spcPct val="0"/>
              </a:spcAft>
              <a:defRPr sz="1400">
                <a:solidFill>
                  <a:schemeClr val="bg1"/>
                </a:solidFill>
                <a:latin typeface="+mn-lt"/>
                <a:ea typeface="Segoe Pro Light"/>
                <a:cs typeface="Segoe Pro Light"/>
              </a:defRPr>
            </a:lvl5pPr>
            <a:lvl6pPr marL="457200" algn="l" rtl="0" fontAlgn="base">
              <a:lnSpc>
                <a:spcPct val="120000"/>
              </a:lnSpc>
              <a:spcBef>
                <a:spcPct val="20000"/>
              </a:spcBef>
              <a:spcAft>
                <a:spcPct val="0"/>
              </a:spcAft>
              <a:defRPr sz="1400">
                <a:solidFill>
                  <a:schemeClr val="bg1"/>
                </a:solidFill>
                <a:latin typeface="+mn-lt"/>
                <a:ea typeface="Segoe Pro Light"/>
                <a:cs typeface="Segoe Pro Light"/>
              </a:defRPr>
            </a:lvl6pPr>
            <a:lvl7pPr marL="914400" algn="l" rtl="0" fontAlgn="base">
              <a:lnSpc>
                <a:spcPct val="120000"/>
              </a:lnSpc>
              <a:spcBef>
                <a:spcPct val="20000"/>
              </a:spcBef>
              <a:spcAft>
                <a:spcPct val="0"/>
              </a:spcAft>
              <a:defRPr sz="1400">
                <a:solidFill>
                  <a:schemeClr val="bg1"/>
                </a:solidFill>
                <a:latin typeface="+mn-lt"/>
                <a:ea typeface="Segoe Pro Light"/>
                <a:cs typeface="Segoe Pro Light"/>
              </a:defRPr>
            </a:lvl7pPr>
            <a:lvl8pPr marL="1371600" algn="l" rtl="0" fontAlgn="base">
              <a:lnSpc>
                <a:spcPct val="120000"/>
              </a:lnSpc>
              <a:spcBef>
                <a:spcPct val="20000"/>
              </a:spcBef>
              <a:spcAft>
                <a:spcPct val="0"/>
              </a:spcAft>
              <a:defRPr sz="1400">
                <a:solidFill>
                  <a:schemeClr val="bg1"/>
                </a:solidFill>
                <a:latin typeface="+mn-lt"/>
                <a:ea typeface="Segoe Pro Light"/>
                <a:cs typeface="Segoe Pro Light"/>
              </a:defRPr>
            </a:lvl8pPr>
            <a:lvl9pPr marL="1828800" algn="l" rtl="0" fontAlgn="base">
              <a:lnSpc>
                <a:spcPct val="120000"/>
              </a:lnSpc>
              <a:spcBef>
                <a:spcPct val="20000"/>
              </a:spcBef>
              <a:spcAft>
                <a:spcPct val="0"/>
              </a:spcAft>
              <a:defRPr sz="1400">
                <a:solidFill>
                  <a:schemeClr val="bg1"/>
                </a:solidFill>
                <a:latin typeface="+mn-lt"/>
                <a:ea typeface="Segoe Pro Light"/>
                <a:cs typeface="Segoe Pro Light"/>
              </a:defRPr>
            </a:lvl9pPr>
          </a:lstStyle>
          <a:p>
            <a:r>
              <a:rPr lang="en-US" kern="0" dirty="0"/>
              <a:t>v3.1</a:t>
            </a:r>
          </a:p>
        </p:txBody>
      </p:sp>
    </p:spTree>
    <p:extLst>
      <p:ext uri="{BB962C8B-B14F-4D97-AF65-F5344CB8AC3E}">
        <p14:creationId xmlns:p14="http://schemas.microsoft.com/office/powerpoint/2010/main" val="3367485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0" dirty="0"/>
              <a:t>Resource - Centric Architecture</a:t>
            </a:r>
          </a:p>
        </p:txBody>
      </p:sp>
      <p:sp>
        <p:nvSpPr>
          <p:cNvPr id="32" name="Oval 31"/>
          <p:cNvSpPr>
            <a:spLocks noChangeArrowheads="1"/>
          </p:cNvSpPr>
          <p:nvPr/>
        </p:nvSpPr>
        <p:spPr bwMode="auto">
          <a:xfrm>
            <a:off x="4236108" y="2347587"/>
            <a:ext cx="3719782" cy="1765300"/>
          </a:xfrm>
          <a:prstGeom prst="ellipse">
            <a:avLst/>
          </a:prstGeom>
          <a:solidFill>
            <a:srgbClr val="FED45C"/>
          </a:solidFill>
          <a:ln>
            <a:headEnd type="none" w="med" len="med"/>
            <a:tailEnd type="none" w="med" len="med"/>
          </a:ln>
          <a:effectLst/>
          <a:scene3d>
            <a:camera prst="orthographicFront">
              <a:rot lat="0" lon="0" rev="0"/>
            </a:camera>
            <a:lightRig rig="chilly" dir="t"/>
          </a:scene3d>
          <a:sp3d prstMaterial="matte">
            <a:bevelT h="50800"/>
          </a:sp3d>
        </p:spPr>
        <p:style>
          <a:lnRef idx="0">
            <a:schemeClr val="accent1"/>
          </a:lnRef>
          <a:fillRef idx="3">
            <a:schemeClr val="accent1"/>
          </a:fillRef>
          <a:effectRef idx="3">
            <a:schemeClr val="accent1"/>
          </a:effectRef>
          <a:fontRef idx="minor">
            <a:schemeClr val="lt1"/>
          </a:fontRef>
        </p:style>
        <p:txBody>
          <a:bodyPr vert="horz" wrap="square" lIns="91440" tIns="45718" rIns="91440" bIns="45718" numCol="1" rtlCol="0" anchor="ctr" anchorCtr="0" compatLnSpc="1">
            <a:prstTxWarp prst="textNoShape">
              <a:avLst/>
            </a:prstTxWarp>
            <a:norm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tabLst>
                <a:tab pos="282575" algn="l"/>
              </a:tabLst>
              <a:defRPr/>
            </a:pPr>
            <a:r>
              <a:rPr lang="en-US" altLang="zh-CN" sz="2800" dirty="0">
                <a:solidFill>
                  <a:schemeClr val="bg1">
                    <a:lumMod val="95000"/>
                    <a:lumOff val="5000"/>
                  </a:schemeClr>
                </a:solidFill>
                <a:latin typeface="Segoe UI" pitchFamily="34" charset="0"/>
              </a:rPr>
              <a:t>Resource</a:t>
            </a:r>
          </a:p>
        </p:txBody>
      </p:sp>
      <p:grpSp>
        <p:nvGrpSpPr>
          <p:cNvPr id="33" name="Group 32"/>
          <p:cNvGrpSpPr/>
          <p:nvPr/>
        </p:nvGrpSpPr>
        <p:grpSpPr>
          <a:xfrm>
            <a:off x="2442368" y="1509069"/>
            <a:ext cx="2954338" cy="1627188"/>
            <a:chOff x="905668" y="1266659"/>
            <a:chExt cx="2954338" cy="1627188"/>
          </a:xfrm>
        </p:grpSpPr>
        <p:sp>
          <p:nvSpPr>
            <p:cNvPr id="34" name="Freeform 33"/>
            <p:cNvSpPr>
              <a:spLocks/>
            </p:cNvSpPr>
            <p:nvPr/>
          </p:nvSpPr>
          <p:spPr bwMode="auto">
            <a:xfrm>
              <a:off x="905668" y="1266659"/>
              <a:ext cx="2954337" cy="1250950"/>
            </a:xfrm>
            <a:custGeom>
              <a:avLst/>
              <a:gdLst/>
              <a:ahLst/>
              <a:cxnLst>
                <a:cxn ang="0">
                  <a:pos x="1226" y="103"/>
                </a:cxn>
                <a:cxn ang="0">
                  <a:pos x="239" y="519"/>
                </a:cxn>
                <a:cxn ang="0">
                  <a:pos x="0" y="488"/>
                </a:cxn>
                <a:cxn ang="0">
                  <a:pos x="1182" y="0"/>
                </a:cxn>
                <a:cxn ang="0">
                  <a:pos x="1226" y="103"/>
                </a:cxn>
              </a:cxnLst>
              <a:rect l="0" t="0" r="r" b="b"/>
              <a:pathLst>
                <a:path w="1226" h="519">
                  <a:moveTo>
                    <a:pt x="1226" y="103"/>
                  </a:moveTo>
                  <a:cubicBezTo>
                    <a:pt x="1226" y="103"/>
                    <a:pt x="539" y="163"/>
                    <a:pt x="239" y="519"/>
                  </a:cubicBezTo>
                  <a:cubicBezTo>
                    <a:pt x="0" y="488"/>
                    <a:pt x="0" y="488"/>
                    <a:pt x="0" y="488"/>
                  </a:cubicBezTo>
                  <a:cubicBezTo>
                    <a:pt x="0" y="488"/>
                    <a:pt x="277" y="109"/>
                    <a:pt x="1182" y="0"/>
                  </a:cubicBezTo>
                  <a:lnTo>
                    <a:pt x="1226" y="103"/>
                  </a:lnTo>
                  <a:close/>
                </a:path>
              </a:pathLst>
            </a:custGeom>
            <a:solidFill>
              <a:srgbClr val="8557C9"/>
            </a:solidFill>
            <a:ln>
              <a:headEnd type="none" w="med" len="med"/>
              <a:tailEnd type="none" w="med" len="med"/>
            </a:ln>
            <a:effectLst/>
            <a:scene3d>
              <a:camera prst="orthographicFront">
                <a:rot lat="0" lon="0" rev="0"/>
              </a:camera>
              <a:lightRig rig="chilly" dir="t"/>
            </a:scene3d>
            <a:sp3d prstMaterial="matte">
              <a:bevelT h="50800"/>
            </a:sp3d>
          </p:spPr>
          <p:style>
            <a:lnRef idx="0">
              <a:schemeClr val="accent1"/>
            </a:lnRef>
            <a:fillRef idx="3">
              <a:schemeClr val="accent1"/>
            </a:fillRef>
            <a:effectRef idx="3">
              <a:schemeClr val="accent1"/>
            </a:effectRef>
            <a:fontRef idx="minor">
              <a:schemeClr val="lt1"/>
            </a:fontRef>
          </p:style>
          <p:txBody>
            <a:bodyPr vert="horz" wrap="square" lIns="91440" tIns="45718" rIns="0" bIns="45718" numCol="1" rtlCol="0" anchor="ctr" anchorCtr="0" compatLnSpc="1">
              <a:prstTxWarp prst="textNoShape">
                <a:avLst/>
              </a:prstTxWarp>
              <a:norm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defTabSz="914099" fontAlgn="base">
                <a:lnSpc>
                  <a:spcPct val="90000"/>
                </a:lnSpc>
                <a:spcBef>
                  <a:spcPct val="0"/>
                </a:spcBef>
                <a:spcAft>
                  <a:spcPct val="0"/>
                </a:spcAft>
                <a:tabLst>
                  <a:tab pos="282575" algn="l"/>
                </a:tabLst>
                <a:defRPr/>
              </a:pPr>
              <a:endParaRPr lang="en-US" altLang="zh-CN" b="1" dirty="0">
                <a:solidFill>
                  <a:schemeClr val="bg1">
                    <a:lumMod val="95000"/>
                    <a:lumOff val="5000"/>
                  </a:schemeClr>
                </a:solidFill>
                <a:latin typeface="Segoe UI" pitchFamily="34" charset="0"/>
              </a:endParaRPr>
            </a:p>
          </p:txBody>
        </p:sp>
        <p:sp>
          <p:nvSpPr>
            <p:cNvPr id="35" name="Freeform 34"/>
            <p:cNvSpPr>
              <a:spLocks/>
            </p:cNvSpPr>
            <p:nvPr/>
          </p:nvSpPr>
          <p:spPr bwMode="auto">
            <a:xfrm>
              <a:off x="1481931" y="1515897"/>
              <a:ext cx="2378075" cy="1377950"/>
            </a:xfrm>
            <a:custGeom>
              <a:avLst/>
              <a:gdLst/>
              <a:ahLst/>
              <a:cxnLst>
                <a:cxn ang="0">
                  <a:pos x="0" y="416"/>
                </a:cxn>
                <a:cxn ang="0">
                  <a:pos x="15" y="572"/>
                </a:cxn>
                <a:cxn ang="0">
                  <a:pos x="987" y="149"/>
                </a:cxn>
                <a:cxn ang="0">
                  <a:pos x="987" y="0"/>
                </a:cxn>
                <a:cxn ang="0">
                  <a:pos x="0" y="416"/>
                </a:cxn>
              </a:cxnLst>
              <a:rect l="0" t="0" r="r" b="b"/>
              <a:pathLst>
                <a:path w="987" h="572">
                  <a:moveTo>
                    <a:pt x="0" y="416"/>
                  </a:moveTo>
                  <a:cubicBezTo>
                    <a:pt x="15" y="572"/>
                    <a:pt x="15" y="572"/>
                    <a:pt x="15" y="572"/>
                  </a:cubicBezTo>
                  <a:cubicBezTo>
                    <a:pt x="320" y="203"/>
                    <a:pt x="987" y="149"/>
                    <a:pt x="987" y="149"/>
                  </a:cubicBezTo>
                  <a:cubicBezTo>
                    <a:pt x="987" y="0"/>
                    <a:pt x="987" y="0"/>
                    <a:pt x="987" y="0"/>
                  </a:cubicBezTo>
                  <a:cubicBezTo>
                    <a:pt x="987" y="0"/>
                    <a:pt x="300" y="60"/>
                    <a:pt x="0" y="416"/>
                  </a:cubicBezTo>
                  <a:close/>
                </a:path>
              </a:pathLst>
            </a:custGeom>
            <a:solidFill>
              <a:srgbClr val="6B3AB4"/>
            </a:solidFill>
            <a:ln>
              <a:headEnd type="none" w="med" len="med"/>
              <a:tailEnd type="none" w="med" len="med"/>
            </a:ln>
            <a:effectLst/>
            <a:scene3d>
              <a:camera prst="orthographicFront">
                <a:rot lat="0" lon="0" rev="0"/>
              </a:camera>
              <a:lightRig rig="chilly" dir="t"/>
            </a:scene3d>
            <a:sp3d prstMaterial="matte">
              <a:bevelT h="50800"/>
            </a:sp3d>
          </p:spPr>
          <p:style>
            <a:lnRef idx="0">
              <a:schemeClr val="accent1"/>
            </a:lnRef>
            <a:fillRef idx="3">
              <a:schemeClr val="accent1"/>
            </a:fillRef>
            <a:effectRef idx="3">
              <a:schemeClr val="accent1"/>
            </a:effectRef>
            <a:fontRef idx="minor">
              <a:schemeClr val="lt1"/>
            </a:fontRef>
          </p:style>
          <p:txBody>
            <a:bodyPr vert="horz" wrap="square" lIns="91440" tIns="45718" rIns="0" bIns="45718" numCol="1" rtlCol="0" anchor="ctr" anchorCtr="0" compatLnSpc="1">
              <a:prstTxWarp prst="textNoShape">
                <a:avLst/>
              </a:prstTxWarp>
              <a:norm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defTabSz="914099" fontAlgn="base">
                <a:lnSpc>
                  <a:spcPct val="90000"/>
                </a:lnSpc>
                <a:spcBef>
                  <a:spcPct val="0"/>
                </a:spcBef>
                <a:spcAft>
                  <a:spcPct val="0"/>
                </a:spcAft>
                <a:tabLst>
                  <a:tab pos="282575" algn="l"/>
                </a:tabLst>
                <a:defRPr/>
              </a:pPr>
              <a:endParaRPr lang="en-US" altLang="zh-CN" b="1" dirty="0">
                <a:solidFill>
                  <a:schemeClr val="bg1">
                    <a:lumMod val="95000"/>
                    <a:lumOff val="5000"/>
                  </a:schemeClr>
                </a:solidFill>
                <a:latin typeface="Segoe UI" pitchFamily="34" charset="0"/>
              </a:endParaRPr>
            </a:p>
          </p:txBody>
        </p:sp>
        <p:sp>
          <p:nvSpPr>
            <p:cNvPr id="36" name="Freeform 35"/>
            <p:cNvSpPr>
              <a:spLocks/>
            </p:cNvSpPr>
            <p:nvPr/>
          </p:nvSpPr>
          <p:spPr bwMode="auto">
            <a:xfrm>
              <a:off x="905668" y="2442997"/>
              <a:ext cx="612775" cy="450850"/>
            </a:xfrm>
            <a:custGeom>
              <a:avLst/>
              <a:gdLst/>
              <a:ahLst/>
              <a:cxnLst>
                <a:cxn ang="0">
                  <a:pos x="0" y="0"/>
                </a:cxn>
                <a:cxn ang="0">
                  <a:pos x="28" y="237"/>
                </a:cxn>
                <a:cxn ang="0">
                  <a:pos x="386" y="284"/>
                </a:cxn>
                <a:cxn ang="0">
                  <a:pos x="363" y="47"/>
                </a:cxn>
                <a:cxn ang="0">
                  <a:pos x="0" y="0"/>
                </a:cxn>
              </a:cxnLst>
              <a:rect l="0" t="0" r="r" b="b"/>
              <a:pathLst>
                <a:path w="386" h="284">
                  <a:moveTo>
                    <a:pt x="0" y="0"/>
                  </a:moveTo>
                  <a:lnTo>
                    <a:pt x="28" y="237"/>
                  </a:lnTo>
                  <a:lnTo>
                    <a:pt x="386" y="284"/>
                  </a:lnTo>
                  <a:lnTo>
                    <a:pt x="363" y="47"/>
                  </a:lnTo>
                  <a:lnTo>
                    <a:pt x="0" y="0"/>
                  </a:lnTo>
                  <a:close/>
                </a:path>
              </a:pathLst>
            </a:custGeom>
            <a:solidFill>
              <a:srgbClr val="6B3AB4"/>
            </a:solidFill>
            <a:ln>
              <a:headEnd type="none" w="med" len="med"/>
              <a:tailEnd type="none" w="med" len="med"/>
            </a:ln>
            <a:effectLst/>
            <a:scene3d>
              <a:camera prst="orthographicFront">
                <a:rot lat="0" lon="0" rev="0"/>
              </a:camera>
              <a:lightRig rig="chilly" dir="t"/>
            </a:scene3d>
            <a:sp3d prstMaterial="matte">
              <a:bevelT h="50800"/>
            </a:sp3d>
          </p:spPr>
          <p:style>
            <a:lnRef idx="0">
              <a:schemeClr val="accent1"/>
            </a:lnRef>
            <a:fillRef idx="3">
              <a:schemeClr val="accent1"/>
            </a:fillRef>
            <a:effectRef idx="3">
              <a:schemeClr val="accent1"/>
            </a:effectRef>
            <a:fontRef idx="minor">
              <a:schemeClr val="lt1"/>
            </a:fontRef>
          </p:style>
          <p:txBody>
            <a:bodyPr vert="horz" wrap="square" lIns="91440" tIns="45718" rIns="0" bIns="45718" numCol="1" rtlCol="0" anchor="ctr" anchorCtr="0" compatLnSpc="1">
              <a:prstTxWarp prst="textNoShape">
                <a:avLst/>
              </a:prstTxWarp>
              <a:norm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defTabSz="914099" fontAlgn="base">
                <a:lnSpc>
                  <a:spcPct val="90000"/>
                </a:lnSpc>
                <a:spcBef>
                  <a:spcPct val="0"/>
                </a:spcBef>
                <a:spcAft>
                  <a:spcPct val="0"/>
                </a:spcAft>
                <a:tabLst>
                  <a:tab pos="282575" algn="l"/>
                </a:tabLst>
                <a:defRPr/>
              </a:pPr>
              <a:endParaRPr lang="en-US" altLang="zh-CN" b="1" dirty="0">
                <a:solidFill>
                  <a:schemeClr val="bg1">
                    <a:lumMod val="95000"/>
                    <a:lumOff val="5000"/>
                  </a:schemeClr>
                </a:solidFill>
                <a:latin typeface="Segoe UI" pitchFamily="34" charset="0"/>
              </a:endParaRPr>
            </a:p>
          </p:txBody>
        </p:sp>
        <p:sp>
          <p:nvSpPr>
            <p:cNvPr id="37" name="Freeform 36"/>
            <p:cNvSpPr>
              <a:spLocks/>
            </p:cNvSpPr>
            <p:nvPr/>
          </p:nvSpPr>
          <p:spPr bwMode="auto">
            <a:xfrm>
              <a:off x="2304256" y="1862289"/>
              <a:ext cx="1049337" cy="676275"/>
            </a:xfrm>
            <a:custGeom>
              <a:avLst/>
              <a:gdLst/>
              <a:ahLst/>
              <a:cxnLst>
                <a:cxn ang="0">
                  <a:pos x="436" y="194"/>
                </a:cxn>
                <a:cxn ang="0">
                  <a:pos x="100" y="26"/>
                </a:cxn>
                <a:cxn ang="0">
                  <a:pos x="31" y="51"/>
                </a:cxn>
                <a:cxn ang="0">
                  <a:pos x="31" y="144"/>
                </a:cxn>
                <a:cxn ang="0">
                  <a:pos x="289" y="281"/>
                </a:cxn>
                <a:cxn ang="0">
                  <a:pos x="436" y="194"/>
                </a:cxn>
              </a:cxnLst>
              <a:rect l="0" t="0" r="r" b="b"/>
              <a:pathLst>
                <a:path w="436" h="281">
                  <a:moveTo>
                    <a:pt x="436" y="194"/>
                  </a:moveTo>
                  <a:cubicBezTo>
                    <a:pt x="358" y="156"/>
                    <a:pt x="136" y="47"/>
                    <a:pt x="100" y="26"/>
                  </a:cubicBezTo>
                  <a:cubicBezTo>
                    <a:pt x="56" y="0"/>
                    <a:pt x="31" y="51"/>
                    <a:pt x="31" y="51"/>
                  </a:cubicBezTo>
                  <a:cubicBezTo>
                    <a:pt x="0" y="118"/>
                    <a:pt x="31" y="144"/>
                    <a:pt x="31" y="144"/>
                  </a:cubicBezTo>
                  <a:cubicBezTo>
                    <a:pt x="289" y="281"/>
                    <a:pt x="289" y="281"/>
                    <a:pt x="289" y="281"/>
                  </a:cubicBezTo>
                  <a:cubicBezTo>
                    <a:pt x="329" y="249"/>
                    <a:pt x="379" y="219"/>
                    <a:pt x="436" y="194"/>
                  </a:cubicBezTo>
                  <a:close/>
                </a:path>
              </a:pathLst>
            </a:custGeom>
            <a:gradFill flip="none" rotWithShape="1">
              <a:gsLst>
                <a:gs pos="0">
                  <a:srgbClr val="3B3B3B"/>
                </a:gs>
                <a:gs pos="39999">
                  <a:srgbClr val="868686"/>
                </a:gs>
                <a:gs pos="70000">
                  <a:srgbClr val="E0E0E0"/>
                </a:gs>
                <a:gs pos="100000">
                  <a:srgbClr val="FFEBFA"/>
                </a:gs>
              </a:gsLst>
              <a:lin ang="2700000" scaled="0"/>
              <a:tileRect/>
            </a:gradFill>
            <a:ln w="12700" cap="flat" cmpd="sng" algn="ctr">
              <a:noFill/>
              <a:prstDash val="solid"/>
              <a:round/>
              <a:headEnd type="none" w="med" len="med"/>
              <a:tailEnd type="none" w="med" len="med"/>
            </a:ln>
            <a:effectLst>
              <a:outerShdw blurRad="63500" sx="102000" sy="102000" algn="ctr" rotWithShape="0">
                <a:prstClr val="black">
                  <a:alpha val="40000"/>
                </a:prstClr>
              </a:outerShdw>
              <a:reflection blurRad="6350" stA="52000" endA="300" endPos="35000" dir="5400000" sy="-100000" algn="bl" rotWithShape="0"/>
            </a:effectLst>
          </p:spPr>
          <p:txBody>
            <a:bodyPr vert="horz" wrap="square" lIns="91440" tIns="45720" rIns="91440" bIns="45720"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1096963" fontAlgn="base">
                <a:lnSpc>
                  <a:spcPct val="90000"/>
                </a:lnSpc>
                <a:spcBef>
                  <a:spcPct val="0"/>
                </a:spcBef>
                <a:spcAft>
                  <a:spcPct val="0"/>
                </a:spcAft>
                <a:defRPr/>
              </a:pPr>
              <a:endParaRPr lang="en-US" altLang="zh-CN" sz="2000" dirty="0">
                <a:solidFill>
                  <a:schemeClr val="bg1"/>
                </a:solidFill>
                <a:latin typeface="Segoe UI" pitchFamily="34" charset="0"/>
                <a:cs typeface="Segoe UI" pitchFamily="34" charset="0"/>
              </a:endParaRPr>
            </a:p>
          </p:txBody>
        </p:sp>
        <p:sp>
          <p:nvSpPr>
            <p:cNvPr id="38" name="TextBox 14"/>
            <p:cNvSpPr txBox="1"/>
            <p:nvPr/>
          </p:nvSpPr>
          <p:spPr>
            <a:xfrm rot="20187356">
              <a:off x="1048390" y="1598142"/>
              <a:ext cx="2362200" cy="400110"/>
            </a:xfrm>
            <a:prstGeom prst="rect">
              <a:avLst/>
            </a:prstGeom>
            <a:noFill/>
            <a:scene3d>
              <a:camera prst="orthographicFront">
                <a:rot lat="0" lon="0" rev="0"/>
              </a:camera>
              <a:lightRig rig="threePt" dir="t"/>
            </a:scene3d>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2000" dirty="0">
                  <a:solidFill>
                    <a:schemeClr val="bg1"/>
                  </a:solidFill>
                </a:rPr>
                <a:t>Addressable</a:t>
              </a:r>
            </a:p>
          </p:txBody>
        </p:sp>
      </p:grpSp>
      <p:grpSp>
        <p:nvGrpSpPr>
          <p:cNvPr id="39" name="Group 38"/>
          <p:cNvGrpSpPr/>
          <p:nvPr/>
        </p:nvGrpSpPr>
        <p:grpSpPr>
          <a:xfrm>
            <a:off x="6809581" y="1512245"/>
            <a:ext cx="2951162" cy="1625601"/>
            <a:chOff x="5272881" y="1269834"/>
            <a:chExt cx="2951162" cy="1625601"/>
          </a:xfrm>
        </p:grpSpPr>
        <p:sp>
          <p:nvSpPr>
            <p:cNvPr id="40" name="Freeform 39"/>
            <p:cNvSpPr>
              <a:spLocks/>
            </p:cNvSpPr>
            <p:nvPr/>
          </p:nvSpPr>
          <p:spPr bwMode="auto">
            <a:xfrm>
              <a:off x="5272881" y="1269834"/>
              <a:ext cx="2951162" cy="1250950"/>
            </a:xfrm>
            <a:custGeom>
              <a:avLst/>
              <a:gdLst/>
              <a:ahLst/>
              <a:cxnLst>
                <a:cxn ang="0">
                  <a:pos x="0" y="103"/>
                </a:cxn>
                <a:cxn ang="0">
                  <a:pos x="987" y="519"/>
                </a:cxn>
                <a:cxn ang="0">
                  <a:pos x="1225" y="488"/>
                </a:cxn>
                <a:cxn ang="0">
                  <a:pos x="43" y="0"/>
                </a:cxn>
                <a:cxn ang="0">
                  <a:pos x="0" y="103"/>
                </a:cxn>
              </a:cxnLst>
              <a:rect l="0" t="0" r="r" b="b"/>
              <a:pathLst>
                <a:path w="1225" h="519">
                  <a:moveTo>
                    <a:pt x="0" y="103"/>
                  </a:moveTo>
                  <a:cubicBezTo>
                    <a:pt x="0" y="103"/>
                    <a:pt x="687" y="163"/>
                    <a:pt x="987" y="519"/>
                  </a:cubicBezTo>
                  <a:cubicBezTo>
                    <a:pt x="1225" y="488"/>
                    <a:pt x="1225" y="488"/>
                    <a:pt x="1225" y="488"/>
                  </a:cubicBezTo>
                  <a:cubicBezTo>
                    <a:pt x="1225" y="488"/>
                    <a:pt x="948" y="109"/>
                    <a:pt x="43" y="0"/>
                  </a:cubicBezTo>
                  <a:lnTo>
                    <a:pt x="0" y="103"/>
                  </a:lnTo>
                  <a:close/>
                </a:path>
              </a:pathLst>
            </a:custGeom>
            <a:solidFill>
              <a:srgbClr val="8CA923"/>
            </a:solidFill>
            <a:ln>
              <a:headEnd type="none" w="med" len="med"/>
              <a:tailEnd type="none" w="med" len="med"/>
            </a:ln>
            <a:effectLst/>
            <a:scene3d>
              <a:camera prst="orthographicFront">
                <a:rot lat="0" lon="0" rev="0"/>
              </a:camera>
              <a:lightRig rig="chilly" dir="t"/>
            </a:scene3d>
            <a:sp3d prstMaterial="matte">
              <a:bevelT h="50800"/>
            </a:sp3d>
          </p:spPr>
          <p:style>
            <a:lnRef idx="0">
              <a:schemeClr val="accent1"/>
            </a:lnRef>
            <a:fillRef idx="3">
              <a:schemeClr val="accent1"/>
            </a:fillRef>
            <a:effectRef idx="3">
              <a:schemeClr val="accent1"/>
            </a:effectRef>
            <a:fontRef idx="minor">
              <a:schemeClr val="lt1"/>
            </a:fontRef>
          </p:style>
          <p:txBody>
            <a:bodyPr vert="horz" wrap="square" lIns="91440" tIns="45718" rIns="91440" bIns="45718" numCol="1" rtlCol="0" anchor="ctr" anchorCtr="0" compatLnSpc="1">
              <a:prstTxWarp prst="textNoShape">
                <a:avLst/>
              </a:prstTxWarp>
              <a:norm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defTabSz="914099" fontAlgn="base">
                <a:lnSpc>
                  <a:spcPct val="90000"/>
                </a:lnSpc>
                <a:spcBef>
                  <a:spcPct val="0"/>
                </a:spcBef>
                <a:spcAft>
                  <a:spcPct val="0"/>
                </a:spcAft>
                <a:tabLst>
                  <a:tab pos="282575" algn="l"/>
                </a:tabLst>
                <a:defRPr/>
              </a:pPr>
              <a:endParaRPr lang="en-US" altLang="zh-CN" b="1" dirty="0">
                <a:solidFill>
                  <a:schemeClr val="bg1">
                    <a:lumMod val="95000"/>
                    <a:lumOff val="5000"/>
                  </a:schemeClr>
                </a:solidFill>
                <a:latin typeface="Segoe UI" pitchFamily="34" charset="0"/>
              </a:endParaRPr>
            </a:p>
          </p:txBody>
        </p:sp>
        <p:sp>
          <p:nvSpPr>
            <p:cNvPr id="41" name="Freeform 40"/>
            <p:cNvSpPr>
              <a:spLocks/>
            </p:cNvSpPr>
            <p:nvPr/>
          </p:nvSpPr>
          <p:spPr bwMode="auto">
            <a:xfrm>
              <a:off x="5272881" y="1517484"/>
              <a:ext cx="2378075" cy="1377950"/>
            </a:xfrm>
            <a:custGeom>
              <a:avLst/>
              <a:gdLst/>
              <a:ahLst/>
              <a:cxnLst>
                <a:cxn ang="0">
                  <a:pos x="987" y="416"/>
                </a:cxn>
                <a:cxn ang="0">
                  <a:pos x="971" y="572"/>
                </a:cxn>
                <a:cxn ang="0">
                  <a:pos x="0" y="149"/>
                </a:cxn>
                <a:cxn ang="0">
                  <a:pos x="0" y="0"/>
                </a:cxn>
                <a:cxn ang="0">
                  <a:pos x="987" y="416"/>
                </a:cxn>
              </a:cxnLst>
              <a:rect l="0" t="0" r="r" b="b"/>
              <a:pathLst>
                <a:path w="987" h="572">
                  <a:moveTo>
                    <a:pt x="987" y="416"/>
                  </a:moveTo>
                  <a:cubicBezTo>
                    <a:pt x="971" y="572"/>
                    <a:pt x="971" y="572"/>
                    <a:pt x="971" y="572"/>
                  </a:cubicBezTo>
                  <a:cubicBezTo>
                    <a:pt x="666" y="203"/>
                    <a:pt x="0" y="149"/>
                    <a:pt x="0" y="149"/>
                  </a:cubicBezTo>
                  <a:cubicBezTo>
                    <a:pt x="0" y="0"/>
                    <a:pt x="0" y="0"/>
                    <a:pt x="0" y="0"/>
                  </a:cubicBezTo>
                  <a:cubicBezTo>
                    <a:pt x="0" y="0"/>
                    <a:pt x="687" y="60"/>
                    <a:pt x="987" y="416"/>
                  </a:cubicBezTo>
                  <a:close/>
                </a:path>
              </a:pathLst>
            </a:custGeom>
            <a:solidFill>
              <a:srgbClr val="70871B"/>
            </a:solidFill>
            <a:ln>
              <a:headEnd type="none" w="med" len="med"/>
              <a:tailEnd type="none" w="med" len="med"/>
            </a:ln>
            <a:effectLst/>
            <a:scene3d>
              <a:camera prst="orthographicFront">
                <a:rot lat="0" lon="0" rev="0"/>
              </a:camera>
              <a:lightRig rig="chilly" dir="t"/>
            </a:scene3d>
            <a:sp3d prstMaterial="matte">
              <a:bevelT h="50800"/>
            </a:sp3d>
          </p:spPr>
          <p:style>
            <a:lnRef idx="0">
              <a:schemeClr val="accent1"/>
            </a:lnRef>
            <a:fillRef idx="3">
              <a:schemeClr val="accent1"/>
            </a:fillRef>
            <a:effectRef idx="3">
              <a:schemeClr val="accent1"/>
            </a:effectRef>
            <a:fontRef idx="minor">
              <a:schemeClr val="lt1"/>
            </a:fontRef>
          </p:style>
          <p:txBody>
            <a:bodyPr vert="horz" wrap="square" lIns="91440" tIns="45718" rIns="0" bIns="45718" numCol="1" rtlCol="0" anchor="ctr" anchorCtr="0" compatLnSpc="1">
              <a:prstTxWarp prst="textNoShape">
                <a:avLst/>
              </a:prstTxWarp>
              <a:norm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defTabSz="914099" fontAlgn="base">
                <a:lnSpc>
                  <a:spcPct val="90000"/>
                </a:lnSpc>
                <a:spcBef>
                  <a:spcPct val="0"/>
                </a:spcBef>
                <a:spcAft>
                  <a:spcPct val="0"/>
                </a:spcAft>
                <a:tabLst>
                  <a:tab pos="282575" algn="l"/>
                </a:tabLst>
                <a:defRPr/>
              </a:pPr>
              <a:endParaRPr lang="en-US" altLang="zh-CN" b="1" dirty="0">
                <a:solidFill>
                  <a:schemeClr val="bg1">
                    <a:lumMod val="95000"/>
                    <a:lumOff val="5000"/>
                  </a:schemeClr>
                </a:solidFill>
                <a:latin typeface="Segoe UI" pitchFamily="34" charset="0"/>
              </a:endParaRPr>
            </a:p>
          </p:txBody>
        </p:sp>
        <p:sp>
          <p:nvSpPr>
            <p:cNvPr id="42" name="Freeform 41"/>
            <p:cNvSpPr>
              <a:spLocks/>
            </p:cNvSpPr>
            <p:nvPr/>
          </p:nvSpPr>
          <p:spPr bwMode="auto">
            <a:xfrm>
              <a:off x="7612856" y="2446172"/>
              <a:ext cx="611187" cy="449263"/>
            </a:xfrm>
            <a:custGeom>
              <a:avLst/>
              <a:gdLst/>
              <a:ahLst/>
              <a:cxnLst>
                <a:cxn ang="0">
                  <a:pos x="385" y="0"/>
                </a:cxn>
                <a:cxn ang="0">
                  <a:pos x="358" y="236"/>
                </a:cxn>
                <a:cxn ang="0">
                  <a:pos x="0" y="283"/>
                </a:cxn>
                <a:cxn ang="0">
                  <a:pos x="24" y="47"/>
                </a:cxn>
                <a:cxn ang="0">
                  <a:pos x="385" y="0"/>
                </a:cxn>
              </a:cxnLst>
              <a:rect l="0" t="0" r="r" b="b"/>
              <a:pathLst>
                <a:path w="385" h="283">
                  <a:moveTo>
                    <a:pt x="385" y="0"/>
                  </a:moveTo>
                  <a:lnTo>
                    <a:pt x="358" y="236"/>
                  </a:lnTo>
                  <a:lnTo>
                    <a:pt x="0" y="283"/>
                  </a:lnTo>
                  <a:lnTo>
                    <a:pt x="24" y="47"/>
                  </a:lnTo>
                  <a:lnTo>
                    <a:pt x="385" y="0"/>
                  </a:lnTo>
                  <a:close/>
                </a:path>
              </a:pathLst>
            </a:custGeom>
            <a:solidFill>
              <a:srgbClr val="70871B"/>
            </a:solidFill>
            <a:ln>
              <a:headEnd type="none" w="med" len="med"/>
              <a:tailEnd type="none" w="med" len="med"/>
            </a:ln>
            <a:effectLst/>
            <a:scene3d>
              <a:camera prst="orthographicFront">
                <a:rot lat="0" lon="0" rev="0"/>
              </a:camera>
              <a:lightRig rig="chilly" dir="t"/>
            </a:scene3d>
            <a:sp3d prstMaterial="matte">
              <a:bevelT h="50800"/>
            </a:sp3d>
          </p:spPr>
          <p:style>
            <a:lnRef idx="0">
              <a:schemeClr val="accent1"/>
            </a:lnRef>
            <a:fillRef idx="3">
              <a:schemeClr val="accent1"/>
            </a:fillRef>
            <a:effectRef idx="3">
              <a:schemeClr val="accent1"/>
            </a:effectRef>
            <a:fontRef idx="minor">
              <a:schemeClr val="lt1"/>
            </a:fontRef>
          </p:style>
          <p:txBody>
            <a:bodyPr vert="horz" wrap="square" lIns="91440" tIns="45718" rIns="0" bIns="45718" numCol="1" rtlCol="0" anchor="ctr" anchorCtr="0" compatLnSpc="1">
              <a:prstTxWarp prst="textNoShape">
                <a:avLst/>
              </a:prstTxWarp>
              <a:norm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defTabSz="914099" fontAlgn="base">
                <a:lnSpc>
                  <a:spcPct val="90000"/>
                </a:lnSpc>
                <a:spcBef>
                  <a:spcPct val="0"/>
                </a:spcBef>
                <a:spcAft>
                  <a:spcPct val="0"/>
                </a:spcAft>
                <a:tabLst>
                  <a:tab pos="282575" algn="l"/>
                </a:tabLst>
                <a:defRPr/>
              </a:pPr>
              <a:endParaRPr lang="en-US" altLang="zh-CN" b="1" dirty="0">
                <a:solidFill>
                  <a:schemeClr val="bg1">
                    <a:lumMod val="95000"/>
                    <a:lumOff val="5000"/>
                  </a:schemeClr>
                </a:solidFill>
                <a:latin typeface="Segoe UI" pitchFamily="34" charset="0"/>
              </a:endParaRPr>
            </a:p>
          </p:txBody>
        </p:sp>
        <p:sp>
          <p:nvSpPr>
            <p:cNvPr id="43" name="Freeform 42"/>
            <p:cNvSpPr>
              <a:spLocks/>
            </p:cNvSpPr>
            <p:nvPr/>
          </p:nvSpPr>
          <p:spPr bwMode="auto">
            <a:xfrm>
              <a:off x="5780881" y="1862289"/>
              <a:ext cx="1052512" cy="676275"/>
            </a:xfrm>
            <a:custGeom>
              <a:avLst/>
              <a:gdLst/>
              <a:ahLst/>
              <a:cxnLst>
                <a:cxn ang="0">
                  <a:pos x="0" y="194"/>
                </a:cxn>
                <a:cxn ang="0">
                  <a:pos x="337" y="26"/>
                </a:cxn>
                <a:cxn ang="0">
                  <a:pos x="406" y="51"/>
                </a:cxn>
                <a:cxn ang="0">
                  <a:pos x="406" y="144"/>
                </a:cxn>
                <a:cxn ang="0">
                  <a:pos x="147" y="281"/>
                </a:cxn>
                <a:cxn ang="0">
                  <a:pos x="0" y="194"/>
                </a:cxn>
              </a:cxnLst>
              <a:rect l="0" t="0" r="r" b="b"/>
              <a:pathLst>
                <a:path w="437" h="281">
                  <a:moveTo>
                    <a:pt x="0" y="194"/>
                  </a:moveTo>
                  <a:cubicBezTo>
                    <a:pt x="79" y="156"/>
                    <a:pt x="301" y="47"/>
                    <a:pt x="337" y="26"/>
                  </a:cubicBezTo>
                  <a:cubicBezTo>
                    <a:pt x="380" y="0"/>
                    <a:pt x="406" y="51"/>
                    <a:pt x="406" y="51"/>
                  </a:cubicBezTo>
                  <a:cubicBezTo>
                    <a:pt x="437" y="118"/>
                    <a:pt x="406" y="144"/>
                    <a:pt x="406" y="144"/>
                  </a:cubicBezTo>
                  <a:cubicBezTo>
                    <a:pt x="147" y="281"/>
                    <a:pt x="147" y="281"/>
                    <a:pt x="147" y="281"/>
                  </a:cubicBezTo>
                  <a:cubicBezTo>
                    <a:pt x="108" y="249"/>
                    <a:pt x="58" y="219"/>
                    <a:pt x="0" y="194"/>
                  </a:cubicBezTo>
                  <a:close/>
                </a:path>
              </a:pathLst>
            </a:custGeom>
            <a:gradFill flip="none" rotWithShape="1">
              <a:gsLst>
                <a:gs pos="0">
                  <a:srgbClr val="3B3B3B"/>
                </a:gs>
                <a:gs pos="39999">
                  <a:srgbClr val="868686"/>
                </a:gs>
                <a:gs pos="70000">
                  <a:srgbClr val="E0E0E0"/>
                </a:gs>
                <a:gs pos="100000">
                  <a:srgbClr val="FFEBFA"/>
                </a:gs>
              </a:gsLst>
              <a:lin ang="2700000" scaled="0"/>
              <a:tileRect/>
            </a:gradFill>
            <a:ln w="12700" cap="flat" cmpd="sng" algn="ctr">
              <a:noFill/>
              <a:prstDash val="solid"/>
              <a:round/>
              <a:headEnd type="none" w="med" len="med"/>
              <a:tailEnd type="none" w="med" len="med"/>
            </a:ln>
            <a:effectLst>
              <a:outerShdw blurRad="63500" sx="102000" sy="102000" algn="ctr" rotWithShape="0">
                <a:prstClr val="black">
                  <a:alpha val="40000"/>
                </a:prstClr>
              </a:outerShdw>
              <a:reflection blurRad="6350" stA="52000" endA="300" endPos="35000" dir="5400000" sy="-100000" algn="bl" rotWithShape="0"/>
            </a:effectLst>
          </p:spPr>
          <p:txBody>
            <a:bodyPr vert="horz" wrap="square" lIns="91440" tIns="45720" rIns="91440" bIns="45720"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1096963" fontAlgn="base">
                <a:lnSpc>
                  <a:spcPct val="90000"/>
                </a:lnSpc>
                <a:spcBef>
                  <a:spcPct val="0"/>
                </a:spcBef>
                <a:spcAft>
                  <a:spcPct val="0"/>
                </a:spcAft>
                <a:defRPr/>
              </a:pPr>
              <a:endParaRPr lang="en-US" altLang="zh-CN" sz="2000" dirty="0">
                <a:solidFill>
                  <a:schemeClr val="bg1"/>
                </a:solidFill>
                <a:latin typeface="Segoe UI" pitchFamily="34" charset="0"/>
                <a:cs typeface="Segoe UI" pitchFamily="34" charset="0"/>
              </a:endParaRPr>
            </a:p>
          </p:txBody>
        </p:sp>
        <p:sp>
          <p:nvSpPr>
            <p:cNvPr id="44" name="TextBox 15"/>
            <p:cNvSpPr txBox="1"/>
            <p:nvPr/>
          </p:nvSpPr>
          <p:spPr>
            <a:xfrm rot="1573389">
              <a:off x="5824360" y="1689388"/>
              <a:ext cx="2362200" cy="400110"/>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2000" dirty="0">
                  <a:solidFill>
                    <a:schemeClr val="bg1"/>
                  </a:solidFill>
                </a:rPr>
                <a:t>Stateless</a:t>
              </a:r>
            </a:p>
          </p:txBody>
        </p:sp>
      </p:grpSp>
      <p:sp>
        <p:nvSpPr>
          <p:cNvPr id="45" name="Freeform 44"/>
          <p:cNvSpPr>
            <a:spLocks/>
          </p:cNvSpPr>
          <p:nvPr/>
        </p:nvSpPr>
        <p:spPr bwMode="auto">
          <a:xfrm>
            <a:off x="4285457" y="3231838"/>
            <a:ext cx="3646487" cy="1296988"/>
          </a:xfrm>
          <a:custGeom>
            <a:avLst/>
            <a:gdLst/>
            <a:ahLst/>
            <a:cxnLst>
              <a:cxn ang="0">
                <a:pos x="1512" y="10"/>
              </a:cxn>
              <a:cxn ang="0">
                <a:pos x="756" y="366"/>
              </a:cxn>
              <a:cxn ang="0">
                <a:pos x="0" y="0"/>
              </a:cxn>
              <a:cxn ang="0">
                <a:pos x="0" y="171"/>
              </a:cxn>
              <a:cxn ang="0">
                <a:pos x="756" y="538"/>
              </a:cxn>
              <a:cxn ang="0">
                <a:pos x="1513" y="171"/>
              </a:cxn>
              <a:cxn ang="0">
                <a:pos x="1512" y="161"/>
              </a:cxn>
              <a:cxn ang="0">
                <a:pos x="1512" y="10"/>
              </a:cxn>
            </a:cxnLst>
            <a:rect l="0" t="0" r="r" b="b"/>
            <a:pathLst>
              <a:path w="1513" h="538">
                <a:moveTo>
                  <a:pt x="1512" y="10"/>
                </a:moveTo>
                <a:cubicBezTo>
                  <a:pt x="1501" y="208"/>
                  <a:pt x="1167" y="366"/>
                  <a:pt x="756" y="366"/>
                </a:cubicBezTo>
                <a:cubicBezTo>
                  <a:pt x="338" y="366"/>
                  <a:pt x="0" y="202"/>
                  <a:pt x="0" y="0"/>
                </a:cubicBezTo>
                <a:cubicBezTo>
                  <a:pt x="0" y="171"/>
                  <a:pt x="0" y="171"/>
                  <a:pt x="0" y="171"/>
                </a:cubicBezTo>
                <a:cubicBezTo>
                  <a:pt x="0" y="374"/>
                  <a:pt x="338" y="538"/>
                  <a:pt x="756" y="538"/>
                </a:cubicBezTo>
                <a:cubicBezTo>
                  <a:pt x="1174" y="538"/>
                  <a:pt x="1513" y="374"/>
                  <a:pt x="1513" y="171"/>
                </a:cubicBezTo>
                <a:cubicBezTo>
                  <a:pt x="1513" y="168"/>
                  <a:pt x="1512" y="165"/>
                  <a:pt x="1512" y="161"/>
                </a:cubicBezTo>
                <a:lnTo>
                  <a:pt x="1512" y="10"/>
                </a:lnTo>
                <a:close/>
              </a:path>
            </a:pathLst>
          </a:custGeom>
          <a:solidFill>
            <a:srgbClr val="FED45C"/>
          </a:solidFill>
          <a:ln>
            <a:headEnd type="none" w="med" len="med"/>
            <a:tailEnd type="none" w="med" len="med"/>
          </a:ln>
          <a:effectLst/>
          <a:scene3d>
            <a:camera prst="orthographicFront">
              <a:rot lat="0" lon="0" rev="0"/>
            </a:camera>
            <a:lightRig rig="chilly" dir="t"/>
          </a:scene3d>
          <a:sp3d prstMaterial="matte">
            <a:bevelT h="50800"/>
          </a:sp3d>
        </p:spPr>
        <p:style>
          <a:lnRef idx="0">
            <a:schemeClr val="accent1"/>
          </a:lnRef>
          <a:fillRef idx="3">
            <a:schemeClr val="accent1"/>
          </a:fillRef>
          <a:effectRef idx="3">
            <a:schemeClr val="accent1"/>
          </a:effectRef>
          <a:fontRef idx="minor">
            <a:schemeClr val="lt1"/>
          </a:fontRef>
        </p:style>
        <p:txBody>
          <a:bodyPr vert="horz" wrap="square" lIns="91440" tIns="45718" rIns="91440" bIns="45718" numCol="1" rtlCol="0" anchor="ctr" anchorCtr="0" compatLnSpc="1">
            <a:prstTxWarp prst="textNoShape">
              <a:avLst/>
            </a:prstTxWarp>
            <a:norm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defTabSz="914099" fontAlgn="base">
              <a:lnSpc>
                <a:spcPct val="90000"/>
              </a:lnSpc>
              <a:spcBef>
                <a:spcPct val="0"/>
              </a:spcBef>
              <a:spcAft>
                <a:spcPct val="0"/>
              </a:spcAft>
              <a:tabLst>
                <a:tab pos="282575" algn="l"/>
              </a:tabLst>
              <a:defRPr/>
            </a:pPr>
            <a:endParaRPr lang="en-US" altLang="zh-CN" b="1" dirty="0">
              <a:solidFill>
                <a:schemeClr val="bg1">
                  <a:lumMod val="95000"/>
                  <a:lumOff val="5000"/>
                </a:schemeClr>
              </a:solidFill>
              <a:latin typeface="Segoe UI" pitchFamily="34" charset="0"/>
            </a:endParaRPr>
          </a:p>
        </p:txBody>
      </p:sp>
      <p:grpSp>
        <p:nvGrpSpPr>
          <p:cNvPr id="46" name="Group 45"/>
          <p:cNvGrpSpPr/>
          <p:nvPr/>
        </p:nvGrpSpPr>
        <p:grpSpPr>
          <a:xfrm>
            <a:off x="7004844" y="3562024"/>
            <a:ext cx="3065463" cy="2263788"/>
            <a:chOff x="5468143" y="3319614"/>
            <a:chExt cx="3065463" cy="2263788"/>
          </a:xfrm>
        </p:grpSpPr>
        <p:sp>
          <p:nvSpPr>
            <p:cNvPr id="47" name="Freeform 46"/>
            <p:cNvSpPr>
              <a:spLocks/>
            </p:cNvSpPr>
            <p:nvPr/>
          </p:nvSpPr>
          <p:spPr bwMode="auto">
            <a:xfrm>
              <a:off x="5701506" y="3594252"/>
              <a:ext cx="1446212" cy="815975"/>
            </a:xfrm>
            <a:custGeom>
              <a:avLst/>
              <a:gdLst/>
              <a:ahLst/>
              <a:cxnLst>
                <a:cxn ang="0">
                  <a:pos x="413" y="339"/>
                </a:cxn>
                <a:cxn ang="0">
                  <a:pos x="56" y="159"/>
                </a:cxn>
                <a:cxn ang="0">
                  <a:pos x="54" y="51"/>
                </a:cxn>
                <a:cxn ang="0">
                  <a:pos x="123" y="13"/>
                </a:cxn>
                <a:cxn ang="0">
                  <a:pos x="600" y="243"/>
                </a:cxn>
                <a:cxn ang="0">
                  <a:pos x="413" y="339"/>
                </a:cxn>
              </a:cxnLst>
              <a:rect l="0" t="0" r="r" b="b"/>
              <a:pathLst>
                <a:path w="600" h="339">
                  <a:moveTo>
                    <a:pt x="413" y="339"/>
                  </a:moveTo>
                  <a:cubicBezTo>
                    <a:pt x="56" y="159"/>
                    <a:pt x="56" y="159"/>
                    <a:pt x="56" y="159"/>
                  </a:cubicBezTo>
                  <a:cubicBezTo>
                    <a:pt x="56" y="159"/>
                    <a:pt x="0" y="133"/>
                    <a:pt x="54" y="51"/>
                  </a:cubicBezTo>
                  <a:cubicBezTo>
                    <a:pt x="54" y="51"/>
                    <a:pt x="87" y="0"/>
                    <a:pt x="123" y="13"/>
                  </a:cubicBezTo>
                  <a:cubicBezTo>
                    <a:pt x="600" y="243"/>
                    <a:pt x="600" y="243"/>
                    <a:pt x="600" y="243"/>
                  </a:cubicBezTo>
                  <a:cubicBezTo>
                    <a:pt x="547" y="276"/>
                    <a:pt x="486" y="308"/>
                    <a:pt x="413" y="339"/>
                  </a:cubicBezTo>
                  <a:close/>
                </a:path>
              </a:pathLst>
            </a:custGeom>
            <a:gradFill flip="none" rotWithShape="1">
              <a:gsLst>
                <a:gs pos="0">
                  <a:srgbClr val="3B3B3B"/>
                </a:gs>
                <a:gs pos="39999">
                  <a:srgbClr val="868686"/>
                </a:gs>
                <a:gs pos="70000">
                  <a:srgbClr val="E0E0E0"/>
                </a:gs>
                <a:gs pos="100000">
                  <a:srgbClr val="FFEBFA"/>
                </a:gs>
              </a:gsLst>
              <a:lin ang="2700000" scaled="0"/>
              <a:tileRect/>
            </a:gradFill>
            <a:ln w="12700" cap="flat" cmpd="sng" algn="ctr">
              <a:noFill/>
              <a:prstDash val="solid"/>
              <a:round/>
              <a:headEnd type="none" w="med" len="med"/>
              <a:tailEnd type="none" w="med" len="med"/>
            </a:ln>
            <a:effectLst>
              <a:outerShdw blurRad="63500" sx="102000" sy="102000" algn="ctr" rotWithShape="0">
                <a:prstClr val="black">
                  <a:alpha val="40000"/>
                </a:prstClr>
              </a:outerShdw>
              <a:reflection blurRad="6350" stA="52000" endA="300" endPos="35000" dir="5400000" sy="-100000" algn="bl" rotWithShape="0"/>
            </a:effectLst>
          </p:spPr>
          <p:txBody>
            <a:bodyPr vert="horz" wrap="square" lIns="91440" tIns="45720" rIns="91440" bIns="45720"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1096963" fontAlgn="base">
                <a:lnSpc>
                  <a:spcPct val="90000"/>
                </a:lnSpc>
                <a:spcBef>
                  <a:spcPct val="0"/>
                </a:spcBef>
                <a:spcAft>
                  <a:spcPct val="0"/>
                </a:spcAft>
                <a:defRPr/>
              </a:pPr>
              <a:endParaRPr lang="en-US" altLang="zh-CN" sz="2000" dirty="0">
                <a:solidFill>
                  <a:schemeClr val="bg1"/>
                </a:solidFill>
                <a:latin typeface="Segoe UI" pitchFamily="34" charset="0"/>
                <a:cs typeface="Segoe UI" pitchFamily="34" charset="0"/>
              </a:endParaRPr>
            </a:p>
          </p:txBody>
        </p:sp>
        <p:sp>
          <p:nvSpPr>
            <p:cNvPr id="48" name="Freeform 47"/>
            <p:cNvSpPr>
              <a:spLocks/>
            </p:cNvSpPr>
            <p:nvPr/>
          </p:nvSpPr>
          <p:spPr bwMode="auto">
            <a:xfrm>
              <a:off x="5491956" y="3319614"/>
              <a:ext cx="3041650" cy="1828800"/>
            </a:xfrm>
            <a:custGeom>
              <a:avLst/>
              <a:gdLst/>
              <a:ahLst/>
              <a:cxnLst>
                <a:cxn ang="0">
                  <a:pos x="0" y="582"/>
                </a:cxn>
                <a:cxn ang="0">
                  <a:pos x="85" y="759"/>
                </a:cxn>
                <a:cxn ang="0">
                  <a:pos x="1262" y="39"/>
                </a:cxn>
                <a:cxn ang="0">
                  <a:pos x="982" y="0"/>
                </a:cxn>
                <a:cxn ang="0">
                  <a:pos x="0" y="582"/>
                </a:cxn>
              </a:cxnLst>
              <a:rect l="0" t="0" r="r" b="b"/>
              <a:pathLst>
                <a:path w="1262" h="759">
                  <a:moveTo>
                    <a:pt x="0" y="582"/>
                  </a:moveTo>
                  <a:cubicBezTo>
                    <a:pt x="85" y="759"/>
                    <a:pt x="85" y="759"/>
                    <a:pt x="85" y="759"/>
                  </a:cubicBezTo>
                  <a:cubicBezTo>
                    <a:pt x="85" y="759"/>
                    <a:pt x="1129" y="628"/>
                    <a:pt x="1262" y="39"/>
                  </a:cubicBezTo>
                  <a:cubicBezTo>
                    <a:pt x="982" y="0"/>
                    <a:pt x="982" y="0"/>
                    <a:pt x="982" y="0"/>
                  </a:cubicBezTo>
                  <a:cubicBezTo>
                    <a:pt x="982" y="0"/>
                    <a:pt x="933" y="441"/>
                    <a:pt x="0" y="582"/>
                  </a:cubicBezTo>
                  <a:close/>
                </a:path>
              </a:pathLst>
            </a:custGeom>
            <a:solidFill>
              <a:srgbClr val="3A94D2"/>
            </a:solidFill>
            <a:ln>
              <a:headEnd type="none" w="med" len="med"/>
              <a:tailEnd type="none" w="med" len="med"/>
            </a:ln>
            <a:effectLst/>
            <a:scene3d>
              <a:camera prst="orthographicFront">
                <a:rot lat="0" lon="0" rev="0"/>
              </a:camera>
              <a:lightRig rig="chilly" dir="t"/>
            </a:scene3d>
            <a:sp3d prstMaterial="matte">
              <a:bevelT h="38100"/>
            </a:sp3d>
          </p:spPr>
          <p:style>
            <a:lnRef idx="0">
              <a:schemeClr val="accent1"/>
            </a:lnRef>
            <a:fillRef idx="3">
              <a:schemeClr val="accent1"/>
            </a:fillRef>
            <a:effectRef idx="3">
              <a:schemeClr val="accent1"/>
            </a:effectRef>
            <a:fontRef idx="minor">
              <a:schemeClr val="lt1"/>
            </a:fontRef>
          </p:style>
          <p:txBody>
            <a:bodyPr vert="horz" wrap="square" lIns="91440" tIns="45718" rIns="91440" bIns="45718" numCol="1" rtlCol="0" anchor="ctr" anchorCtr="0" compatLnSpc="1">
              <a:prstTxWarp prst="textNoShape">
                <a:avLst/>
              </a:prstTxWarp>
              <a:norm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defTabSz="914099" fontAlgn="base">
                <a:lnSpc>
                  <a:spcPct val="90000"/>
                </a:lnSpc>
                <a:spcBef>
                  <a:spcPct val="0"/>
                </a:spcBef>
                <a:spcAft>
                  <a:spcPct val="0"/>
                </a:spcAft>
                <a:tabLst>
                  <a:tab pos="282575" algn="l"/>
                </a:tabLst>
                <a:defRPr/>
              </a:pPr>
              <a:endParaRPr lang="en-US" altLang="zh-CN" b="1" dirty="0">
                <a:solidFill>
                  <a:schemeClr val="bg1">
                    <a:lumMod val="95000"/>
                    <a:lumOff val="5000"/>
                  </a:schemeClr>
                </a:solidFill>
                <a:latin typeface="Segoe UI" pitchFamily="34" charset="0"/>
              </a:endParaRPr>
            </a:p>
          </p:txBody>
        </p:sp>
        <p:sp>
          <p:nvSpPr>
            <p:cNvPr id="49" name="TextBox 22"/>
            <p:cNvSpPr txBox="1"/>
            <p:nvPr/>
          </p:nvSpPr>
          <p:spPr>
            <a:xfrm rot="19800000">
              <a:off x="6010297" y="4232808"/>
              <a:ext cx="2362200" cy="400110"/>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2000" dirty="0">
                  <a:solidFill>
                    <a:schemeClr val="bg1"/>
                  </a:solidFill>
                </a:rPr>
                <a:t>Connected</a:t>
              </a:r>
            </a:p>
          </p:txBody>
        </p:sp>
        <p:sp>
          <p:nvSpPr>
            <p:cNvPr id="50" name="Freeform 49"/>
            <p:cNvSpPr>
              <a:spLocks/>
            </p:cNvSpPr>
            <p:nvPr/>
          </p:nvSpPr>
          <p:spPr bwMode="auto">
            <a:xfrm>
              <a:off x="5696743" y="3414877"/>
              <a:ext cx="2836862" cy="2168525"/>
            </a:xfrm>
            <a:custGeom>
              <a:avLst/>
              <a:gdLst/>
              <a:ahLst/>
              <a:cxnLst>
                <a:cxn ang="0">
                  <a:pos x="0" y="720"/>
                </a:cxn>
                <a:cxn ang="0">
                  <a:pos x="0" y="900"/>
                </a:cxn>
                <a:cxn ang="0">
                  <a:pos x="1156" y="169"/>
                </a:cxn>
                <a:cxn ang="0">
                  <a:pos x="1177" y="0"/>
                </a:cxn>
                <a:cxn ang="0">
                  <a:pos x="0" y="720"/>
                </a:cxn>
              </a:cxnLst>
              <a:rect l="0" t="0" r="r" b="b"/>
              <a:pathLst>
                <a:path w="1177" h="900">
                  <a:moveTo>
                    <a:pt x="0" y="720"/>
                  </a:moveTo>
                  <a:cubicBezTo>
                    <a:pt x="0" y="900"/>
                    <a:pt x="0" y="900"/>
                    <a:pt x="0" y="900"/>
                  </a:cubicBezTo>
                  <a:cubicBezTo>
                    <a:pt x="0" y="900"/>
                    <a:pt x="1023" y="759"/>
                    <a:pt x="1156" y="169"/>
                  </a:cubicBezTo>
                  <a:cubicBezTo>
                    <a:pt x="1177" y="0"/>
                    <a:pt x="1177" y="0"/>
                    <a:pt x="1177" y="0"/>
                  </a:cubicBezTo>
                  <a:cubicBezTo>
                    <a:pt x="1044" y="589"/>
                    <a:pt x="0" y="720"/>
                    <a:pt x="0" y="720"/>
                  </a:cubicBezTo>
                  <a:close/>
                </a:path>
              </a:pathLst>
            </a:custGeom>
            <a:solidFill>
              <a:srgbClr val="2570A3"/>
            </a:solidFill>
            <a:ln>
              <a:headEnd type="none" w="med" len="med"/>
              <a:tailEnd type="none" w="med" len="med"/>
            </a:ln>
            <a:effectLst/>
            <a:scene3d>
              <a:camera prst="orthographicFront">
                <a:rot lat="0" lon="0" rev="0"/>
              </a:camera>
              <a:lightRig rig="chilly" dir="t"/>
            </a:scene3d>
            <a:sp3d prstMaterial="matte">
              <a:bevelT h="38100"/>
            </a:sp3d>
          </p:spPr>
          <p:style>
            <a:lnRef idx="0">
              <a:schemeClr val="accent1"/>
            </a:lnRef>
            <a:fillRef idx="3">
              <a:schemeClr val="accent1"/>
            </a:fillRef>
            <a:effectRef idx="3">
              <a:schemeClr val="accent1"/>
            </a:effectRef>
            <a:fontRef idx="minor">
              <a:schemeClr val="lt1"/>
            </a:fontRef>
          </p:style>
          <p:txBody>
            <a:bodyPr vert="horz" wrap="square" lIns="91440" tIns="45718" rIns="0" bIns="45718" numCol="1" rtlCol="0" anchor="ctr" anchorCtr="0" compatLnSpc="1">
              <a:prstTxWarp prst="textNoShape">
                <a:avLst/>
              </a:prstTxWarp>
              <a:norm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defTabSz="914099" fontAlgn="base">
                <a:lnSpc>
                  <a:spcPct val="90000"/>
                </a:lnSpc>
                <a:spcBef>
                  <a:spcPct val="0"/>
                </a:spcBef>
                <a:spcAft>
                  <a:spcPct val="0"/>
                </a:spcAft>
                <a:tabLst>
                  <a:tab pos="282575" algn="l"/>
                </a:tabLst>
                <a:defRPr/>
              </a:pPr>
              <a:endParaRPr lang="en-US" altLang="zh-CN" b="1" dirty="0">
                <a:solidFill>
                  <a:schemeClr val="bg1">
                    <a:lumMod val="95000"/>
                    <a:lumOff val="5000"/>
                  </a:schemeClr>
                </a:solidFill>
                <a:latin typeface="Segoe UI" pitchFamily="34" charset="0"/>
              </a:endParaRPr>
            </a:p>
          </p:txBody>
        </p:sp>
        <p:sp>
          <p:nvSpPr>
            <p:cNvPr id="51" name="Freeform 50"/>
            <p:cNvSpPr>
              <a:spLocks/>
            </p:cNvSpPr>
            <p:nvPr/>
          </p:nvSpPr>
          <p:spPr bwMode="auto">
            <a:xfrm>
              <a:off x="5468143" y="4729328"/>
              <a:ext cx="228600" cy="850900"/>
            </a:xfrm>
            <a:custGeom>
              <a:avLst/>
              <a:gdLst/>
              <a:ahLst/>
              <a:cxnLst>
                <a:cxn ang="0">
                  <a:pos x="15" y="0"/>
                </a:cxn>
                <a:cxn ang="0">
                  <a:pos x="0" y="266"/>
                </a:cxn>
                <a:cxn ang="0">
                  <a:pos x="144" y="536"/>
                </a:cxn>
                <a:cxn ang="0">
                  <a:pos x="144" y="263"/>
                </a:cxn>
                <a:cxn ang="0">
                  <a:pos x="15" y="0"/>
                </a:cxn>
              </a:cxnLst>
              <a:rect l="0" t="0" r="r" b="b"/>
              <a:pathLst>
                <a:path w="144" h="536">
                  <a:moveTo>
                    <a:pt x="15" y="0"/>
                  </a:moveTo>
                  <a:lnTo>
                    <a:pt x="0" y="266"/>
                  </a:lnTo>
                  <a:lnTo>
                    <a:pt x="144" y="536"/>
                  </a:lnTo>
                  <a:lnTo>
                    <a:pt x="144" y="263"/>
                  </a:lnTo>
                  <a:lnTo>
                    <a:pt x="15" y="0"/>
                  </a:lnTo>
                  <a:close/>
                </a:path>
              </a:pathLst>
            </a:custGeom>
            <a:solidFill>
              <a:srgbClr val="2570A3"/>
            </a:solidFill>
            <a:ln>
              <a:headEnd type="none" w="med" len="med"/>
              <a:tailEnd type="none" w="med" len="med"/>
            </a:ln>
            <a:effectLst/>
            <a:scene3d>
              <a:camera prst="orthographicFront">
                <a:rot lat="0" lon="0" rev="0"/>
              </a:camera>
              <a:lightRig rig="chilly" dir="t"/>
            </a:scene3d>
            <a:sp3d prstMaterial="matte">
              <a:bevelT h="38100"/>
            </a:sp3d>
          </p:spPr>
          <p:style>
            <a:lnRef idx="0">
              <a:schemeClr val="accent1"/>
            </a:lnRef>
            <a:fillRef idx="3">
              <a:schemeClr val="accent1"/>
            </a:fillRef>
            <a:effectRef idx="3">
              <a:schemeClr val="accent1"/>
            </a:effectRef>
            <a:fontRef idx="minor">
              <a:schemeClr val="lt1"/>
            </a:fontRef>
          </p:style>
          <p:txBody>
            <a:bodyPr vert="horz" wrap="square" lIns="91440" tIns="45718" rIns="0" bIns="45718" numCol="1" rtlCol="0" anchor="ctr" anchorCtr="0" compatLnSpc="1">
              <a:prstTxWarp prst="textNoShape">
                <a:avLst/>
              </a:prstTxWarp>
              <a:norm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defTabSz="914099" fontAlgn="base">
                <a:lnSpc>
                  <a:spcPct val="90000"/>
                </a:lnSpc>
                <a:spcBef>
                  <a:spcPct val="0"/>
                </a:spcBef>
                <a:spcAft>
                  <a:spcPct val="0"/>
                </a:spcAft>
                <a:tabLst>
                  <a:tab pos="282575" algn="l"/>
                </a:tabLst>
                <a:defRPr/>
              </a:pPr>
              <a:endParaRPr lang="en-US" altLang="zh-CN" b="1" dirty="0">
                <a:solidFill>
                  <a:schemeClr val="bg1">
                    <a:lumMod val="95000"/>
                    <a:lumOff val="5000"/>
                  </a:schemeClr>
                </a:solidFill>
                <a:latin typeface="Segoe UI" pitchFamily="34" charset="0"/>
              </a:endParaRPr>
            </a:p>
          </p:txBody>
        </p:sp>
      </p:grpSp>
      <p:grpSp>
        <p:nvGrpSpPr>
          <p:cNvPr id="52" name="Group 51"/>
          <p:cNvGrpSpPr/>
          <p:nvPr/>
        </p:nvGrpSpPr>
        <p:grpSpPr>
          <a:xfrm>
            <a:off x="2147094" y="3193407"/>
            <a:ext cx="3063874" cy="2640344"/>
            <a:chOff x="610394" y="2950997"/>
            <a:chExt cx="3063874" cy="2640344"/>
          </a:xfrm>
        </p:grpSpPr>
        <p:sp>
          <p:nvSpPr>
            <p:cNvPr id="53" name="Line 7"/>
            <p:cNvSpPr>
              <a:spLocks noChangeShapeType="1"/>
            </p:cNvSpPr>
            <p:nvPr/>
          </p:nvSpPr>
          <p:spPr bwMode="auto">
            <a:xfrm>
              <a:off x="2748756" y="2950997"/>
              <a:ext cx="1587" cy="1588"/>
            </a:xfrm>
            <a:prstGeom prst="line">
              <a:avLst/>
            </a:prstGeom>
            <a:noFill/>
            <a:ln w="952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a:effectLst>
                  <a:outerShdw blurRad="38100" dist="38100" dir="2700000" algn="tl">
                    <a:srgbClr val="000000">
                      <a:alpha val="43137"/>
                    </a:srgbClr>
                  </a:outerShdw>
                </a:effectLst>
              </a:endParaRPr>
            </a:p>
          </p:txBody>
        </p:sp>
        <p:sp>
          <p:nvSpPr>
            <p:cNvPr id="54" name="Line 8"/>
            <p:cNvSpPr>
              <a:spLocks noChangeShapeType="1"/>
            </p:cNvSpPr>
            <p:nvPr/>
          </p:nvSpPr>
          <p:spPr bwMode="auto">
            <a:xfrm>
              <a:off x="2748756" y="2950997"/>
              <a:ext cx="1587" cy="1588"/>
            </a:xfrm>
            <a:prstGeom prst="line">
              <a:avLst/>
            </a:prstGeom>
            <a:noFill/>
            <a:ln w="952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a:effectLst>
                  <a:outerShdw blurRad="38100" dist="38100" dir="2700000" algn="tl">
                    <a:srgbClr val="000000">
                      <a:alpha val="43137"/>
                    </a:srgbClr>
                  </a:outerShdw>
                </a:effectLst>
              </a:endParaRPr>
            </a:p>
          </p:txBody>
        </p:sp>
        <p:sp>
          <p:nvSpPr>
            <p:cNvPr id="55" name="Freeform 54"/>
            <p:cNvSpPr>
              <a:spLocks/>
            </p:cNvSpPr>
            <p:nvPr/>
          </p:nvSpPr>
          <p:spPr bwMode="auto">
            <a:xfrm>
              <a:off x="1975643" y="3599014"/>
              <a:ext cx="1446212" cy="814388"/>
            </a:xfrm>
            <a:custGeom>
              <a:avLst/>
              <a:gdLst/>
              <a:ahLst/>
              <a:cxnLst>
                <a:cxn ang="0">
                  <a:pos x="187" y="338"/>
                </a:cxn>
                <a:cxn ang="0">
                  <a:pos x="544" y="159"/>
                </a:cxn>
                <a:cxn ang="0">
                  <a:pos x="546" y="51"/>
                </a:cxn>
                <a:cxn ang="0">
                  <a:pos x="477" y="12"/>
                </a:cxn>
                <a:cxn ang="0">
                  <a:pos x="0" y="242"/>
                </a:cxn>
                <a:cxn ang="0">
                  <a:pos x="187" y="338"/>
                </a:cxn>
              </a:cxnLst>
              <a:rect l="0" t="0" r="r" b="b"/>
              <a:pathLst>
                <a:path w="600" h="338">
                  <a:moveTo>
                    <a:pt x="187" y="338"/>
                  </a:moveTo>
                  <a:cubicBezTo>
                    <a:pt x="544" y="159"/>
                    <a:pt x="544" y="159"/>
                    <a:pt x="544" y="159"/>
                  </a:cubicBezTo>
                  <a:cubicBezTo>
                    <a:pt x="544" y="159"/>
                    <a:pt x="600" y="133"/>
                    <a:pt x="546" y="51"/>
                  </a:cubicBezTo>
                  <a:cubicBezTo>
                    <a:pt x="546" y="51"/>
                    <a:pt x="513" y="0"/>
                    <a:pt x="477" y="12"/>
                  </a:cubicBezTo>
                  <a:cubicBezTo>
                    <a:pt x="0" y="242"/>
                    <a:pt x="0" y="242"/>
                    <a:pt x="0" y="242"/>
                  </a:cubicBezTo>
                  <a:cubicBezTo>
                    <a:pt x="52" y="275"/>
                    <a:pt x="114" y="308"/>
                    <a:pt x="187" y="338"/>
                  </a:cubicBezTo>
                  <a:close/>
                </a:path>
              </a:pathLst>
            </a:custGeom>
            <a:gradFill flip="none" rotWithShape="1">
              <a:gsLst>
                <a:gs pos="0">
                  <a:srgbClr val="3B3B3B"/>
                </a:gs>
                <a:gs pos="39999">
                  <a:srgbClr val="868686"/>
                </a:gs>
                <a:gs pos="70000">
                  <a:srgbClr val="E0E0E0"/>
                </a:gs>
                <a:gs pos="100000">
                  <a:srgbClr val="FFEBFA"/>
                </a:gs>
              </a:gsLst>
              <a:lin ang="2700000" scaled="0"/>
              <a:tileRect/>
            </a:gradFill>
            <a:ln w="12700" cap="flat" cmpd="sng" algn="ctr">
              <a:noFill/>
              <a:prstDash val="solid"/>
              <a:round/>
              <a:headEnd type="none" w="med" len="med"/>
              <a:tailEnd type="none" w="med" len="med"/>
            </a:ln>
            <a:effectLst>
              <a:outerShdw blurRad="63500" sx="102000" sy="102000" algn="ctr" rotWithShape="0">
                <a:prstClr val="black">
                  <a:alpha val="40000"/>
                </a:prstClr>
              </a:outerShdw>
              <a:reflection blurRad="6350" stA="52000" endA="300" endPos="35000" dir="5400000" sy="-100000" algn="bl" rotWithShape="0"/>
            </a:effectLst>
          </p:spPr>
          <p:txBody>
            <a:bodyPr vert="horz" wrap="square" lIns="91440" tIns="45720" rIns="91440" bIns="45720"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1096963" fontAlgn="base">
                <a:lnSpc>
                  <a:spcPct val="90000"/>
                </a:lnSpc>
                <a:spcBef>
                  <a:spcPct val="0"/>
                </a:spcBef>
                <a:spcAft>
                  <a:spcPct val="0"/>
                </a:spcAft>
                <a:defRPr/>
              </a:pPr>
              <a:endParaRPr lang="en-US" altLang="zh-CN" sz="2000" dirty="0">
                <a:solidFill>
                  <a:schemeClr val="bg1"/>
                </a:solidFill>
                <a:latin typeface="Segoe UI" pitchFamily="34" charset="0"/>
                <a:cs typeface="Segoe UI" pitchFamily="34" charset="0"/>
              </a:endParaRPr>
            </a:p>
          </p:txBody>
        </p:sp>
        <p:sp>
          <p:nvSpPr>
            <p:cNvPr id="56" name="Freeform 55"/>
            <p:cNvSpPr>
              <a:spLocks/>
            </p:cNvSpPr>
            <p:nvPr/>
          </p:nvSpPr>
          <p:spPr bwMode="auto">
            <a:xfrm>
              <a:off x="610394" y="3333902"/>
              <a:ext cx="3040062" cy="1828800"/>
            </a:xfrm>
            <a:custGeom>
              <a:avLst/>
              <a:gdLst/>
              <a:ahLst/>
              <a:cxnLst>
                <a:cxn ang="0">
                  <a:pos x="1262" y="582"/>
                </a:cxn>
                <a:cxn ang="0">
                  <a:pos x="1177" y="759"/>
                </a:cxn>
                <a:cxn ang="0">
                  <a:pos x="0" y="38"/>
                </a:cxn>
                <a:cxn ang="0">
                  <a:pos x="280" y="0"/>
                </a:cxn>
                <a:cxn ang="0">
                  <a:pos x="1262" y="582"/>
                </a:cxn>
              </a:cxnLst>
              <a:rect l="0" t="0" r="r" b="b"/>
              <a:pathLst>
                <a:path w="1262" h="759">
                  <a:moveTo>
                    <a:pt x="1262" y="582"/>
                  </a:moveTo>
                  <a:cubicBezTo>
                    <a:pt x="1177" y="759"/>
                    <a:pt x="1177" y="759"/>
                    <a:pt x="1177" y="759"/>
                  </a:cubicBezTo>
                  <a:cubicBezTo>
                    <a:pt x="1177" y="759"/>
                    <a:pt x="133" y="628"/>
                    <a:pt x="0" y="38"/>
                  </a:cubicBezTo>
                  <a:cubicBezTo>
                    <a:pt x="280" y="0"/>
                    <a:pt x="280" y="0"/>
                    <a:pt x="280" y="0"/>
                  </a:cubicBezTo>
                  <a:cubicBezTo>
                    <a:pt x="280" y="0"/>
                    <a:pt x="329" y="441"/>
                    <a:pt x="1262" y="582"/>
                  </a:cubicBezTo>
                  <a:close/>
                </a:path>
              </a:pathLst>
            </a:custGeom>
            <a:solidFill>
              <a:srgbClr val="FF0000"/>
            </a:solidFill>
            <a:ln>
              <a:headEnd type="none" w="med" len="med"/>
              <a:tailEnd type="none" w="med" len="med"/>
            </a:ln>
            <a:effectLst/>
            <a:scene3d>
              <a:camera prst="orthographicFront">
                <a:rot lat="0" lon="0" rev="0"/>
              </a:camera>
              <a:lightRig rig="chilly" dir="t"/>
            </a:scene3d>
            <a:sp3d prstMaterial="matte">
              <a:bevelT h="50800"/>
            </a:sp3d>
          </p:spPr>
          <p:style>
            <a:lnRef idx="0">
              <a:schemeClr val="accent1"/>
            </a:lnRef>
            <a:fillRef idx="3">
              <a:schemeClr val="accent1"/>
            </a:fillRef>
            <a:effectRef idx="3">
              <a:schemeClr val="accent1"/>
            </a:effectRef>
            <a:fontRef idx="minor">
              <a:schemeClr val="lt1"/>
            </a:fontRef>
          </p:style>
          <p:txBody>
            <a:bodyPr vert="horz" wrap="square" lIns="91440" tIns="45718" rIns="91440" bIns="45718" numCol="1" rtlCol="0" anchor="ctr" anchorCtr="0" compatLnSpc="1">
              <a:prstTxWarp prst="textNoShape">
                <a:avLst/>
              </a:prstTxWarp>
              <a:norm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defTabSz="914099" fontAlgn="base">
                <a:lnSpc>
                  <a:spcPct val="90000"/>
                </a:lnSpc>
                <a:spcBef>
                  <a:spcPct val="0"/>
                </a:spcBef>
                <a:spcAft>
                  <a:spcPct val="0"/>
                </a:spcAft>
                <a:tabLst>
                  <a:tab pos="282575" algn="l"/>
                </a:tabLst>
                <a:defRPr/>
              </a:pPr>
              <a:endParaRPr lang="en-US" altLang="zh-CN" b="1" dirty="0">
                <a:solidFill>
                  <a:schemeClr val="bg1">
                    <a:lumMod val="95000"/>
                    <a:lumOff val="5000"/>
                  </a:schemeClr>
                </a:solidFill>
                <a:latin typeface="Segoe UI" pitchFamily="34" charset="0"/>
              </a:endParaRPr>
            </a:p>
          </p:txBody>
        </p:sp>
        <p:sp>
          <p:nvSpPr>
            <p:cNvPr id="57" name="TextBox 21"/>
            <p:cNvSpPr txBox="1"/>
            <p:nvPr/>
          </p:nvSpPr>
          <p:spPr>
            <a:xfrm rot="1960586">
              <a:off x="675564" y="4190175"/>
              <a:ext cx="2362200" cy="400110"/>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2000" dirty="0">
                  <a:solidFill>
                    <a:schemeClr val="bg1"/>
                  </a:solidFill>
                </a:rPr>
                <a:t>Uniform Interface</a:t>
              </a:r>
            </a:p>
          </p:txBody>
        </p:sp>
        <p:sp>
          <p:nvSpPr>
            <p:cNvPr id="58" name="Freeform 57"/>
            <p:cNvSpPr>
              <a:spLocks/>
            </p:cNvSpPr>
            <p:nvPr/>
          </p:nvSpPr>
          <p:spPr bwMode="auto">
            <a:xfrm>
              <a:off x="610394" y="3424403"/>
              <a:ext cx="2835275" cy="2166938"/>
            </a:xfrm>
            <a:custGeom>
              <a:avLst/>
              <a:gdLst/>
              <a:ahLst/>
              <a:cxnLst>
                <a:cxn ang="0">
                  <a:pos x="1177" y="721"/>
                </a:cxn>
                <a:cxn ang="0">
                  <a:pos x="1177" y="900"/>
                </a:cxn>
                <a:cxn ang="0">
                  <a:pos x="21" y="169"/>
                </a:cxn>
                <a:cxn ang="0">
                  <a:pos x="0" y="0"/>
                </a:cxn>
                <a:cxn ang="0">
                  <a:pos x="1177" y="721"/>
                </a:cxn>
              </a:cxnLst>
              <a:rect l="0" t="0" r="r" b="b"/>
              <a:pathLst>
                <a:path w="1177" h="900">
                  <a:moveTo>
                    <a:pt x="1177" y="721"/>
                  </a:moveTo>
                  <a:cubicBezTo>
                    <a:pt x="1177" y="900"/>
                    <a:pt x="1177" y="900"/>
                    <a:pt x="1177" y="900"/>
                  </a:cubicBezTo>
                  <a:cubicBezTo>
                    <a:pt x="1177" y="900"/>
                    <a:pt x="154" y="759"/>
                    <a:pt x="21" y="169"/>
                  </a:cubicBezTo>
                  <a:cubicBezTo>
                    <a:pt x="0" y="0"/>
                    <a:pt x="0" y="0"/>
                    <a:pt x="0" y="0"/>
                  </a:cubicBezTo>
                  <a:cubicBezTo>
                    <a:pt x="133" y="590"/>
                    <a:pt x="1177" y="721"/>
                    <a:pt x="1177" y="721"/>
                  </a:cubicBezTo>
                  <a:close/>
                </a:path>
              </a:pathLst>
            </a:custGeom>
            <a:solidFill>
              <a:srgbClr val="FF0000"/>
            </a:solidFill>
            <a:ln>
              <a:headEnd type="none" w="med" len="med"/>
              <a:tailEnd type="none" w="med" len="med"/>
            </a:ln>
            <a:effectLst/>
            <a:scene3d>
              <a:camera prst="orthographicFront">
                <a:rot lat="0" lon="0" rev="0"/>
              </a:camera>
              <a:lightRig rig="chilly" dir="t"/>
            </a:scene3d>
            <a:sp3d prstMaterial="matte">
              <a:bevelT h="50800"/>
            </a:sp3d>
          </p:spPr>
          <p:style>
            <a:lnRef idx="0">
              <a:schemeClr val="accent1"/>
            </a:lnRef>
            <a:fillRef idx="3">
              <a:schemeClr val="accent1"/>
            </a:fillRef>
            <a:effectRef idx="3">
              <a:schemeClr val="accent1"/>
            </a:effectRef>
            <a:fontRef idx="minor">
              <a:schemeClr val="lt1"/>
            </a:fontRef>
          </p:style>
          <p:txBody>
            <a:bodyPr vert="horz" wrap="square" lIns="91440" tIns="45718" rIns="0" bIns="45718" numCol="1" rtlCol="0" anchor="ctr" anchorCtr="0" compatLnSpc="1">
              <a:prstTxWarp prst="textNoShape">
                <a:avLst/>
              </a:prstTxWarp>
              <a:norm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defTabSz="914099" fontAlgn="base">
                <a:lnSpc>
                  <a:spcPct val="90000"/>
                </a:lnSpc>
                <a:spcBef>
                  <a:spcPct val="0"/>
                </a:spcBef>
                <a:spcAft>
                  <a:spcPct val="0"/>
                </a:spcAft>
                <a:tabLst>
                  <a:tab pos="282575" algn="l"/>
                </a:tabLst>
                <a:defRPr/>
              </a:pPr>
              <a:endParaRPr lang="en-US" altLang="zh-CN" b="1" dirty="0">
                <a:solidFill>
                  <a:schemeClr val="bg1">
                    <a:lumMod val="95000"/>
                    <a:lumOff val="5000"/>
                  </a:schemeClr>
                </a:solidFill>
                <a:latin typeface="Segoe UI" pitchFamily="34" charset="0"/>
              </a:endParaRPr>
            </a:p>
          </p:txBody>
        </p:sp>
        <p:sp>
          <p:nvSpPr>
            <p:cNvPr id="59" name="Freeform 58"/>
            <p:cNvSpPr>
              <a:spLocks/>
            </p:cNvSpPr>
            <p:nvPr/>
          </p:nvSpPr>
          <p:spPr bwMode="auto">
            <a:xfrm>
              <a:off x="3445668" y="4735664"/>
              <a:ext cx="228600" cy="847725"/>
            </a:xfrm>
            <a:custGeom>
              <a:avLst/>
              <a:gdLst/>
              <a:ahLst/>
              <a:cxnLst>
                <a:cxn ang="0">
                  <a:pos x="129" y="0"/>
                </a:cxn>
                <a:cxn ang="0">
                  <a:pos x="144" y="264"/>
                </a:cxn>
                <a:cxn ang="0">
                  <a:pos x="0" y="534"/>
                </a:cxn>
                <a:cxn ang="0">
                  <a:pos x="0" y="263"/>
                </a:cxn>
                <a:cxn ang="0">
                  <a:pos x="129" y="0"/>
                </a:cxn>
              </a:cxnLst>
              <a:rect l="0" t="0" r="r" b="b"/>
              <a:pathLst>
                <a:path w="144" h="534">
                  <a:moveTo>
                    <a:pt x="129" y="0"/>
                  </a:moveTo>
                  <a:lnTo>
                    <a:pt x="144" y="264"/>
                  </a:lnTo>
                  <a:lnTo>
                    <a:pt x="0" y="534"/>
                  </a:lnTo>
                  <a:lnTo>
                    <a:pt x="0" y="263"/>
                  </a:lnTo>
                  <a:lnTo>
                    <a:pt x="129" y="0"/>
                  </a:lnTo>
                  <a:close/>
                </a:path>
              </a:pathLst>
            </a:custGeom>
            <a:solidFill>
              <a:srgbClr val="C45F0C"/>
            </a:solidFill>
            <a:ln>
              <a:headEnd type="none" w="med" len="med"/>
              <a:tailEnd type="none" w="med" len="med"/>
            </a:ln>
            <a:effectLst/>
            <a:scene3d>
              <a:camera prst="orthographicFront">
                <a:rot lat="0" lon="0" rev="0"/>
              </a:camera>
              <a:lightRig rig="chilly" dir="t"/>
            </a:scene3d>
            <a:sp3d prstMaterial="matte">
              <a:bevelT h="50800"/>
            </a:sp3d>
          </p:spPr>
          <p:style>
            <a:lnRef idx="0">
              <a:schemeClr val="accent1"/>
            </a:lnRef>
            <a:fillRef idx="3">
              <a:schemeClr val="accent1"/>
            </a:fillRef>
            <a:effectRef idx="3">
              <a:schemeClr val="accent1"/>
            </a:effectRef>
            <a:fontRef idx="minor">
              <a:schemeClr val="lt1"/>
            </a:fontRef>
          </p:style>
          <p:txBody>
            <a:bodyPr vert="horz" wrap="square" lIns="91440" tIns="45718" rIns="0" bIns="45718" numCol="1" rtlCol="0" anchor="ctr" anchorCtr="0" compatLnSpc="1">
              <a:prstTxWarp prst="textNoShape">
                <a:avLst/>
              </a:prstTxWarp>
              <a:norm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defTabSz="914099" fontAlgn="base">
                <a:lnSpc>
                  <a:spcPct val="90000"/>
                </a:lnSpc>
                <a:spcBef>
                  <a:spcPct val="0"/>
                </a:spcBef>
                <a:spcAft>
                  <a:spcPct val="0"/>
                </a:spcAft>
                <a:tabLst>
                  <a:tab pos="282575" algn="l"/>
                </a:tabLst>
                <a:defRPr/>
              </a:pPr>
              <a:endParaRPr lang="en-US" altLang="zh-CN" b="1" dirty="0">
                <a:solidFill>
                  <a:schemeClr val="bg1">
                    <a:lumMod val="95000"/>
                    <a:lumOff val="5000"/>
                  </a:schemeClr>
                </a:solidFill>
                <a:latin typeface="Segoe UI" pitchFamily="34" charset="0"/>
              </a:endParaRPr>
            </a:p>
          </p:txBody>
        </p:sp>
      </p:grpSp>
      <p:sp>
        <p:nvSpPr>
          <p:cNvPr id="6" name="Slide Number Placeholder 5"/>
          <p:cNvSpPr>
            <a:spLocks noGrp="1"/>
          </p:cNvSpPr>
          <p:nvPr>
            <p:ph type="sldNum" sz="quarter" idx="12"/>
          </p:nvPr>
        </p:nvSpPr>
        <p:spPr/>
        <p:txBody>
          <a:bodyPr/>
          <a:lstStyle/>
          <a:p>
            <a:fld id="{AFFF257A-30C5-4AFB-911B-BE4CEEA1EA82}" type="slidenum">
              <a:rPr lang="en-US" smtClean="0"/>
              <a:pPr/>
              <a:t>10</a:t>
            </a:fld>
            <a:endParaRPr lang="en-US" dirty="0"/>
          </a:p>
        </p:txBody>
      </p:sp>
    </p:spTree>
    <p:extLst>
      <p:ext uri="{BB962C8B-B14F-4D97-AF65-F5344CB8AC3E}">
        <p14:creationId xmlns:p14="http://schemas.microsoft.com/office/powerpoint/2010/main" val="3209139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39"/>
                                        </p:tgtEl>
                                        <p:attrNameLst>
                                          <p:attrName>style.opacity</p:attrName>
                                        </p:attrNameLst>
                                      </p:cBhvr>
                                      <p:to>
                                        <p:strVal val="0.5"/>
                                      </p:to>
                                    </p:set>
                                    <p:animEffect filter="image" prLst="opacity: 0.5">
                                      <p:cBhvr rctx="IE">
                                        <p:cTn id="7" dur="indefinite"/>
                                        <p:tgtEl>
                                          <p:spTgt spid="39"/>
                                        </p:tgtEl>
                                      </p:cBhvr>
                                    </p:animEffect>
                                  </p:childTnLst>
                                </p:cTn>
                              </p:par>
                              <p:par>
                                <p:cTn id="8" presetID="9" presetClass="emph" presetSubtype="0" nodeType="withEffect">
                                  <p:stCondLst>
                                    <p:cond delay="0"/>
                                  </p:stCondLst>
                                  <p:childTnLst>
                                    <p:set>
                                      <p:cBhvr rctx="PPT">
                                        <p:cTn id="9" dur="indefinite"/>
                                        <p:tgtEl>
                                          <p:spTgt spid="46"/>
                                        </p:tgtEl>
                                        <p:attrNameLst>
                                          <p:attrName>style.opacity</p:attrName>
                                        </p:attrNameLst>
                                      </p:cBhvr>
                                      <p:to>
                                        <p:strVal val="0.5"/>
                                      </p:to>
                                    </p:set>
                                    <p:animEffect filter="image" prLst="opacity: 0.5">
                                      <p:cBhvr rctx="IE">
                                        <p:cTn id="10" dur="indefinite"/>
                                        <p:tgtEl>
                                          <p:spTgt spid="46"/>
                                        </p:tgtEl>
                                      </p:cBhvr>
                                    </p:animEffect>
                                  </p:childTnLst>
                                </p:cTn>
                              </p:par>
                              <p:par>
                                <p:cTn id="11" presetID="9" presetClass="emph" presetSubtype="0" nodeType="withEffect">
                                  <p:stCondLst>
                                    <p:cond delay="0"/>
                                  </p:stCondLst>
                                  <p:childTnLst>
                                    <p:set>
                                      <p:cBhvr rctx="PPT">
                                        <p:cTn id="12" dur="indefinite"/>
                                        <p:tgtEl>
                                          <p:spTgt spid="52"/>
                                        </p:tgtEl>
                                        <p:attrNameLst>
                                          <p:attrName>style.opacity</p:attrName>
                                        </p:attrNameLst>
                                      </p:cBhvr>
                                      <p:to>
                                        <p:strVal val="0.5"/>
                                      </p:to>
                                    </p:set>
                                    <p:animEffect filter="image" prLst="opacity: 0.5">
                                      <p:cBhvr rctx="IE">
                                        <p:cTn id="13" dur="indefinite"/>
                                        <p:tgtEl>
                                          <p:spTgt spid="52"/>
                                        </p:tgtEl>
                                      </p:cBhvr>
                                    </p:animEffect>
                                  </p:childTnLst>
                                </p:cTn>
                              </p:par>
                              <p:par>
                                <p:cTn id="14" presetID="9" presetClass="emph" presetSubtype="0" nodeType="withEffect">
                                  <p:stCondLst>
                                    <p:cond delay="0"/>
                                  </p:stCondLst>
                                  <p:childTnLst>
                                    <p:set>
                                      <p:cBhvr rctx="PPT">
                                        <p:cTn id="15" dur="indefinite"/>
                                        <p:tgtEl>
                                          <p:spTgt spid="33"/>
                                        </p:tgtEl>
                                        <p:attrNameLst>
                                          <p:attrName>style.opacity</p:attrName>
                                        </p:attrNameLst>
                                      </p:cBhvr>
                                      <p:to>
                                        <p:strVal val="0.5"/>
                                      </p:to>
                                    </p:set>
                                    <p:animEffect filter="image" prLst="opacity: 0.5">
                                      <p:cBhvr rctx="IE">
                                        <p:cTn id="16" dur="indefinite"/>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mph" presetSubtype="0" nodeType="clickEffect">
                                  <p:stCondLst>
                                    <p:cond delay="0"/>
                                  </p:stCondLst>
                                  <p:endCondLst>
                                    <p:cond evt="onNext" delay="0">
                                      <p:tgtEl>
                                        <p:sldTgt/>
                                      </p:tgtEl>
                                    </p:cond>
                                  </p:endCondLst>
                                  <p:childTnLst>
                                    <p:set>
                                      <p:cBhvr rctx="PPT">
                                        <p:cTn id="20" dur="indefinite"/>
                                        <p:tgtEl>
                                          <p:spTgt spid="52"/>
                                        </p:tgtEl>
                                        <p:attrNameLst>
                                          <p:attrName>style.opacity</p:attrName>
                                        </p:attrNameLst>
                                      </p:cBhvr>
                                      <p:to>
                                        <p:strVal val="1"/>
                                      </p:to>
                                    </p:set>
                                    <p:animEffect filter="image" prLst="opacity: 1">
                                      <p:cBhvr rctx="IE">
                                        <p:cTn id="21" dur="indefinite"/>
                                        <p:tgtEl>
                                          <p:spTgt spid="5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nodeType="clickEffect">
                                  <p:stCondLst>
                                    <p:cond delay="0"/>
                                  </p:stCondLst>
                                  <p:endCondLst>
                                    <p:cond evt="onNext" delay="0">
                                      <p:tgtEl>
                                        <p:sldTgt/>
                                      </p:tgtEl>
                                    </p:cond>
                                  </p:endCondLst>
                                  <p:childTnLst>
                                    <p:set>
                                      <p:cBhvr rctx="PPT">
                                        <p:cTn id="25" dur="indefinite"/>
                                        <p:tgtEl>
                                          <p:spTgt spid="33"/>
                                        </p:tgtEl>
                                        <p:attrNameLst>
                                          <p:attrName>style.opacity</p:attrName>
                                        </p:attrNameLst>
                                      </p:cBhvr>
                                      <p:to>
                                        <p:strVal val="1"/>
                                      </p:to>
                                    </p:set>
                                    <p:animEffect filter="image" prLst="opacity: 1">
                                      <p:cBhvr rctx="IE">
                                        <p:cTn id="26" dur="indefinite"/>
                                        <p:tgtEl>
                                          <p:spTgt spid="33"/>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mph" presetSubtype="0" nodeType="clickEffect">
                                  <p:stCondLst>
                                    <p:cond delay="0"/>
                                  </p:stCondLst>
                                  <p:endCondLst>
                                    <p:cond evt="onNext" delay="0">
                                      <p:tgtEl>
                                        <p:sldTgt/>
                                      </p:tgtEl>
                                    </p:cond>
                                  </p:endCondLst>
                                  <p:childTnLst>
                                    <p:set>
                                      <p:cBhvr rctx="PPT">
                                        <p:cTn id="30" dur="indefinite"/>
                                        <p:tgtEl>
                                          <p:spTgt spid="39"/>
                                        </p:tgtEl>
                                        <p:attrNameLst>
                                          <p:attrName>style.opacity</p:attrName>
                                        </p:attrNameLst>
                                      </p:cBhvr>
                                      <p:to>
                                        <p:strVal val="1"/>
                                      </p:to>
                                    </p:set>
                                    <p:animEffect filter="image" prLst="opacity: 1">
                                      <p:cBhvr rctx="IE">
                                        <p:cTn id="31" dur="indefinite"/>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nodeType="clickEffect">
                                  <p:stCondLst>
                                    <p:cond delay="0"/>
                                  </p:stCondLst>
                                  <p:endCondLst>
                                    <p:cond evt="onNext" delay="0">
                                      <p:tgtEl>
                                        <p:sldTgt/>
                                      </p:tgtEl>
                                    </p:cond>
                                  </p:endCondLst>
                                  <p:childTnLst>
                                    <p:set>
                                      <p:cBhvr rctx="PPT">
                                        <p:cTn id="35" dur="indefinite"/>
                                        <p:tgtEl>
                                          <p:spTgt spid="46"/>
                                        </p:tgtEl>
                                        <p:attrNameLst>
                                          <p:attrName>style.opacity</p:attrName>
                                        </p:attrNameLst>
                                      </p:cBhvr>
                                      <p:to>
                                        <p:strVal val="1"/>
                                      </p:to>
                                    </p:set>
                                    <p:animEffect filter="image" prLst="opacity: 1">
                                      <p:cBhvr rctx="IE">
                                        <p:cTn id="36" dur="indefinite"/>
                                        <p:tgtEl>
                                          <p:spTgt spid="46"/>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mph" presetSubtype="0" nodeType="clickEffect">
                                  <p:stCondLst>
                                    <p:cond delay="0"/>
                                  </p:stCondLst>
                                  <p:childTnLst>
                                    <p:set>
                                      <p:cBhvr rctx="PPT">
                                        <p:cTn id="40" dur="indefinite"/>
                                        <p:tgtEl>
                                          <p:spTgt spid="39"/>
                                        </p:tgtEl>
                                        <p:attrNameLst>
                                          <p:attrName>style.opacity</p:attrName>
                                        </p:attrNameLst>
                                      </p:cBhvr>
                                      <p:to>
                                        <p:strVal val="1"/>
                                      </p:to>
                                    </p:set>
                                    <p:animEffect filter="image" prLst="opacity: 1">
                                      <p:cBhvr rctx="IE">
                                        <p:cTn id="41" dur="indefinite"/>
                                        <p:tgtEl>
                                          <p:spTgt spid="39"/>
                                        </p:tgtEl>
                                      </p:cBhvr>
                                    </p:animEffect>
                                  </p:childTnLst>
                                </p:cTn>
                              </p:par>
                            </p:childTnLst>
                          </p:cTn>
                        </p:par>
                        <p:par>
                          <p:cTn id="42" fill="hold">
                            <p:stCondLst>
                              <p:cond delay="0"/>
                            </p:stCondLst>
                            <p:childTnLst>
                              <p:par>
                                <p:cTn id="43" presetID="9" presetClass="emph" presetSubtype="0" nodeType="afterEffect">
                                  <p:stCondLst>
                                    <p:cond delay="0"/>
                                  </p:stCondLst>
                                  <p:childTnLst>
                                    <p:set>
                                      <p:cBhvr rctx="PPT">
                                        <p:cTn id="44" dur="indefinite"/>
                                        <p:tgtEl>
                                          <p:spTgt spid="46"/>
                                        </p:tgtEl>
                                        <p:attrNameLst>
                                          <p:attrName>style.opacity</p:attrName>
                                        </p:attrNameLst>
                                      </p:cBhvr>
                                      <p:to>
                                        <p:strVal val="1"/>
                                      </p:to>
                                    </p:set>
                                    <p:animEffect filter="image" prLst="opacity: 1">
                                      <p:cBhvr rctx="IE">
                                        <p:cTn id="45" dur="indefinite"/>
                                        <p:tgtEl>
                                          <p:spTgt spid="46"/>
                                        </p:tgtEl>
                                      </p:cBhvr>
                                    </p:animEffect>
                                  </p:childTnLst>
                                </p:cTn>
                              </p:par>
                            </p:childTnLst>
                          </p:cTn>
                        </p:par>
                        <p:par>
                          <p:cTn id="46" fill="hold">
                            <p:stCondLst>
                              <p:cond delay="0"/>
                            </p:stCondLst>
                            <p:childTnLst>
                              <p:par>
                                <p:cTn id="47" presetID="9" presetClass="emph" presetSubtype="0" nodeType="afterEffect">
                                  <p:stCondLst>
                                    <p:cond delay="0"/>
                                  </p:stCondLst>
                                  <p:childTnLst>
                                    <p:set>
                                      <p:cBhvr rctx="PPT">
                                        <p:cTn id="48" dur="indefinite"/>
                                        <p:tgtEl>
                                          <p:spTgt spid="52"/>
                                        </p:tgtEl>
                                        <p:attrNameLst>
                                          <p:attrName>style.opacity</p:attrName>
                                        </p:attrNameLst>
                                      </p:cBhvr>
                                      <p:to>
                                        <p:strVal val="1"/>
                                      </p:to>
                                    </p:set>
                                    <p:animEffect filter="image" prLst="opacity: 1">
                                      <p:cBhvr rctx="IE">
                                        <p:cTn id="49" dur="indefinite"/>
                                        <p:tgtEl>
                                          <p:spTgt spid="52"/>
                                        </p:tgtEl>
                                      </p:cBhvr>
                                    </p:animEffect>
                                  </p:childTnLst>
                                </p:cTn>
                              </p:par>
                            </p:childTnLst>
                          </p:cTn>
                        </p:par>
                        <p:par>
                          <p:cTn id="50" fill="hold">
                            <p:stCondLst>
                              <p:cond delay="0"/>
                            </p:stCondLst>
                            <p:childTnLst>
                              <p:par>
                                <p:cTn id="51" presetID="9" presetClass="emph" presetSubtype="0" nodeType="afterEffect">
                                  <p:stCondLst>
                                    <p:cond delay="0"/>
                                  </p:stCondLst>
                                  <p:childTnLst>
                                    <p:set>
                                      <p:cBhvr rctx="PPT">
                                        <p:cTn id="52" dur="indefinite"/>
                                        <p:tgtEl>
                                          <p:spTgt spid="33"/>
                                        </p:tgtEl>
                                        <p:attrNameLst>
                                          <p:attrName>style.opacity</p:attrName>
                                        </p:attrNameLst>
                                      </p:cBhvr>
                                      <p:to>
                                        <p:strVal val="1"/>
                                      </p:to>
                                    </p:set>
                                    <p:animEffect filter="image" prLst="opacity: 1">
                                      <p:cBhvr rctx="IE">
                                        <p:cTn id="53" dur="indefinite"/>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Resource Representations</a:t>
            </a:r>
          </a:p>
        </p:txBody>
      </p:sp>
      <p:sp>
        <p:nvSpPr>
          <p:cNvPr id="5" name="Slide Number Placeholder 4"/>
          <p:cNvSpPr>
            <a:spLocks noGrp="1"/>
          </p:cNvSpPr>
          <p:nvPr>
            <p:ph type="sldNum" sz="quarter" idx="12"/>
          </p:nvPr>
        </p:nvSpPr>
        <p:spPr/>
        <p:txBody>
          <a:bodyPr/>
          <a:lstStyle/>
          <a:p>
            <a:fld id="{026CCAEB-CB17-44EB-A892-4553F1D666B6}" type="slidenum">
              <a:rPr lang="en-US" smtClean="0"/>
              <a:pPr/>
              <a:t>11</a:t>
            </a:fld>
            <a:endParaRPr lang="en-US" dirty="0"/>
          </a:p>
        </p:txBody>
      </p:sp>
      <p:sp>
        <p:nvSpPr>
          <p:cNvPr id="3" name="Content Placeholder 2"/>
          <p:cNvSpPr>
            <a:spLocks noGrp="1"/>
          </p:cNvSpPr>
          <p:nvPr>
            <p:ph type="body" sz="quarter" idx="13"/>
          </p:nvPr>
        </p:nvSpPr>
        <p:spPr/>
        <p:txBody>
          <a:bodyPr/>
          <a:lstStyle/>
          <a:p>
            <a:r>
              <a:rPr lang="en-US" noProof="0" dirty="0"/>
              <a:t>Resource can have multiple representations, for example, HTML, XHTML, XML, JSON, plain text, multimedia, Atom, etc.</a:t>
            </a:r>
          </a:p>
          <a:p>
            <a:r>
              <a:rPr lang="en-US" noProof="0" dirty="0"/>
              <a:t>Content negotiation allows client to specify the type of content it can accept and preference: “I want XML”</a:t>
            </a:r>
          </a:p>
          <a:p>
            <a:r>
              <a:rPr lang="en-US" noProof="0" dirty="0"/>
              <a:t>MIME defines some standard content types:</a:t>
            </a:r>
          </a:p>
          <a:p>
            <a:pPr lvl="1"/>
            <a:r>
              <a:rPr lang="en-US" noProof="0" dirty="0"/>
              <a:t>“text/plain”</a:t>
            </a:r>
          </a:p>
          <a:p>
            <a:pPr lvl="1"/>
            <a:r>
              <a:rPr lang="en-US" noProof="0" dirty="0"/>
              <a:t>“text/html”</a:t>
            </a:r>
          </a:p>
          <a:p>
            <a:pPr lvl="1"/>
            <a:r>
              <a:rPr lang="en-US" noProof="0" dirty="0"/>
              <a:t>“image/jpeg”</a:t>
            </a:r>
          </a:p>
          <a:p>
            <a:pPr lvl="1"/>
            <a:r>
              <a:rPr lang="en-US" noProof="0" dirty="0"/>
              <a:t>“audio/mp3” and so on.</a:t>
            </a:r>
          </a:p>
        </p:txBody>
      </p:sp>
    </p:spTree>
    <p:extLst>
      <p:ext uri="{BB962C8B-B14F-4D97-AF65-F5344CB8AC3E}">
        <p14:creationId xmlns:p14="http://schemas.microsoft.com/office/powerpoint/2010/main" val="1744286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Hypermedia</a:t>
            </a:r>
          </a:p>
        </p:txBody>
      </p:sp>
      <p:sp>
        <p:nvSpPr>
          <p:cNvPr id="5" name="Slide Number Placeholder 4"/>
          <p:cNvSpPr>
            <a:spLocks noGrp="1"/>
          </p:cNvSpPr>
          <p:nvPr>
            <p:ph type="sldNum" sz="quarter" idx="12"/>
          </p:nvPr>
        </p:nvSpPr>
        <p:spPr/>
        <p:txBody>
          <a:bodyPr/>
          <a:lstStyle/>
          <a:p>
            <a:fld id="{026CCAEB-CB17-44EB-A892-4553F1D666B6}" type="slidenum">
              <a:rPr lang="en-US" smtClean="0"/>
              <a:pPr/>
              <a:t>12</a:t>
            </a:fld>
            <a:endParaRPr lang="en-US" dirty="0"/>
          </a:p>
        </p:txBody>
      </p:sp>
      <p:sp>
        <p:nvSpPr>
          <p:cNvPr id="3" name="Content Placeholder 2"/>
          <p:cNvSpPr>
            <a:spLocks noGrp="1"/>
          </p:cNvSpPr>
          <p:nvPr>
            <p:ph type="body" sz="quarter" idx="13"/>
          </p:nvPr>
        </p:nvSpPr>
        <p:spPr/>
        <p:txBody>
          <a:bodyPr/>
          <a:lstStyle/>
          <a:p>
            <a:r>
              <a:rPr lang="en-US" noProof="0" dirty="0"/>
              <a:t>Follow your nose or links</a:t>
            </a:r>
          </a:p>
          <a:p>
            <a:r>
              <a:rPr lang="en-US" noProof="0" dirty="0"/>
              <a:t>Ability to link resources via URIs is the “state transfer” aspect of REST</a:t>
            </a:r>
          </a:p>
          <a:p>
            <a:r>
              <a:rPr lang="en-US" noProof="0" dirty="0"/>
              <a:t>Server can update links and clients simply follow them</a:t>
            </a:r>
          </a:p>
          <a:p>
            <a:r>
              <a:rPr lang="en-US" b="1" noProof="0" dirty="0"/>
              <a:t>H</a:t>
            </a:r>
            <a:r>
              <a:rPr lang="en-US" noProof="0" dirty="0"/>
              <a:t>ypermedia </a:t>
            </a:r>
            <a:r>
              <a:rPr lang="en-US" b="1" noProof="0" dirty="0"/>
              <a:t>A</a:t>
            </a:r>
            <a:r>
              <a:rPr lang="en-US" noProof="0" dirty="0"/>
              <a:t>s </a:t>
            </a:r>
            <a:r>
              <a:rPr lang="en-US" b="1" noProof="0" dirty="0"/>
              <a:t>T</a:t>
            </a:r>
            <a:r>
              <a:rPr lang="en-US" noProof="0" dirty="0"/>
              <a:t>he </a:t>
            </a:r>
            <a:r>
              <a:rPr lang="en-US" b="1" noProof="0" dirty="0"/>
              <a:t>E</a:t>
            </a:r>
            <a:r>
              <a:rPr lang="en-US" noProof="0" dirty="0"/>
              <a:t>ngine </a:t>
            </a:r>
            <a:r>
              <a:rPr lang="en-US" b="1" noProof="0" dirty="0"/>
              <a:t>O</a:t>
            </a:r>
            <a:r>
              <a:rPr lang="en-US" noProof="0" dirty="0"/>
              <a:t>f </a:t>
            </a:r>
            <a:r>
              <a:rPr lang="en-US" b="1" noProof="0" dirty="0"/>
              <a:t>A</a:t>
            </a:r>
            <a:r>
              <a:rPr lang="en-US" noProof="0" dirty="0"/>
              <a:t>pplication </a:t>
            </a:r>
            <a:r>
              <a:rPr lang="en-US" b="1" noProof="0" dirty="0"/>
              <a:t>S</a:t>
            </a:r>
            <a:r>
              <a:rPr lang="en-US" noProof="0" dirty="0"/>
              <a:t>tate (HATEOAS)</a:t>
            </a:r>
          </a:p>
          <a:p>
            <a:r>
              <a:rPr lang="en-US" noProof="0" dirty="0"/>
              <a:t>Links are not restricted to human users. Applications can also use them as well </a:t>
            </a:r>
          </a:p>
          <a:p>
            <a:endParaRPr lang="en-US" noProof="0" dirty="0"/>
          </a:p>
          <a:p>
            <a:endParaRPr lang="en-US" noProof="0" dirty="0"/>
          </a:p>
        </p:txBody>
      </p:sp>
    </p:spTree>
    <p:extLst>
      <p:ext uri="{BB962C8B-B14F-4D97-AF65-F5344CB8AC3E}">
        <p14:creationId xmlns:p14="http://schemas.microsoft.com/office/powerpoint/2010/main" val="2790246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Uniform Resource Identifier (URI) </a:t>
            </a:r>
          </a:p>
        </p:txBody>
      </p:sp>
      <p:sp>
        <p:nvSpPr>
          <p:cNvPr id="5" name="Slide Number Placeholder 4"/>
          <p:cNvSpPr>
            <a:spLocks noGrp="1"/>
          </p:cNvSpPr>
          <p:nvPr>
            <p:ph type="sldNum" sz="quarter" idx="12"/>
          </p:nvPr>
        </p:nvSpPr>
        <p:spPr/>
        <p:txBody>
          <a:bodyPr/>
          <a:lstStyle/>
          <a:p>
            <a:pPr lvl="0"/>
            <a:fld id="{026CCAEB-CB17-44EB-A892-4553F1D666B6}" type="slidenum">
              <a:rPr lang="en-US" noProof="0" smtClean="0"/>
              <a:pPr lvl="0"/>
              <a:t>13</a:t>
            </a:fld>
            <a:endParaRPr lang="en-US" noProof="0" dirty="0"/>
          </a:p>
        </p:txBody>
      </p:sp>
      <p:sp>
        <p:nvSpPr>
          <p:cNvPr id="3" name="Content Placeholder 2"/>
          <p:cNvSpPr>
            <a:spLocks noGrp="1"/>
          </p:cNvSpPr>
          <p:nvPr>
            <p:ph type="body" sz="quarter" idx="13"/>
          </p:nvPr>
        </p:nvSpPr>
        <p:spPr/>
        <p:txBody>
          <a:bodyPr/>
          <a:lstStyle/>
          <a:p>
            <a:r>
              <a:rPr lang="en-US" noProof="0" dirty="0"/>
              <a:t>URI uniquely identifies a resource globally</a:t>
            </a:r>
          </a:p>
          <a:p>
            <a:r>
              <a:rPr lang="en-US" noProof="0" dirty="0"/>
              <a:t>It allows a resource to be addressable and capable of being manipulated using an application protocol such as HTTP</a:t>
            </a:r>
          </a:p>
          <a:p>
            <a:r>
              <a:rPr lang="en-US" noProof="0" dirty="0"/>
              <a:t>A URI identifies a single resource, but a single resource can have more than one URI: One-to-Many relationship</a:t>
            </a:r>
          </a:p>
          <a:p>
            <a:pPr lvl="1"/>
            <a:r>
              <a:rPr lang="en-US" noProof="0" dirty="0"/>
              <a:t>For example, an atom feed of orders for a particular customer.</a:t>
            </a:r>
          </a:p>
          <a:p>
            <a:r>
              <a:rPr lang="en-US" noProof="0" dirty="0"/>
              <a:t>Human-readable URIs are not required to be RESTful</a:t>
            </a:r>
          </a:p>
          <a:p>
            <a:r>
              <a:rPr lang="en-US" noProof="0" dirty="0"/>
              <a:t>Embrace the URI:</a:t>
            </a:r>
          </a:p>
          <a:p>
            <a:pPr lvl="1"/>
            <a:r>
              <a:rPr lang="en-US" noProof="0" dirty="0"/>
              <a:t>How to get it: scheme: http://</a:t>
            </a:r>
          </a:p>
          <a:p>
            <a:pPr lvl="1"/>
            <a:r>
              <a:rPr lang="en-US" noProof="0" dirty="0"/>
              <a:t>Where to get it: contoso.com</a:t>
            </a:r>
          </a:p>
          <a:p>
            <a:pPr lvl="1"/>
            <a:r>
              <a:rPr lang="en-US" noProof="0" dirty="0"/>
              <a:t>What to get: modules </a:t>
            </a:r>
          </a:p>
        </p:txBody>
      </p:sp>
      <p:sp>
        <p:nvSpPr>
          <p:cNvPr id="4" name="Footer Placeholder 3"/>
          <p:cNvSpPr>
            <a:spLocks noGrp="1"/>
          </p:cNvSpPr>
          <p:nvPr>
            <p:ph type="ftr" sz="quarter" idx="4294967295"/>
          </p:nvPr>
        </p:nvSpPr>
        <p:spPr>
          <a:xfrm>
            <a:off x="0" y="6477000"/>
            <a:ext cx="4876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sp>
        <p:nvSpPr>
          <p:cNvPr id="13" name="TextBox 12"/>
          <p:cNvSpPr txBox="1"/>
          <p:nvPr/>
        </p:nvSpPr>
        <p:spPr>
          <a:xfrm>
            <a:off x="3547566" y="5786736"/>
            <a:ext cx="872034" cy="461665"/>
          </a:xfrm>
          <a:prstGeom prst="rect">
            <a:avLst/>
          </a:prstGeom>
          <a:noFill/>
        </p:spPr>
        <p:txBody>
          <a:bodyPr wrap="none" lIns="0" tIns="45720" rIns="0" rtlCol="0">
            <a:spAutoFit/>
          </a:bodyPr>
          <a:lstStyle/>
          <a:p>
            <a:pPr>
              <a:buSzPct val="110000"/>
            </a:pPr>
            <a:r>
              <a:rPr lang="en-US" sz="2400" dirty="0">
                <a:solidFill>
                  <a:prstClr val="white"/>
                </a:solidFill>
                <a:latin typeface="Segoe UI"/>
              </a:rPr>
              <a:t>http://</a:t>
            </a:r>
          </a:p>
        </p:txBody>
      </p:sp>
      <p:sp>
        <p:nvSpPr>
          <p:cNvPr id="14" name="TextBox 13"/>
          <p:cNvSpPr txBox="1"/>
          <p:nvPr/>
        </p:nvSpPr>
        <p:spPr>
          <a:xfrm>
            <a:off x="6248400" y="5786735"/>
            <a:ext cx="1584960" cy="461665"/>
          </a:xfrm>
          <a:prstGeom prst="rect">
            <a:avLst/>
          </a:prstGeom>
          <a:noFill/>
        </p:spPr>
        <p:txBody>
          <a:bodyPr wrap="square" lIns="0" rIns="0" rtlCol="0">
            <a:spAutoFit/>
          </a:bodyPr>
          <a:lstStyle/>
          <a:p>
            <a:pPr>
              <a:buSzPct val="110000"/>
            </a:pPr>
            <a:r>
              <a:rPr lang="en-US" sz="2400" dirty="0">
                <a:solidFill>
                  <a:prstClr val="white"/>
                </a:solidFill>
                <a:latin typeface="Segoe UI"/>
              </a:rPr>
              <a:t>/modules</a:t>
            </a:r>
          </a:p>
        </p:txBody>
      </p:sp>
    </p:spTree>
    <p:extLst>
      <p:ext uri="{BB962C8B-B14F-4D97-AF65-F5344CB8AC3E}">
        <p14:creationId xmlns:p14="http://schemas.microsoft.com/office/powerpoint/2010/main" val="765265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par>
                          <p:cTn id="11" fill="hold">
                            <p:stCondLst>
                              <p:cond delay="0"/>
                            </p:stCondLst>
                            <p:childTnLst>
                              <p:par>
                                <p:cTn id="12" presetID="1" presetClass="emph" presetSubtype="2" fill="hold" nodeType="afterEffect">
                                  <p:stCondLst>
                                    <p:cond delay="0"/>
                                  </p:stCondLst>
                                  <p:childTnLst>
                                    <p:animClr clrSpc="rgb" dir="cw">
                                      <p:cBhvr>
                                        <p:cTn id="13" dur="2000" fill="hold"/>
                                        <p:tgtEl>
                                          <p:spTgt spid="13"/>
                                        </p:tgtEl>
                                        <p:attrNameLst>
                                          <p:attrName>fillcolor</p:attrName>
                                        </p:attrNameLst>
                                      </p:cBhvr>
                                      <p:to>
                                        <a:schemeClr val="accent2"/>
                                      </p:to>
                                    </p:animClr>
                                    <p:set>
                                      <p:cBhvr>
                                        <p:cTn id="14" dur="2000" fill="hold"/>
                                        <p:tgtEl>
                                          <p:spTgt spid="13"/>
                                        </p:tgtEl>
                                        <p:attrNameLst>
                                          <p:attrName>fill.type</p:attrName>
                                        </p:attrNameLst>
                                      </p:cBhvr>
                                      <p:to>
                                        <p:strVal val="solid"/>
                                      </p:to>
                                    </p:set>
                                    <p:set>
                                      <p:cBhvr>
                                        <p:cTn id="15" dur="2000" fill="hold"/>
                                        <p:tgtEl>
                                          <p:spTgt spid="13"/>
                                        </p:tgtEl>
                                        <p:attrNameLst>
                                          <p:attrName>fill.on</p:attrName>
                                        </p:attrNameLst>
                                      </p:cBhvr>
                                      <p:to>
                                        <p:strVal val="true"/>
                                      </p:to>
                                    </p:set>
                                  </p:childTnLst>
                                </p:cTn>
                              </p:par>
                            </p:childTnLst>
                          </p:cTn>
                        </p:par>
                        <p:par>
                          <p:cTn id="16" fill="hold">
                            <p:stCondLst>
                              <p:cond delay="2000"/>
                            </p:stCondLst>
                            <p:childTnLst>
                              <p:par>
                                <p:cTn id="17" presetID="1" presetClass="emph" presetSubtype="2" fill="hold" nodeType="afterEffect">
                                  <p:stCondLst>
                                    <p:cond delay="0"/>
                                  </p:stCondLst>
                                  <p:childTnLst>
                                    <p:animClr clrSpc="rgb" dir="cw">
                                      <p:cBhvr>
                                        <p:cTn id="18" dur="2000" fill="hold"/>
                                        <p:tgtEl>
                                          <p:spTgt spid="14"/>
                                        </p:tgtEl>
                                        <p:attrNameLst>
                                          <p:attrName>fillcolor</p:attrName>
                                        </p:attrNameLst>
                                      </p:cBhvr>
                                      <p:to>
                                        <a:schemeClr val="accent2"/>
                                      </p:to>
                                    </p:animClr>
                                    <p:set>
                                      <p:cBhvr>
                                        <p:cTn id="19" dur="2000" fill="hold"/>
                                        <p:tgtEl>
                                          <p:spTgt spid="14"/>
                                        </p:tgtEl>
                                        <p:attrNameLst>
                                          <p:attrName>fill.type</p:attrName>
                                        </p:attrNameLst>
                                      </p:cBhvr>
                                      <p:to>
                                        <p:strVal val="solid"/>
                                      </p:to>
                                    </p:set>
                                    <p:set>
                                      <p:cBhvr>
                                        <p:cTn id="20" dur="2000" fill="hold"/>
                                        <p:tgtEl>
                                          <p:spTgt spid="1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Uniform Interface</a:t>
            </a:r>
          </a:p>
        </p:txBody>
      </p:sp>
      <p:sp>
        <p:nvSpPr>
          <p:cNvPr id="5" name="Slide Number Placeholder 4"/>
          <p:cNvSpPr>
            <a:spLocks noGrp="1"/>
          </p:cNvSpPr>
          <p:nvPr>
            <p:ph type="sldNum" sz="quarter" idx="12"/>
          </p:nvPr>
        </p:nvSpPr>
        <p:spPr/>
        <p:txBody>
          <a:bodyPr/>
          <a:lstStyle/>
          <a:p>
            <a:fld id="{026CCAEB-CB17-44EB-A892-4553F1D666B6}" type="slidenum">
              <a:rPr lang="en-US" smtClean="0"/>
              <a:pPr/>
              <a:t>14</a:t>
            </a:fld>
            <a:endParaRPr lang="en-US" dirty="0"/>
          </a:p>
        </p:txBody>
      </p:sp>
      <p:sp>
        <p:nvSpPr>
          <p:cNvPr id="3" name="Content Placeholder 2"/>
          <p:cNvSpPr>
            <a:spLocks noGrp="1"/>
          </p:cNvSpPr>
          <p:nvPr>
            <p:ph type="body" sz="quarter" idx="13"/>
          </p:nvPr>
        </p:nvSpPr>
        <p:spPr/>
        <p:txBody>
          <a:bodyPr>
            <a:normAutofit lnSpcReduction="10000"/>
          </a:bodyPr>
          <a:lstStyle/>
          <a:p>
            <a:r>
              <a:rPr lang="en-US" noProof="0" dirty="0"/>
              <a:t>Every resource supports the same interface</a:t>
            </a:r>
          </a:p>
          <a:p>
            <a:r>
              <a:rPr lang="en-US" noProof="0" dirty="0"/>
              <a:t>In HTTP, this interface is </a:t>
            </a:r>
          </a:p>
          <a:p>
            <a:pPr lvl="1"/>
            <a:r>
              <a:rPr lang="en-US" noProof="0" dirty="0"/>
              <a:t>HTTP verbs: GET, PUT, POST, DELETE, HEAD, OPTIONS</a:t>
            </a:r>
          </a:p>
          <a:p>
            <a:pPr lvl="1"/>
            <a:r>
              <a:rPr lang="en-US" noProof="0" dirty="0"/>
              <a:t>HTTP status codes</a:t>
            </a:r>
          </a:p>
          <a:p>
            <a:r>
              <a:rPr lang="en-US" noProof="0" dirty="0"/>
              <a:t>Safe operations: Idempotence </a:t>
            </a:r>
          </a:p>
          <a:p>
            <a:pPr lvl="1"/>
            <a:r>
              <a:rPr lang="en-US" noProof="0" dirty="0"/>
              <a:t>If an operation is executed twice the results are the same</a:t>
            </a:r>
            <a:br>
              <a:rPr lang="en-US" noProof="0" dirty="0"/>
            </a:br>
            <a:r>
              <a:rPr lang="en-US" noProof="0" dirty="0"/>
              <a:t>e.g. two Put requests with same data </a:t>
            </a:r>
          </a:p>
          <a:p>
            <a:r>
              <a:rPr lang="en-US" noProof="0" dirty="0"/>
              <a:t>Advantages</a:t>
            </a:r>
          </a:p>
          <a:p>
            <a:pPr lvl="1"/>
            <a:r>
              <a:rPr lang="en-US" noProof="0" dirty="0"/>
              <a:t>Simplicity</a:t>
            </a:r>
          </a:p>
          <a:p>
            <a:pPr lvl="2"/>
            <a:r>
              <a:rPr lang="en-US" noProof="0" dirty="0"/>
              <a:t>Stateless with respect to client and server communication</a:t>
            </a:r>
          </a:p>
          <a:p>
            <a:pPr lvl="1"/>
            <a:r>
              <a:rPr lang="en-US" noProof="0" dirty="0"/>
              <a:t>Extensibility</a:t>
            </a:r>
          </a:p>
          <a:p>
            <a:pPr lvl="2"/>
            <a:r>
              <a:rPr lang="en-US" noProof="0" dirty="0"/>
              <a:t>Mashups, MIME types, etc.</a:t>
            </a:r>
          </a:p>
          <a:p>
            <a:pPr lvl="1"/>
            <a:r>
              <a:rPr lang="en-US" noProof="0" dirty="0"/>
              <a:t>Visibility</a:t>
            </a:r>
          </a:p>
          <a:p>
            <a:pPr lvl="2"/>
            <a:r>
              <a:rPr lang="en-US" noProof="0" dirty="0"/>
              <a:t>URIs, Verbs, headers provide for services like caching</a:t>
            </a:r>
          </a:p>
        </p:txBody>
      </p:sp>
    </p:spTree>
    <p:extLst>
      <p:ext uri="{BB962C8B-B14F-4D97-AF65-F5344CB8AC3E}">
        <p14:creationId xmlns:p14="http://schemas.microsoft.com/office/powerpoint/2010/main" val="3902885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Why REST?</a:t>
            </a:r>
          </a:p>
        </p:txBody>
      </p:sp>
      <p:sp>
        <p:nvSpPr>
          <p:cNvPr id="5" name="Slide Number Placeholder 4"/>
          <p:cNvSpPr>
            <a:spLocks noGrp="1"/>
          </p:cNvSpPr>
          <p:nvPr>
            <p:ph type="sldNum" sz="quarter" idx="12"/>
          </p:nvPr>
        </p:nvSpPr>
        <p:spPr/>
        <p:txBody>
          <a:bodyPr/>
          <a:lstStyle/>
          <a:p>
            <a:fld id="{026CCAEB-CB17-44EB-A892-4553F1D666B6}" type="slidenum">
              <a:rPr lang="en-US" smtClean="0">
                <a:solidFill>
                  <a:prstClr val="white"/>
                </a:solidFill>
              </a:rPr>
              <a:pPr/>
              <a:t>15</a:t>
            </a:fld>
            <a:endParaRPr lang="en-US" dirty="0">
              <a:solidFill>
                <a:prstClr val="white"/>
              </a:solidFill>
            </a:endParaRPr>
          </a:p>
        </p:txBody>
      </p:sp>
      <p:sp>
        <p:nvSpPr>
          <p:cNvPr id="3" name="Content Placeholder 2"/>
          <p:cNvSpPr>
            <a:spLocks noGrp="1"/>
          </p:cNvSpPr>
          <p:nvPr>
            <p:ph type="body" sz="quarter" idx="13"/>
          </p:nvPr>
        </p:nvSpPr>
        <p:spPr/>
        <p:txBody>
          <a:bodyPr/>
          <a:lstStyle/>
          <a:p>
            <a:pPr marL="342900" indent="-342900">
              <a:buFont typeface="Arial" panose="020B0604020202020204" pitchFamily="34" charset="0"/>
              <a:buChar char="•"/>
            </a:pPr>
            <a:r>
              <a:rPr lang="en-US" noProof="0" dirty="0"/>
              <a:t>Move towards a resource-based application model</a:t>
            </a:r>
          </a:p>
          <a:p>
            <a:pPr marL="342900" indent="-342900">
              <a:buFont typeface="Arial" panose="020B0604020202020204" pitchFamily="34" charset="0"/>
              <a:buChar char="•"/>
            </a:pPr>
            <a:r>
              <a:rPr lang="en-US" noProof="0" dirty="0"/>
              <a:t>Interoperability between cloud, on-premises and cross-domains</a:t>
            </a:r>
          </a:p>
          <a:p>
            <a:pPr marL="342900" indent="-342900">
              <a:buFont typeface="Arial" panose="020B0604020202020204" pitchFamily="34" charset="0"/>
              <a:buChar char="•"/>
            </a:pPr>
            <a:r>
              <a:rPr lang="en-US" noProof="0" dirty="0"/>
              <a:t>Take advantage of Web’s infrastructure</a:t>
            </a:r>
          </a:p>
          <a:p>
            <a:pPr marL="342900" indent="-342900">
              <a:buFont typeface="Arial" panose="020B0604020202020204" pitchFamily="34" charset="0"/>
              <a:buChar char="•"/>
            </a:pPr>
            <a:r>
              <a:rPr lang="en-US" noProof="0" dirty="0"/>
              <a:t>Easy composition of resources via Uniform Interface</a:t>
            </a:r>
          </a:p>
          <a:p>
            <a:pPr marL="342900" indent="-342900">
              <a:buFont typeface="Arial" panose="020B0604020202020204" pitchFamily="34" charset="0"/>
              <a:buChar char="•"/>
            </a:pPr>
            <a:r>
              <a:rPr lang="en-US" noProof="0" dirty="0"/>
              <a:t>A “must have” if your APIs will be consumed by third-party services</a:t>
            </a:r>
          </a:p>
          <a:p>
            <a:pPr marL="342900" indent="-342900">
              <a:buFont typeface="Arial" panose="020B0604020202020204" pitchFamily="34" charset="0"/>
              <a:buChar char="•"/>
            </a:pPr>
            <a:endParaRPr lang="en-US" noProof="0" dirty="0"/>
          </a:p>
          <a:p>
            <a:pPr marL="342900" indent="-342900">
              <a:buFont typeface="Arial" panose="020B0604020202020204" pitchFamily="34" charset="0"/>
              <a:buChar char="•"/>
            </a:pPr>
            <a:endParaRPr lang="en-US" kern="1200" noProof="0" dirty="0"/>
          </a:p>
          <a:p>
            <a:pPr marL="342900" indent="-342900">
              <a:buFont typeface="Arial" panose="020B0604020202020204" pitchFamily="34" charset="0"/>
              <a:buChar char="•"/>
            </a:pPr>
            <a:endParaRPr lang="en-US" kern="1200" noProof="0" dirty="0"/>
          </a:p>
          <a:p>
            <a:pPr marL="342900" indent="-342900">
              <a:buFont typeface="Arial" panose="020B0604020202020204" pitchFamily="34" charset="0"/>
              <a:buChar char="•"/>
            </a:pPr>
            <a:endParaRPr lang="en-US" kern="1200" noProof="0" dirty="0"/>
          </a:p>
          <a:p>
            <a:pPr marL="342900" indent="-342900">
              <a:buFont typeface="Arial" panose="020B0604020202020204" pitchFamily="34" charset="0"/>
              <a:buChar char="•"/>
            </a:pPr>
            <a:endParaRPr lang="en-US" kern="1200" noProof="0" dirty="0"/>
          </a:p>
          <a:p>
            <a:pPr marL="342900" indent="-342900">
              <a:buFont typeface="Arial" panose="020B0604020202020204" pitchFamily="34" charset="0"/>
              <a:buChar char="•"/>
            </a:pPr>
            <a:endParaRPr lang="en-US" noProof="0" dirty="0"/>
          </a:p>
          <a:p>
            <a:pPr marL="342900" indent="-342900">
              <a:buFont typeface="Arial" panose="020B0604020202020204" pitchFamily="34" charset="0"/>
              <a:buChar char="•"/>
            </a:pPr>
            <a:endParaRPr lang="en-US" noProof="0" dirty="0"/>
          </a:p>
          <a:p>
            <a:endParaRPr lang="en-US" noProof="0" dirty="0"/>
          </a:p>
          <a:p>
            <a:endParaRPr lang="en-US" noProof="0" dirty="0"/>
          </a:p>
        </p:txBody>
      </p:sp>
    </p:spTree>
    <p:extLst>
      <p:ext uri="{BB962C8B-B14F-4D97-AF65-F5344CB8AC3E}">
        <p14:creationId xmlns:p14="http://schemas.microsoft.com/office/powerpoint/2010/main" val="3766228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Placeholder 6"/>
          <p:cNvSpPr>
            <a:spLocks noGrp="1"/>
          </p:cNvSpPr>
          <p:nvPr>
            <p:ph type="body" sz="quarter" idx="13"/>
          </p:nvPr>
        </p:nvSpPr>
        <p:spPr/>
        <p:txBody>
          <a:bodyPr/>
          <a:lstStyle/>
          <a:p>
            <a:r>
              <a:rPr lang="en-US" altLang="en-US" noProof="0" dirty="0"/>
              <a:t>Demo: </a:t>
            </a:r>
            <a:r>
              <a:rPr lang="en-US" noProof="0" dirty="0"/>
              <a:t>Online REST Web Service</a:t>
            </a:r>
            <a:endParaRPr lang="en-US" altLang="en-US" noProof="0" dirty="0"/>
          </a:p>
        </p:txBody>
      </p:sp>
    </p:spTree>
    <p:extLst>
      <p:ext uri="{BB962C8B-B14F-4D97-AF65-F5344CB8AC3E}">
        <p14:creationId xmlns:p14="http://schemas.microsoft.com/office/powerpoint/2010/main" val="867402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noProof="0" dirty="0"/>
              <a:t>Module 5: Web API</a:t>
            </a:r>
          </a:p>
        </p:txBody>
      </p:sp>
      <p:sp>
        <p:nvSpPr>
          <p:cNvPr id="7" name="Text Placeholder 6"/>
          <p:cNvSpPr>
            <a:spLocks noGrp="1"/>
          </p:cNvSpPr>
          <p:nvPr>
            <p:ph type="body" sz="quarter" idx="12"/>
          </p:nvPr>
        </p:nvSpPr>
        <p:spPr/>
        <p:txBody>
          <a:bodyPr/>
          <a:lstStyle/>
          <a:p>
            <a:r>
              <a:rPr lang="en-US" noProof="0" dirty="0"/>
              <a:t>Section 2: ASP.NET Core Web API</a:t>
            </a:r>
          </a:p>
        </p:txBody>
      </p:sp>
      <p:sp>
        <p:nvSpPr>
          <p:cNvPr id="2" name="Text Placeholder 1"/>
          <p:cNvSpPr>
            <a:spLocks noGrp="1"/>
          </p:cNvSpPr>
          <p:nvPr>
            <p:ph type="body" sz="quarter" idx="14"/>
          </p:nvPr>
        </p:nvSpPr>
        <p:spPr/>
        <p:txBody>
          <a:bodyPr/>
          <a:lstStyle/>
          <a:p>
            <a:pPr lvl="0"/>
            <a:r>
              <a:rPr lang="en-US" noProof="0" dirty="0"/>
              <a:t>Lesson: Web API Fundamentals</a:t>
            </a:r>
          </a:p>
        </p:txBody>
      </p:sp>
    </p:spTree>
    <p:extLst>
      <p:ext uri="{BB962C8B-B14F-4D97-AF65-F5344CB8AC3E}">
        <p14:creationId xmlns:p14="http://schemas.microsoft.com/office/powerpoint/2010/main" val="31912769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noProof="0" dirty="0">
                <a:solidFill>
                  <a:srgbClr val="0A5BBA"/>
                </a:solidFill>
                <a:latin typeface="Segoe UI Light" panose="020B0502040204020203" pitchFamily="34" charset="0"/>
                <a:cs typeface="Segoe UI Light" panose="020B0502040204020203" pitchFamily="34" charset="0"/>
              </a:rPr>
              <a:t>Web API</a:t>
            </a:r>
            <a:endParaRPr lang="en-US" noProof="0" dirty="0"/>
          </a:p>
        </p:txBody>
      </p:sp>
      <p:sp>
        <p:nvSpPr>
          <p:cNvPr id="4" name="Slide Number Placeholder 3"/>
          <p:cNvSpPr>
            <a:spLocks noGrp="1"/>
          </p:cNvSpPr>
          <p:nvPr>
            <p:ph type="sldNum" sz="quarter" idx="12"/>
          </p:nvPr>
        </p:nvSpPr>
        <p:spPr/>
        <p:txBody>
          <a:bodyPr/>
          <a:lstStyle/>
          <a:p>
            <a:fld id="{57B73D07-2A81-49A0-A414-B098FF4CF2F1}" type="slidenum">
              <a:rPr lang="en-US" smtClean="0"/>
              <a:t>18</a:t>
            </a:fld>
            <a:endParaRPr lang="en-US"/>
          </a:p>
        </p:txBody>
      </p:sp>
      <p:pic>
        <p:nvPicPr>
          <p:cNvPr id="5" name="Content Placeholder 4"/>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635616" y="1571625"/>
            <a:ext cx="8601075" cy="3768725"/>
          </a:xfrm>
        </p:spPr>
      </p:pic>
      <p:sp>
        <p:nvSpPr>
          <p:cNvPr id="3" name="Rectangle 2">
            <a:extLst>
              <a:ext uri="{FF2B5EF4-FFF2-40B4-BE49-F238E27FC236}">
                <a16:creationId xmlns:a16="http://schemas.microsoft.com/office/drawing/2014/main" id="{3516F5CD-7A4A-4C6C-BE3D-48DD2D1B0F45}"/>
              </a:ext>
            </a:extLst>
          </p:cNvPr>
          <p:cNvSpPr/>
          <p:nvPr/>
        </p:nvSpPr>
        <p:spPr>
          <a:xfrm>
            <a:off x="8364511" y="4781862"/>
            <a:ext cx="599607" cy="685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See the source image">
            <a:extLst>
              <a:ext uri="{FF2B5EF4-FFF2-40B4-BE49-F238E27FC236}">
                <a16:creationId xmlns:a16="http://schemas.microsoft.com/office/drawing/2014/main" id="{1B293B87-3DD1-404E-A8B6-BAA474D8784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53162" y="4770746"/>
            <a:ext cx="599608" cy="599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215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ASP.NET Web API</a:t>
            </a:r>
          </a:p>
        </p:txBody>
      </p:sp>
      <p:sp>
        <p:nvSpPr>
          <p:cNvPr id="5" name="Slide Number Placeholder 4"/>
          <p:cNvSpPr>
            <a:spLocks noGrp="1"/>
          </p:cNvSpPr>
          <p:nvPr>
            <p:ph type="sldNum" sz="quarter" idx="12"/>
          </p:nvPr>
        </p:nvSpPr>
        <p:spPr/>
        <p:txBody>
          <a:bodyPr/>
          <a:lstStyle/>
          <a:p>
            <a:fld id="{026CCAEB-CB17-44EB-A892-4553F1D666B6}" type="slidenum">
              <a:rPr lang="en-US" smtClean="0"/>
              <a:pPr/>
              <a:t>19</a:t>
            </a:fld>
            <a:endParaRPr lang="en-US" dirty="0"/>
          </a:p>
        </p:txBody>
      </p:sp>
      <p:sp>
        <p:nvSpPr>
          <p:cNvPr id="3" name="Content Placeholder 2"/>
          <p:cNvSpPr>
            <a:spLocks noGrp="1"/>
          </p:cNvSpPr>
          <p:nvPr>
            <p:ph type="body" sz="quarter" idx="13"/>
          </p:nvPr>
        </p:nvSpPr>
        <p:spPr/>
        <p:txBody>
          <a:bodyPr/>
          <a:lstStyle/>
          <a:p>
            <a:pPr lvl="0"/>
            <a:r>
              <a:rPr lang="en-US" noProof="0" dirty="0"/>
              <a:t>ASP.NET Web API is a framework that makes it easy to build HTTP services.</a:t>
            </a:r>
          </a:p>
          <a:p>
            <a:pPr lvl="1"/>
            <a:r>
              <a:rPr lang="en-US" noProof="0" dirty="0"/>
              <a:t>Full support for ASP.NET Routing</a:t>
            </a:r>
          </a:p>
          <a:p>
            <a:pPr lvl="1"/>
            <a:r>
              <a:rPr lang="en-US" noProof="0" dirty="0"/>
              <a:t>Content negotiation and custom formatters</a:t>
            </a:r>
          </a:p>
          <a:p>
            <a:pPr lvl="1"/>
            <a:r>
              <a:rPr lang="en-US" noProof="0" dirty="0"/>
              <a:t>Model binding and validation</a:t>
            </a:r>
          </a:p>
          <a:p>
            <a:pPr lvl="1"/>
            <a:r>
              <a:rPr lang="en-US" noProof="0" dirty="0"/>
              <a:t>Filters</a:t>
            </a:r>
          </a:p>
          <a:p>
            <a:pPr lvl="1"/>
            <a:r>
              <a:rPr lang="en-US" noProof="0" dirty="0"/>
              <a:t>Query composition</a:t>
            </a:r>
          </a:p>
          <a:p>
            <a:pPr lvl="1"/>
            <a:r>
              <a:rPr lang="en-US" noProof="0" dirty="0"/>
              <a:t>Easy to unit test</a:t>
            </a:r>
          </a:p>
          <a:p>
            <a:pPr lvl="1"/>
            <a:r>
              <a:rPr lang="en-US" noProof="0" dirty="0"/>
              <a:t>Inversion of Control (</a:t>
            </a:r>
            <a:r>
              <a:rPr lang="en-US" noProof="0" dirty="0" err="1"/>
              <a:t>IoC</a:t>
            </a:r>
            <a:r>
              <a:rPr lang="en-US" noProof="0" dirty="0"/>
              <a:t>)</a:t>
            </a:r>
          </a:p>
          <a:p>
            <a:pPr lvl="1"/>
            <a:r>
              <a:rPr lang="en-US" noProof="0" dirty="0"/>
              <a:t>Code-based configuration</a:t>
            </a:r>
          </a:p>
          <a:p>
            <a:pPr lvl="1"/>
            <a:r>
              <a:rPr lang="en-US" noProof="0" dirty="0"/>
              <a:t>Self hosting</a:t>
            </a:r>
          </a:p>
          <a:p>
            <a:endParaRPr lang="en-US" noProof="0" dirty="0"/>
          </a:p>
          <a:p>
            <a:endParaRPr lang="en-US" noProof="0" dirty="0"/>
          </a:p>
        </p:txBody>
      </p:sp>
    </p:spTree>
    <p:extLst>
      <p:ext uri="{BB962C8B-B14F-4D97-AF65-F5344CB8AC3E}">
        <p14:creationId xmlns:p14="http://schemas.microsoft.com/office/powerpoint/2010/main" val="1584710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45478" y="4804516"/>
            <a:ext cx="11039789" cy="1077218"/>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dirty="0">
                <a:ln>
                  <a:noFill/>
                </a:ln>
                <a:solidFill>
                  <a:srgbClr val="3F3F3F">
                    <a:alpha val="87000"/>
                  </a:srgbClr>
                </a:solidFill>
                <a:effectLst/>
                <a:uLnTx/>
                <a:uFillTx/>
                <a:latin typeface="Segoe UI" panose="020B0502040204020203" pitchFamily="34" charset="0"/>
                <a:ea typeface="+mn-ea"/>
                <a:cs typeface="Segoe UI" panose="020B0502040204020203" pitchFamily="34" charset="0"/>
              </a:rPr>
              <a:t>For more information, see Use of Microsoft Copyrighted Content at</a:t>
            </a:r>
          </a:p>
          <a:p>
            <a:pPr marL="0" marR="0" lvl="0" indent="0" algn="ctr" defTabSz="914400" rtl="0" eaLnBrk="1" fontAlgn="auto" latinLnBrk="0" hangingPunct="1">
              <a:lnSpc>
                <a:spcPct val="90000"/>
              </a:lnSpc>
              <a:spcBef>
                <a:spcPts val="0"/>
              </a:spcBef>
              <a:spcAft>
                <a:spcPts val="800"/>
              </a:spcAft>
              <a:buClrTx/>
              <a:buSzTx/>
              <a:buFontTx/>
              <a:buNone/>
              <a:tabLst/>
              <a:defRPr/>
            </a:pPr>
            <a:r>
              <a:rPr kumimoji="0" lang="en-US" sz="1200" b="0" i="0" u="none" strike="noStrike" kern="1200" cap="none" spc="0" normalizeH="0" baseline="0" noProof="0" dirty="0">
                <a:ln>
                  <a:noFill/>
                </a:ln>
                <a:solidFill>
                  <a:srgbClr val="3F3F3F">
                    <a:alpha val="87000"/>
                  </a:srgbClr>
                </a:solidFill>
                <a:effectLst/>
                <a:uLnTx/>
                <a:uFillTx/>
                <a:latin typeface="Segoe UI" panose="020B0502040204020203" pitchFamily="34" charset="0"/>
                <a:ea typeface="+mn-ea"/>
                <a:cs typeface="Segoe UI" panose="020B0502040204020203" pitchFamily="34" charset="0"/>
                <a:hlinkClick r:id="rId3"/>
              </a:rPr>
              <a:t>http://www.microsoft.com/en-us/legal/intellectualproperty/Permissions/default.aspx</a:t>
            </a:r>
            <a:endParaRPr kumimoji="0" lang="en-US" sz="1200" b="0" i="0" u="none" strike="noStrike" kern="1200" cap="none" spc="0" normalizeH="0" baseline="0" noProof="0" dirty="0">
              <a:ln>
                <a:noFill/>
              </a:ln>
              <a:solidFill>
                <a:srgbClr val="3F3F3F">
                  <a:alpha val="87000"/>
                </a:srgb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F3F3F">
                    <a:alpha val="87000"/>
                  </a:srgbClr>
                </a:solidFill>
                <a:effectLst/>
                <a:uLnTx/>
                <a:uFillTx/>
                <a:latin typeface="Segoe UI" panose="020B0502040204020203" pitchFamily="34" charset="0"/>
                <a:ea typeface="+mn-ea"/>
                <a:cs typeface="Segoe UI" panose="020B0502040204020203" pitchFamily="34" charset="0"/>
              </a:rPr>
              <a:t>Azure, Internet Explorer, Microsoft, SQL Server, Visual Studio, and Windows</a:t>
            </a:r>
            <a:r>
              <a:rPr kumimoji="0" lang="en-US" sz="1200" b="0" i="0" u="none" strike="noStrike" kern="1200" cap="none" spc="0" normalizeH="0" noProof="0" dirty="0">
                <a:ln>
                  <a:noFill/>
                </a:ln>
                <a:solidFill>
                  <a:srgbClr val="3F3F3F">
                    <a:alpha val="87000"/>
                  </a:srgbClr>
                </a:solidFill>
                <a:effectLst/>
                <a:uLnTx/>
                <a:uFillTx/>
                <a:latin typeface="Segoe UI" panose="020B0502040204020203" pitchFamily="34" charset="0"/>
                <a:ea typeface="+mn-ea"/>
                <a:cs typeface="Segoe UI" panose="020B0502040204020203" pitchFamily="34" charset="0"/>
              </a:rPr>
              <a:t> </a:t>
            </a:r>
            <a:r>
              <a:rPr kumimoji="0" lang="en-US" sz="1200" b="0" i="0" u="none" strike="noStrike" kern="1200" cap="none" spc="0" normalizeH="0" baseline="0" noProof="0" dirty="0">
                <a:ln>
                  <a:noFill/>
                </a:ln>
                <a:solidFill>
                  <a:srgbClr val="3F3F3F">
                    <a:alpha val="87000"/>
                  </a:srgbClr>
                </a:solidFill>
                <a:effectLst/>
                <a:uLnTx/>
                <a:uFillTx/>
                <a:latin typeface="Segoe UI" panose="020B0502040204020203" pitchFamily="34" charset="0"/>
                <a:ea typeface="+mn-ea"/>
                <a:cs typeface="Segoe UI" panose="020B0502040204020203" pitchFamily="34" charset="0"/>
              </a:rPr>
              <a:t>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36568870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p:cNvSpPr>
            <a:spLocks noGrp="1"/>
          </p:cNvSpPr>
          <p:nvPr>
            <p:ph type="title"/>
          </p:nvPr>
        </p:nvSpPr>
        <p:spPr/>
        <p:txBody>
          <a:bodyPr/>
          <a:lstStyle/>
          <a:p>
            <a:r>
              <a:rPr lang="en-US" noProof="0" dirty="0"/>
              <a:t>The World Today with ASP.NET Core</a:t>
            </a:r>
          </a:p>
        </p:txBody>
      </p:sp>
      <p:sp>
        <p:nvSpPr>
          <p:cNvPr id="3" name="Slide Number Placeholder 2"/>
          <p:cNvSpPr>
            <a:spLocks noGrp="1"/>
          </p:cNvSpPr>
          <p:nvPr>
            <p:ph type="sldNum" sz="quarter" idx="12"/>
          </p:nvPr>
        </p:nvSpPr>
        <p:spPr/>
        <p:txBody>
          <a:bodyPr/>
          <a:lstStyle/>
          <a:p>
            <a:fld id="{AFFF257A-30C5-4AFB-911B-BE4CEEA1EA82}" type="slidenum">
              <a:rPr lang="en-US" smtClean="0"/>
              <a:pPr/>
              <a:t>20</a:t>
            </a:fld>
            <a:endParaRPr lang="en-US" dirty="0"/>
          </a:p>
        </p:txBody>
      </p:sp>
      <p:sp>
        <p:nvSpPr>
          <p:cNvPr id="21" name="Rectangle 20"/>
          <p:cNvSpPr/>
          <p:nvPr/>
        </p:nvSpPr>
        <p:spPr bwMode="auto">
          <a:xfrm>
            <a:off x="4619682" y="1684646"/>
            <a:ext cx="2952636" cy="4432374"/>
          </a:xfrm>
          <a:prstGeom prst="rect">
            <a:avLst/>
          </a:prstGeom>
          <a:solidFill>
            <a:srgbClr val="0072C6"/>
          </a:solidFill>
          <a:ln w="10795" cap="flat" cmpd="sng" algn="ctr">
            <a:noFill/>
            <a:prstDash val="solid"/>
            <a:headEnd type="none" w="med" len="med"/>
            <a:tailEnd type="none" w="med" len="med"/>
          </a:ln>
          <a:effectLst/>
        </p:spPr>
        <p:txBody>
          <a:bodyPr vert="horz" wrap="square" lIns="0" tIns="45720" rIns="0" bIns="45720" numCol="1" rtlCol="0" anchor="t" anchorCtr="0" compatLnSpc="1">
            <a:prstTxWarp prst="textNoShape">
              <a:avLst/>
            </a:prstTxWarp>
          </a:bodyPr>
          <a:lstStyle/>
          <a:p>
            <a:pPr algn="ctr" defTabSz="914173" fontAlgn="base">
              <a:spcBef>
                <a:spcPct val="0"/>
              </a:spcBef>
              <a:spcAft>
                <a:spcPct val="0"/>
              </a:spcAft>
              <a:defRPr/>
            </a:pPr>
            <a:r>
              <a:rPr lang="en-US" sz="1961" kern="0" dirty="0">
                <a:gradFill>
                  <a:gsLst>
                    <a:gs pos="0">
                      <a:srgbClr val="FFFFFF"/>
                    </a:gs>
                    <a:gs pos="100000">
                      <a:srgbClr val="FFFFFF"/>
                    </a:gs>
                  </a:gsLst>
                  <a:lin ang="5400000" scaled="0"/>
                </a:gradFill>
                <a:latin typeface="Segoe UI"/>
              </a:rPr>
              <a:t>MVC/Web API</a:t>
            </a:r>
          </a:p>
        </p:txBody>
      </p:sp>
      <p:sp>
        <p:nvSpPr>
          <p:cNvPr id="24" name="Rectangle 23"/>
          <p:cNvSpPr/>
          <p:nvPr/>
        </p:nvSpPr>
        <p:spPr bwMode="auto">
          <a:xfrm>
            <a:off x="5021703" y="2222495"/>
            <a:ext cx="2371331" cy="433766"/>
          </a:xfrm>
          <a:prstGeom prst="rect">
            <a:avLst/>
          </a:prstGeom>
          <a:solidFill>
            <a:srgbClr val="505050"/>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73" fontAlgn="base">
              <a:spcBef>
                <a:spcPct val="0"/>
              </a:spcBef>
              <a:spcAft>
                <a:spcPct val="0"/>
              </a:spcAft>
              <a:defRPr/>
            </a:pPr>
            <a:r>
              <a:rPr lang="en-US" sz="1961" kern="0" dirty="0">
                <a:gradFill>
                  <a:gsLst>
                    <a:gs pos="0">
                      <a:srgbClr val="FFFFFF"/>
                    </a:gs>
                    <a:gs pos="100000">
                      <a:srgbClr val="FFFFFF"/>
                    </a:gs>
                  </a:gsLst>
                  <a:lin ang="5400000" scaled="0"/>
                </a:gradFill>
                <a:latin typeface="Segoe UI"/>
              </a:rPr>
              <a:t>Razor</a:t>
            </a:r>
          </a:p>
        </p:txBody>
      </p:sp>
      <p:sp>
        <p:nvSpPr>
          <p:cNvPr id="26" name="Rectangle 25"/>
          <p:cNvSpPr/>
          <p:nvPr/>
        </p:nvSpPr>
        <p:spPr bwMode="auto">
          <a:xfrm>
            <a:off x="5021703" y="2758813"/>
            <a:ext cx="2371332" cy="448208"/>
          </a:xfrm>
          <a:prstGeom prst="rect">
            <a:avLst/>
          </a:prstGeom>
          <a:solidFill>
            <a:srgbClr val="00518E"/>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73" fontAlgn="base">
              <a:spcBef>
                <a:spcPct val="0"/>
              </a:spcBef>
              <a:spcAft>
                <a:spcPct val="0"/>
              </a:spcAft>
              <a:defRPr/>
            </a:pPr>
            <a:r>
              <a:rPr lang="en-US" sz="1961" kern="0" dirty="0">
                <a:gradFill>
                  <a:gsLst>
                    <a:gs pos="0">
                      <a:srgbClr val="FFFFFF"/>
                    </a:gs>
                    <a:gs pos="100000">
                      <a:srgbClr val="FFFFFF"/>
                    </a:gs>
                  </a:gsLst>
                  <a:lin ang="5400000" scaled="0"/>
                </a:gradFill>
                <a:latin typeface="Segoe UI"/>
              </a:rPr>
              <a:t>HTML/Tag Helpers</a:t>
            </a:r>
          </a:p>
        </p:txBody>
      </p:sp>
      <p:sp>
        <p:nvSpPr>
          <p:cNvPr id="28" name="Rectangle 27"/>
          <p:cNvSpPr/>
          <p:nvPr/>
        </p:nvSpPr>
        <p:spPr bwMode="auto">
          <a:xfrm>
            <a:off x="5021703" y="3293816"/>
            <a:ext cx="2371331" cy="1045361"/>
          </a:xfrm>
          <a:prstGeom prst="rect">
            <a:avLst/>
          </a:prstGeom>
          <a:solidFill>
            <a:srgbClr val="258244">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73" fontAlgn="base">
              <a:spcBef>
                <a:spcPct val="0"/>
              </a:spcBef>
              <a:spcAft>
                <a:spcPct val="0"/>
              </a:spcAft>
              <a:defRPr/>
            </a:pPr>
            <a:r>
              <a:rPr lang="en-US" sz="1961" kern="0" dirty="0">
                <a:gradFill>
                  <a:gsLst>
                    <a:gs pos="0">
                      <a:srgbClr val="FFFFFF"/>
                    </a:gs>
                    <a:gs pos="100000">
                      <a:srgbClr val="FFFFFF"/>
                    </a:gs>
                  </a:gsLst>
                  <a:lin ang="5400000" scaled="0"/>
                </a:gradFill>
                <a:latin typeface="Segoe UI"/>
              </a:rPr>
              <a:t>Controllers (</a:t>
            </a:r>
            <a:r>
              <a:rPr lang="en-US" sz="1961" kern="0" dirty="0" err="1">
                <a:gradFill>
                  <a:gsLst>
                    <a:gs pos="0">
                      <a:srgbClr val="FFFFFF"/>
                    </a:gs>
                    <a:gs pos="100000">
                      <a:srgbClr val="FFFFFF"/>
                    </a:gs>
                  </a:gsLst>
                  <a:lin ang="5400000" scaled="0"/>
                </a:gradFill>
                <a:latin typeface="Segoe UI"/>
              </a:rPr>
              <a:t>ControllerBase</a:t>
            </a:r>
            <a:r>
              <a:rPr lang="en-US" sz="1961" kern="0" dirty="0">
                <a:gradFill>
                  <a:gsLst>
                    <a:gs pos="0">
                      <a:srgbClr val="FFFFFF"/>
                    </a:gs>
                    <a:gs pos="100000">
                      <a:srgbClr val="FFFFFF"/>
                    </a:gs>
                  </a:gsLst>
                  <a:lin ang="5400000" scaled="0"/>
                </a:gradFill>
                <a:latin typeface="Segoe UI"/>
              </a:rPr>
              <a:t>)</a:t>
            </a:r>
          </a:p>
        </p:txBody>
      </p:sp>
      <p:sp>
        <p:nvSpPr>
          <p:cNvPr id="30" name="Rectangle 29"/>
          <p:cNvSpPr/>
          <p:nvPr/>
        </p:nvSpPr>
        <p:spPr bwMode="auto">
          <a:xfrm>
            <a:off x="5021702" y="4425974"/>
            <a:ext cx="2371331" cy="448208"/>
          </a:xfrm>
          <a:prstGeom prst="rect">
            <a:avLst/>
          </a:prstGeom>
          <a:solidFill>
            <a:srgbClr val="258244">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73" fontAlgn="base">
              <a:spcBef>
                <a:spcPct val="0"/>
              </a:spcBef>
              <a:spcAft>
                <a:spcPct val="0"/>
              </a:spcAft>
              <a:defRPr/>
            </a:pPr>
            <a:r>
              <a:rPr lang="en-US" sz="1961" kern="0" dirty="0">
                <a:gradFill>
                  <a:gsLst>
                    <a:gs pos="0">
                      <a:srgbClr val="FFFFFF"/>
                    </a:gs>
                    <a:gs pos="100000">
                      <a:srgbClr val="FFFFFF"/>
                    </a:gs>
                  </a:gsLst>
                  <a:lin ang="5400000" scaled="0"/>
                </a:gradFill>
                <a:latin typeface="Segoe UI"/>
              </a:rPr>
              <a:t>Actions</a:t>
            </a:r>
          </a:p>
        </p:txBody>
      </p:sp>
      <p:sp>
        <p:nvSpPr>
          <p:cNvPr id="32" name="Rectangle 31"/>
          <p:cNvSpPr/>
          <p:nvPr/>
        </p:nvSpPr>
        <p:spPr bwMode="auto">
          <a:xfrm>
            <a:off x="5021702" y="4960978"/>
            <a:ext cx="2371331" cy="448208"/>
          </a:xfrm>
          <a:prstGeom prst="rect">
            <a:avLst/>
          </a:prstGeom>
          <a:solidFill>
            <a:srgbClr val="258244">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73" fontAlgn="base">
              <a:spcBef>
                <a:spcPct val="0"/>
              </a:spcBef>
              <a:spcAft>
                <a:spcPct val="0"/>
              </a:spcAft>
              <a:defRPr/>
            </a:pPr>
            <a:r>
              <a:rPr lang="en-US" sz="1961" kern="0" dirty="0">
                <a:gradFill>
                  <a:gsLst>
                    <a:gs pos="0">
                      <a:srgbClr val="FFFFFF"/>
                    </a:gs>
                    <a:gs pos="100000">
                      <a:srgbClr val="FFFFFF"/>
                    </a:gs>
                  </a:gsLst>
                  <a:lin ang="5400000" scaled="0"/>
                </a:gradFill>
                <a:latin typeface="Segoe UI"/>
              </a:rPr>
              <a:t>Filters</a:t>
            </a:r>
          </a:p>
        </p:txBody>
      </p:sp>
      <p:sp>
        <p:nvSpPr>
          <p:cNvPr id="34" name="Rectangle 33"/>
          <p:cNvSpPr/>
          <p:nvPr/>
        </p:nvSpPr>
        <p:spPr bwMode="auto">
          <a:xfrm>
            <a:off x="5021702" y="5495982"/>
            <a:ext cx="2371331" cy="448208"/>
          </a:xfrm>
          <a:prstGeom prst="rect">
            <a:avLst/>
          </a:prstGeom>
          <a:solidFill>
            <a:srgbClr val="258244">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73" fontAlgn="base">
              <a:spcBef>
                <a:spcPct val="0"/>
              </a:spcBef>
              <a:spcAft>
                <a:spcPct val="0"/>
              </a:spcAft>
              <a:defRPr/>
            </a:pPr>
            <a:r>
              <a:rPr lang="en-US" sz="1961" kern="0" dirty="0">
                <a:gradFill>
                  <a:gsLst>
                    <a:gs pos="0">
                      <a:srgbClr val="FFFFFF"/>
                    </a:gs>
                    <a:gs pos="100000">
                      <a:srgbClr val="FFFFFF"/>
                    </a:gs>
                  </a:gsLst>
                  <a:lin ang="5400000" scaled="0"/>
                </a:gradFill>
                <a:latin typeface="Segoe UI"/>
              </a:rPr>
              <a:t>Model binding</a:t>
            </a:r>
          </a:p>
        </p:txBody>
      </p:sp>
    </p:spTree>
    <p:extLst>
      <p:ext uri="{BB962C8B-B14F-4D97-AF65-F5344CB8AC3E}">
        <p14:creationId xmlns:p14="http://schemas.microsoft.com/office/powerpoint/2010/main" val="216595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8" grpId="0" animBg="1"/>
      <p:bldP spid="30" grpId="0" animBg="1"/>
      <p:bldP spid="32" grpId="0" animBg="1"/>
      <p:bldP spid="3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noProof="0" dirty="0"/>
              <a:t>Module 5: Web API</a:t>
            </a:r>
          </a:p>
        </p:txBody>
      </p:sp>
      <p:sp>
        <p:nvSpPr>
          <p:cNvPr id="7" name="Text Placeholder 6"/>
          <p:cNvSpPr>
            <a:spLocks noGrp="1"/>
          </p:cNvSpPr>
          <p:nvPr>
            <p:ph type="body" sz="quarter" idx="12"/>
          </p:nvPr>
        </p:nvSpPr>
        <p:spPr/>
        <p:txBody>
          <a:bodyPr/>
          <a:lstStyle/>
          <a:p>
            <a:r>
              <a:rPr lang="en-US" noProof="0" dirty="0"/>
              <a:t>Section 2: ASP.NET Core Web API</a:t>
            </a:r>
          </a:p>
        </p:txBody>
      </p:sp>
      <p:sp>
        <p:nvSpPr>
          <p:cNvPr id="2" name="Text Placeholder 1"/>
          <p:cNvSpPr>
            <a:spLocks noGrp="1"/>
          </p:cNvSpPr>
          <p:nvPr>
            <p:ph type="body" sz="quarter" idx="14"/>
          </p:nvPr>
        </p:nvSpPr>
        <p:spPr/>
        <p:txBody>
          <a:bodyPr/>
          <a:lstStyle/>
          <a:p>
            <a:pPr lvl="0"/>
            <a:r>
              <a:rPr lang="en-US" noProof="0" dirty="0"/>
              <a:t>Lesson: Routing</a:t>
            </a:r>
          </a:p>
        </p:txBody>
      </p:sp>
    </p:spTree>
    <p:extLst>
      <p:ext uri="{BB962C8B-B14F-4D97-AF65-F5344CB8AC3E}">
        <p14:creationId xmlns:p14="http://schemas.microsoft.com/office/powerpoint/2010/main" val="1200810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Routing - Controllers</a:t>
            </a:r>
          </a:p>
        </p:txBody>
      </p:sp>
      <p:sp>
        <p:nvSpPr>
          <p:cNvPr id="4" name="Slide Number Placeholder 3"/>
          <p:cNvSpPr>
            <a:spLocks noGrp="1"/>
          </p:cNvSpPr>
          <p:nvPr>
            <p:ph type="sldNum" sz="quarter" idx="12"/>
          </p:nvPr>
        </p:nvSpPr>
        <p:spPr/>
        <p:txBody>
          <a:bodyPr/>
          <a:lstStyle/>
          <a:p>
            <a:fld id="{A0AE9EC9-F182-4A35-8041-CBBE9CFA6E78}" type="slidenum">
              <a:rPr lang="en-US" smtClean="0"/>
              <a:pPr/>
              <a:t>22</a:t>
            </a:fld>
            <a:endParaRPr lang="en-US"/>
          </a:p>
        </p:txBody>
      </p:sp>
      <p:sp>
        <p:nvSpPr>
          <p:cNvPr id="3" name="Content Placeholder 2"/>
          <p:cNvSpPr>
            <a:spLocks noGrp="1"/>
          </p:cNvSpPr>
          <p:nvPr>
            <p:ph type="body" sz="quarter" idx="13"/>
          </p:nvPr>
        </p:nvSpPr>
        <p:spPr/>
        <p:txBody>
          <a:bodyPr/>
          <a:lstStyle/>
          <a:p>
            <a:r>
              <a:rPr lang="en-US" noProof="0" dirty="0"/>
              <a:t>ASP.NET Web API controllers derive from </a:t>
            </a:r>
            <a:r>
              <a:rPr lang="en-US" b="1" noProof="0" dirty="0" err="1"/>
              <a:t>ControllerBase</a:t>
            </a:r>
            <a:endParaRPr lang="en-US" b="1" noProof="0" dirty="0"/>
          </a:p>
          <a:p>
            <a:pPr marL="914400" lvl="8" indent="0" fontAlgn="base">
              <a:lnSpc>
                <a:spcPct val="120000"/>
              </a:lnSpc>
              <a:spcBef>
                <a:spcPts val="0"/>
              </a:spcBef>
              <a:buNone/>
            </a:pPr>
            <a:endParaRPr lang="en-US" kern="0" noProof="0" dirty="0">
              <a:solidFill>
                <a:srgbClr val="000000"/>
              </a:solidFill>
              <a:highlight>
                <a:srgbClr val="FFFFFF"/>
              </a:highlight>
              <a:latin typeface="Consolas" panose="020B0609020204030204" pitchFamily="49" charset="0"/>
            </a:endParaRPr>
          </a:p>
          <a:p>
            <a:pPr marL="914400" lvl="8" indent="0" fontAlgn="base">
              <a:lnSpc>
                <a:spcPct val="120000"/>
              </a:lnSpc>
              <a:spcBef>
                <a:spcPts val="0"/>
              </a:spcBef>
              <a:buNone/>
            </a:pPr>
            <a:r>
              <a:rPr lang="en-US" kern="0" noProof="0" dirty="0">
                <a:solidFill>
                  <a:srgbClr val="000000"/>
                </a:solidFill>
                <a:highlight>
                  <a:srgbClr val="FFFFFF"/>
                </a:highlight>
                <a:latin typeface="Consolas" panose="020B0609020204030204" pitchFamily="49" charset="0"/>
              </a:rPr>
              <a:t>   [</a:t>
            </a:r>
            <a:r>
              <a:rPr lang="en-US" kern="0" noProof="0" dirty="0">
                <a:solidFill>
                  <a:srgbClr val="2B91AF"/>
                </a:solidFill>
                <a:highlight>
                  <a:srgbClr val="FFFFFF"/>
                </a:highlight>
                <a:latin typeface="Consolas" panose="020B0609020204030204" pitchFamily="49" charset="0"/>
              </a:rPr>
              <a:t>Route</a:t>
            </a:r>
            <a:r>
              <a:rPr lang="en-US" kern="0" noProof="0" dirty="0">
                <a:solidFill>
                  <a:srgbClr val="000000"/>
                </a:solidFill>
                <a:highlight>
                  <a:srgbClr val="FFFFFF"/>
                </a:highlight>
                <a:latin typeface="Consolas" panose="020B0609020204030204" pitchFamily="49" charset="0"/>
              </a:rPr>
              <a:t>(</a:t>
            </a:r>
            <a:r>
              <a:rPr lang="en-US" kern="0" noProof="0" dirty="0">
                <a:solidFill>
                  <a:srgbClr val="A31515"/>
                </a:solidFill>
                <a:highlight>
                  <a:srgbClr val="FFFFFF"/>
                </a:highlight>
                <a:latin typeface="Consolas" panose="020B0609020204030204" pitchFamily="49" charset="0"/>
              </a:rPr>
              <a:t>"</a:t>
            </a:r>
            <a:r>
              <a:rPr lang="en-US" kern="0" noProof="0" dirty="0" err="1">
                <a:solidFill>
                  <a:srgbClr val="A31515"/>
                </a:solidFill>
                <a:highlight>
                  <a:srgbClr val="FFFFFF"/>
                </a:highlight>
                <a:latin typeface="Consolas" panose="020B0609020204030204" pitchFamily="49" charset="0"/>
              </a:rPr>
              <a:t>api</a:t>
            </a:r>
            <a:r>
              <a:rPr lang="en-US" kern="0" noProof="0" dirty="0">
                <a:solidFill>
                  <a:srgbClr val="A31515"/>
                </a:solidFill>
                <a:highlight>
                  <a:srgbClr val="FFFFFF"/>
                </a:highlight>
                <a:latin typeface="Consolas" panose="020B0609020204030204" pitchFamily="49" charset="0"/>
              </a:rPr>
              <a:t>/[controller]"</a:t>
            </a:r>
            <a:r>
              <a:rPr lang="en-US" kern="0" noProof="0" dirty="0">
                <a:solidFill>
                  <a:srgbClr val="000000"/>
                </a:solidFill>
                <a:highlight>
                  <a:srgbClr val="FFFFFF"/>
                </a:highlight>
                <a:latin typeface="Consolas" panose="020B0609020204030204" pitchFamily="49" charset="0"/>
              </a:rPr>
              <a:t>)]</a:t>
            </a:r>
          </a:p>
          <a:p>
            <a:pPr marL="914400" lvl="8" indent="0" fontAlgn="base">
              <a:lnSpc>
                <a:spcPct val="120000"/>
              </a:lnSpc>
              <a:spcBef>
                <a:spcPts val="0"/>
              </a:spcBef>
              <a:buNone/>
            </a:pPr>
            <a:r>
              <a:rPr lang="en-US" kern="0" noProof="0" dirty="0">
                <a:solidFill>
                  <a:srgbClr val="000000"/>
                </a:solidFill>
                <a:highlight>
                  <a:srgbClr val="FFFFFF"/>
                </a:highlight>
                <a:latin typeface="Consolas" panose="020B0609020204030204" pitchFamily="49" charset="0"/>
              </a:rPr>
              <a:t>   </a:t>
            </a:r>
            <a:r>
              <a:rPr lang="en-US" kern="0" noProof="0" dirty="0">
                <a:solidFill>
                  <a:srgbClr val="0000FF"/>
                </a:solidFill>
                <a:highlight>
                  <a:srgbClr val="FFFFFF"/>
                </a:highlight>
                <a:latin typeface="Consolas" panose="020B0609020204030204" pitchFamily="49" charset="0"/>
              </a:rPr>
              <a:t>public</a:t>
            </a:r>
            <a:r>
              <a:rPr lang="en-US" kern="0" noProof="0" dirty="0">
                <a:solidFill>
                  <a:srgbClr val="000000"/>
                </a:solidFill>
                <a:highlight>
                  <a:srgbClr val="FFFFFF"/>
                </a:highlight>
                <a:latin typeface="Consolas" panose="020B0609020204030204" pitchFamily="49" charset="0"/>
              </a:rPr>
              <a:t> </a:t>
            </a:r>
            <a:r>
              <a:rPr lang="en-US" kern="0" noProof="0" dirty="0">
                <a:solidFill>
                  <a:srgbClr val="0000FF"/>
                </a:solidFill>
                <a:highlight>
                  <a:srgbClr val="FFFFFF"/>
                </a:highlight>
                <a:latin typeface="Consolas" panose="020B0609020204030204" pitchFamily="49" charset="0"/>
              </a:rPr>
              <a:t>class</a:t>
            </a:r>
            <a:r>
              <a:rPr lang="en-US" kern="0" noProof="0" dirty="0">
                <a:solidFill>
                  <a:srgbClr val="000000"/>
                </a:solidFill>
                <a:highlight>
                  <a:srgbClr val="FFFFFF"/>
                </a:highlight>
                <a:latin typeface="Consolas" panose="020B0609020204030204" pitchFamily="49" charset="0"/>
              </a:rPr>
              <a:t> </a:t>
            </a:r>
            <a:r>
              <a:rPr lang="en-US" kern="0" noProof="0" dirty="0" err="1">
                <a:solidFill>
                  <a:srgbClr val="2B91AF"/>
                </a:solidFill>
                <a:highlight>
                  <a:srgbClr val="FFFFFF"/>
                </a:highlight>
                <a:latin typeface="Consolas" panose="020B0609020204030204" pitchFamily="49" charset="0"/>
              </a:rPr>
              <a:t>ValuesController</a:t>
            </a:r>
            <a:r>
              <a:rPr lang="en-US" kern="0" noProof="0" dirty="0">
                <a:solidFill>
                  <a:srgbClr val="000000"/>
                </a:solidFill>
                <a:highlight>
                  <a:srgbClr val="FFFFFF"/>
                </a:highlight>
                <a:latin typeface="Consolas" panose="020B0609020204030204" pitchFamily="49" charset="0"/>
              </a:rPr>
              <a:t> : </a:t>
            </a:r>
            <a:r>
              <a:rPr lang="en-US" kern="0" noProof="0" dirty="0" err="1">
                <a:solidFill>
                  <a:srgbClr val="2B91AF"/>
                </a:solidFill>
                <a:highlight>
                  <a:srgbClr val="FFFFFF"/>
                </a:highlight>
                <a:latin typeface="Consolas" panose="020B0609020204030204" pitchFamily="49" charset="0"/>
              </a:rPr>
              <a:t>ControllerBase</a:t>
            </a:r>
            <a:endParaRPr lang="en-US" kern="0" noProof="0" dirty="0">
              <a:solidFill>
                <a:srgbClr val="2B91AF"/>
              </a:solidFill>
              <a:highlight>
                <a:srgbClr val="FFFFFF"/>
              </a:highlight>
              <a:latin typeface="Consolas" panose="020B0609020204030204" pitchFamily="49" charset="0"/>
            </a:endParaRPr>
          </a:p>
          <a:p>
            <a:pPr marL="914400" lvl="8" indent="0" fontAlgn="base">
              <a:lnSpc>
                <a:spcPct val="120000"/>
              </a:lnSpc>
              <a:spcBef>
                <a:spcPts val="0"/>
              </a:spcBef>
              <a:buNone/>
            </a:pPr>
            <a:endParaRPr lang="en-US" kern="0" noProof="0" dirty="0">
              <a:solidFill>
                <a:srgbClr val="2B91AF"/>
              </a:solidFill>
              <a:highlight>
                <a:srgbClr val="FFFFFF"/>
              </a:highlight>
              <a:latin typeface="Consolas" panose="020B0609020204030204" pitchFamily="49" charset="0"/>
            </a:endParaRPr>
          </a:p>
          <a:p>
            <a:r>
              <a:rPr lang="en-US" noProof="0" dirty="0"/>
              <a:t>Do not create </a:t>
            </a:r>
            <a:r>
              <a:rPr lang="en-US" b="1" noProof="0" dirty="0"/>
              <a:t>Web </a:t>
            </a:r>
            <a:r>
              <a:rPr lang="en-US" b="1" noProof="0" dirty="0" err="1"/>
              <a:t>Api</a:t>
            </a:r>
            <a:r>
              <a:rPr lang="en-US" b="1" noProof="0" dirty="0"/>
              <a:t> </a:t>
            </a:r>
            <a:r>
              <a:rPr lang="en-US" noProof="0" dirty="0"/>
              <a:t>controller deriving from </a:t>
            </a:r>
            <a:r>
              <a:rPr lang="en-US" b="1" u="sng" noProof="0" dirty="0"/>
              <a:t>Controller</a:t>
            </a:r>
            <a:r>
              <a:rPr lang="en-US" b="1" noProof="0" dirty="0"/>
              <a:t> </a:t>
            </a:r>
            <a:r>
              <a:rPr lang="en-US" noProof="0" dirty="0"/>
              <a:t>class</a:t>
            </a:r>
          </a:p>
          <a:p>
            <a:r>
              <a:rPr lang="en-US" b="1" noProof="0" dirty="0"/>
              <a:t>MVC Controller</a:t>
            </a:r>
            <a:r>
              <a:rPr lang="en-US" noProof="0" dirty="0"/>
              <a:t> also derive from </a:t>
            </a:r>
            <a:r>
              <a:rPr lang="en-US" b="1" u="sng" noProof="0" dirty="0" err="1"/>
              <a:t>ControllerBase</a:t>
            </a:r>
            <a:r>
              <a:rPr lang="en-US" noProof="0" dirty="0"/>
              <a:t>, but has code to deal with  views</a:t>
            </a:r>
          </a:p>
          <a:p>
            <a:r>
              <a:rPr lang="en-US" noProof="0" dirty="0"/>
              <a:t>You can use RESTful style routing with both MVC and Web API controllers</a:t>
            </a:r>
          </a:p>
          <a:p>
            <a:pPr marL="457200" lvl="1" indent="0">
              <a:buNone/>
            </a:pPr>
            <a:endParaRPr lang="en-US" noProof="0" dirty="0"/>
          </a:p>
          <a:p>
            <a:r>
              <a:rPr lang="en-US" noProof="0" dirty="0"/>
              <a:t>Same routing framework for both MVC and the Web API</a:t>
            </a:r>
          </a:p>
          <a:p>
            <a:r>
              <a:rPr lang="en-US" noProof="0" dirty="0"/>
              <a:t>Convention-based routes or attribute routes</a:t>
            </a:r>
          </a:p>
          <a:p>
            <a:r>
              <a:rPr lang="en-US" noProof="0" dirty="0"/>
              <a:t>Default route template for Web API is "</a:t>
            </a:r>
            <a:r>
              <a:rPr lang="en-US" b="1" noProof="0" dirty="0" err="1"/>
              <a:t>api</a:t>
            </a:r>
            <a:r>
              <a:rPr lang="en-US" b="1" noProof="0" dirty="0"/>
              <a:t>/[controller]</a:t>
            </a:r>
            <a:r>
              <a:rPr lang="en-US" noProof="0" dirty="0"/>
              <a:t>"</a:t>
            </a:r>
          </a:p>
          <a:p>
            <a:endParaRPr lang="en-US" noProof="0" dirty="0"/>
          </a:p>
          <a:p>
            <a:endParaRPr lang="en-US" noProof="0" dirty="0"/>
          </a:p>
        </p:txBody>
      </p:sp>
    </p:spTree>
    <p:extLst>
      <p:ext uri="{BB962C8B-B14F-4D97-AF65-F5344CB8AC3E}">
        <p14:creationId xmlns:p14="http://schemas.microsoft.com/office/powerpoint/2010/main" val="10732729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err="1"/>
              <a:t>IActionResult</a:t>
            </a:r>
            <a:r>
              <a:rPr lang="en-US" noProof="0" dirty="0"/>
              <a:t> for UI and API</a:t>
            </a:r>
          </a:p>
        </p:txBody>
      </p:sp>
      <p:sp>
        <p:nvSpPr>
          <p:cNvPr id="4" name="Slide Number Placeholder 3"/>
          <p:cNvSpPr>
            <a:spLocks noGrp="1"/>
          </p:cNvSpPr>
          <p:nvPr>
            <p:ph type="sldNum" sz="quarter" idx="12"/>
          </p:nvPr>
        </p:nvSpPr>
        <p:spPr/>
        <p:txBody>
          <a:bodyPr/>
          <a:lstStyle/>
          <a:p>
            <a:fld id="{A0AE9EC9-F182-4A35-8041-CBBE9CFA6E78}" type="slidenum">
              <a:rPr lang="en-US" smtClean="0"/>
              <a:pPr/>
              <a:t>23</a:t>
            </a:fld>
            <a:endParaRPr lang="en-US"/>
          </a:p>
        </p:txBody>
      </p:sp>
      <p:sp>
        <p:nvSpPr>
          <p:cNvPr id="3" name="Content Placeholder 2"/>
          <p:cNvSpPr>
            <a:spLocks noGrp="1"/>
          </p:cNvSpPr>
          <p:nvPr>
            <p:ph type="body" sz="quarter" idx="13"/>
          </p:nvPr>
        </p:nvSpPr>
        <p:spPr/>
        <p:txBody>
          <a:bodyPr/>
          <a:lstStyle/>
          <a:p>
            <a:pPr lvl="0"/>
            <a:r>
              <a:rPr lang="en-US" noProof="0" dirty="0"/>
              <a:t>Controllers return </a:t>
            </a:r>
            <a:r>
              <a:rPr lang="en-US" noProof="0" dirty="0" err="1"/>
              <a:t>IActionResult</a:t>
            </a:r>
            <a:endParaRPr lang="en-US" noProof="0" dirty="0"/>
          </a:p>
          <a:p>
            <a:pPr lvl="1"/>
            <a:r>
              <a:rPr lang="en-US" noProof="0" dirty="0"/>
              <a:t>For MVC Controllers, it might be view or data</a:t>
            </a:r>
          </a:p>
          <a:p>
            <a:pPr lvl="1"/>
            <a:r>
              <a:rPr lang="en-US" noProof="0" dirty="0"/>
              <a:t>For Web API controllers, it might be data</a:t>
            </a:r>
          </a:p>
          <a:p>
            <a:pPr marL="457200" lvl="1" indent="0">
              <a:buNone/>
            </a:pPr>
            <a:endParaRPr lang="en-US" noProof="0" dirty="0"/>
          </a:p>
          <a:p>
            <a:pPr marL="457200" lvl="1" indent="0">
              <a:buNone/>
            </a:pPr>
            <a:endParaRPr lang="en-US" noProof="0" dirty="0"/>
          </a:p>
          <a:p>
            <a:endParaRPr lang="en-US" noProof="0" dirty="0"/>
          </a:p>
          <a:p>
            <a:endParaRPr lang="en-US" noProof="0" dirty="0"/>
          </a:p>
        </p:txBody>
      </p:sp>
      <p:graphicFrame>
        <p:nvGraphicFramePr>
          <p:cNvPr id="10" name="Table 9"/>
          <p:cNvGraphicFramePr>
            <a:graphicFrameLocks noGrp="1"/>
          </p:cNvGraphicFramePr>
          <p:nvPr>
            <p:extLst>
              <p:ext uri="{D42A27DB-BD31-4B8C-83A1-F6EECF244321}">
                <p14:modId xmlns:p14="http://schemas.microsoft.com/office/powerpoint/2010/main" val="2018809975"/>
              </p:ext>
            </p:extLst>
          </p:nvPr>
        </p:nvGraphicFramePr>
        <p:xfrm>
          <a:off x="1200434" y="2443819"/>
          <a:ext cx="8423794" cy="3703320"/>
        </p:xfrm>
        <a:graphic>
          <a:graphicData uri="http://schemas.openxmlformats.org/drawingml/2006/table">
            <a:tbl>
              <a:tblPr firstRow="1" bandRow="1">
                <a:tableStyleId>{5C22544A-7EE6-4342-B048-85BDC9FD1C3A}</a:tableStyleId>
              </a:tblPr>
              <a:tblGrid>
                <a:gridCol w="4122728">
                  <a:extLst>
                    <a:ext uri="{9D8B030D-6E8A-4147-A177-3AD203B41FA5}">
                      <a16:colId xmlns:a16="http://schemas.microsoft.com/office/drawing/2014/main" val="20000"/>
                    </a:ext>
                  </a:extLst>
                </a:gridCol>
                <a:gridCol w="4301066">
                  <a:extLst>
                    <a:ext uri="{9D8B030D-6E8A-4147-A177-3AD203B41FA5}">
                      <a16:colId xmlns:a16="http://schemas.microsoft.com/office/drawing/2014/main" val="20001"/>
                    </a:ext>
                  </a:extLst>
                </a:gridCol>
              </a:tblGrid>
              <a:tr h="279083">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algn="l" fontAlgn="b"/>
                      <a:r>
                        <a:rPr lang="en-US" sz="1800" u="none" strike="noStrike" dirty="0">
                          <a:effectLst/>
                        </a:rPr>
                        <a:t>UI</a:t>
                      </a:r>
                      <a:endParaRPr lang="en-US" sz="1800" b="1" i="0" u="none" strike="noStrike" dirty="0">
                        <a:solidFill>
                          <a:schemeClr val="tx1"/>
                        </a:solidFill>
                        <a:effectLst/>
                        <a:latin typeface="Segoe UI" panose="020B0502040204020203" pitchFamily="34" charset="0"/>
                        <a:cs typeface="Segoe UI" panose="020B0502040204020203" pitchFamily="34" charset="0"/>
                      </a:endParaRPr>
                    </a:p>
                  </a:txBody>
                  <a:tcPr anchor="b"/>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algn="l" fontAlgn="b"/>
                      <a:r>
                        <a:rPr lang="en-US" sz="1800" u="none" strike="noStrike" dirty="0">
                          <a:effectLst/>
                        </a:rPr>
                        <a:t>API</a:t>
                      </a:r>
                      <a:endParaRPr lang="en-US" sz="1800" b="1" i="0" u="none" strike="noStrike" dirty="0">
                        <a:solidFill>
                          <a:schemeClr val="tx1"/>
                        </a:solidFill>
                        <a:effectLst/>
                        <a:latin typeface="Segoe UI" panose="020B0502040204020203" pitchFamily="34" charset="0"/>
                        <a:cs typeface="Segoe UI" panose="020B0502040204020203" pitchFamily="34" charset="0"/>
                      </a:endParaRPr>
                    </a:p>
                  </a:txBody>
                  <a:tcPr anchor="b"/>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l" fontAlgn="b"/>
                      <a:r>
                        <a:rPr lang="en-US" sz="1800" u="none" strike="noStrike" dirty="0" err="1">
                          <a:effectLst/>
                        </a:rPr>
                        <a:t>PartialViewResult</a:t>
                      </a:r>
                      <a:endParaRPr lang="en-US" sz="1800" b="0" i="0" u="none" strike="noStrike" dirty="0">
                        <a:solidFill>
                          <a:srgbClr val="000000"/>
                        </a:solidFill>
                        <a:effectLst/>
                        <a:latin typeface="Segoe UI" panose="020B0502040204020203" pitchFamily="34" charset="0"/>
                        <a:cs typeface="Segoe UI" panose="020B0502040204020203" pitchFamily="34" charset="0"/>
                      </a:endParaRPr>
                    </a:p>
                  </a:txBody>
                  <a:tcPr anchor="b"/>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l" fontAlgn="b"/>
                      <a:r>
                        <a:rPr lang="en-US" sz="1800" u="none" strike="noStrike">
                          <a:effectLst/>
                        </a:rPr>
                        <a:t>BadRequestResult</a:t>
                      </a:r>
                      <a:endParaRPr lang="en-US" sz="1800" b="0" i="0" u="none" strike="noStrike">
                        <a:solidFill>
                          <a:srgbClr val="000000"/>
                        </a:solidFill>
                        <a:effectLst/>
                        <a:latin typeface="Segoe UI" panose="020B0502040204020203" pitchFamily="34" charset="0"/>
                        <a:cs typeface="Segoe UI" panose="020B0502040204020203" pitchFamily="34" charset="0"/>
                      </a:endParaRPr>
                    </a:p>
                  </a:txBody>
                  <a:tcPr anchor="b"/>
                </a:tc>
                <a:extLst>
                  <a:ext uri="{0D108BD9-81ED-4DB2-BD59-A6C34878D82A}">
                    <a16:rowId xmlns:a16="http://schemas.microsoft.com/office/drawing/2014/main" val="10001"/>
                  </a:ext>
                </a:extLst>
              </a:tr>
              <a:tr h="370840">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l" fontAlgn="b"/>
                      <a:r>
                        <a:rPr lang="en-US" sz="1800" u="none" strike="noStrike" dirty="0" err="1">
                          <a:effectLst/>
                        </a:rPr>
                        <a:t>RedirectResult</a:t>
                      </a:r>
                      <a:endParaRPr lang="en-US" sz="1800" b="0" i="0" u="none" strike="noStrike" dirty="0">
                        <a:solidFill>
                          <a:srgbClr val="000000"/>
                        </a:solidFill>
                        <a:effectLst/>
                        <a:latin typeface="Segoe UI" panose="020B0502040204020203" pitchFamily="34" charset="0"/>
                        <a:cs typeface="Segoe UI" panose="020B0502040204020203" pitchFamily="34" charset="0"/>
                      </a:endParaRPr>
                    </a:p>
                  </a:txBody>
                  <a:tcPr anchor="b"/>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l" fontAlgn="b"/>
                      <a:r>
                        <a:rPr lang="en-US" sz="1800" u="none" strike="noStrike" dirty="0" err="1">
                          <a:effectLst/>
                        </a:rPr>
                        <a:t>ContentResult</a:t>
                      </a:r>
                      <a:endParaRPr lang="en-US" sz="1800" b="0" i="0" u="none" strike="noStrike" dirty="0">
                        <a:solidFill>
                          <a:srgbClr val="000000"/>
                        </a:solidFill>
                        <a:effectLst/>
                        <a:latin typeface="Segoe UI" panose="020B0502040204020203" pitchFamily="34" charset="0"/>
                        <a:cs typeface="Segoe UI" panose="020B0502040204020203" pitchFamily="34" charset="0"/>
                      </a:endParaRPr>
                    </a:p>
                  </a:txBody>
                  <a:tcPr anchor="b"/>
                </a:tc>
                <a:extLst>
                  <a:ext uri="{0D108BD9-81ED-4DB2-BD59-A6C34878D82A}">
                    <a16:rowId xmlns:a16="http://schemas.microsoft.com/office/drawing/2014/main" val="10002"/>
                  </a:ext>
                </a:extLst>
              </a:tr>
              <a:tr h="370840">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l" fontAlgn="b"/>
                      <a:r>
                        <a:rPr lang="en-US" sz="1800" u="none" strike="noStrike" dirty="0" err="1">
                          <a:effectLst/>
                        </a:rPr>
                        <a:t>ViewResult</a:t>
                      </a:r>
                      <a:endParaRPr lang="en-US" sz="1800" b="0" i="0" u="none" strike="noStrike" dirty="0">
                        <a:solidFill>
                          <a:srgbClr val="000000"/>
                        </a:solidFill>
                        <a:effectLst/>
                        <a:latin typeface="Segoe UI" panose="020B0502040204020203" pitchFamily="34" charset="0"/>
                        <a:cs typeface="Segoe UI" panose="020B0502040204020203" pitchFamily="34" charset="0"/>
                      </a:endParaRPr>
                    </a:p>
                  </a:txBody>
                  <a:tcPr anchor="b"/>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l" fontAlgn="b"/>
                      <a:r>
                        <a:rPr lang="en-US" sz="1800" u="none" strike="noStrike" dirty="0" err="1">
                          <a:effectLst/>
                        </a:rPr>
                        <a:t>CreatedAtRouteResult</a:t>
                      </a:r>
                      <a:endParaRPr lang="en-US" sz="1800" b="0" i="0" u="none" strike="noStrike" dirty="0">
                        <a:solidFill>
                          <a:srgbClr val="000000"/>
                        </a:solidFill>
                        <a:effectLst/>
                        <a:latin typeface="Segoe UI" panose="020B0502040204020203" pitchFamily="34" charset="0"/>
                        <a:cs typeface="Segoe UI" panose="020B0502040204020203" pitchFamily="34" charset="0"/>
                      </a:endParaRPr>
                    </a:p>
                  </a:txBody>
                  <a:tcPr anchor="b"/>
                </a:tc>
                <a:extLst>
                  <a:ext uri="{0D108BD9-81ED-4DB2-BD59-A6C34878D82A}">
                    <a16:rowId xmlns:a16="http://schemas.microsoft.com/office/drawing/2014/main" val="10003"/>
                  </a:ext>
                </a:extLst>
              </a:tr>
              <a:tr h="370840">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l" fontAlgn="b"/>
                      <a:r>
                        <a:rPr lang="en-US" sz="1800" u="none" strike="noStrike" dirty="0" err="1">
                          <a:effectLst/>
                        </a:rPr>
                        <a:t>JsonResult</a:t>
                      </a:r>
                      <a:endParaRPr lang="en-US" sz="1800" b="0" i="0" u="none" strike="noStrike" dirty="0">
                        <a:solidFill>
                          <a:srgbClr val="000000"/>
                        </a:solidFill>
                        <a:effectLst/>
                        <a:latin typeface="Segoe UI" panose="020B0502040204020203" pitchFamily="34" charset="0"/>
                        <a:cs typeface="Segoe UI" panose="020B0502040204020203" pitchFamily="34" charset="0"/>
                      </a:endParaRPr>
                    </a:p>
                  </a:txBody>
                  <a:tcPr anchor="b"/>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l" fontAlgn="b"/>
                      <a:r>
                        <a:rPr lang="en-US" sz="1800" u="none" strike="noStrike" dirty="0" err="1">
                          <a:effectLst/>
                        </a:rPr>
                        <a:t>HttpStatusCodeResult</a:t>
                      </a:r>
                      <a:endParaRPr lang="en-US" sz="1800" b="0" i="0" u="none" strike="noStrike" dirty="0">
                        <a:solidFill>
                          <a:srgbClr val="000000"/>
                        </a:solidFill>
                        <a:effectLst/>
                        <a:latin typeface="Segoe UI" panose="020B0502040204020203" pitchFamily="34" charset="0"/>
                        <a:cs typeface="Segoe UI" panose="020B0502040204020203" pitchFamily="34" charset="0"/>
                      </a:endParaRPr>
                    </a:p>
                  </a:txBody>
                  <a:tcPr anchor="b"/>
                </a:tc>
                <a:extLst>
                  <a:ext uri="{0D108BD9-81ED-4DB2-BD59-A6C34878D82A}">
                    <a16:rowId xmlns:a16="http://schemas.microsoft.com/office/drawing/2014/main" val="10004"/>
                  </a:ext>
                </a:extLst>
              </a:tr>
              <a:tr h="370840">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l" fontAlgn="b"/>
                      <a:endParaRPr lang="en-US" sz="1800" b="0" i="0" u="none" strike="noStrike">
                        <a:solidFill>
                          <a:srgbClr val="000000"/>
                        </a:solidFill>
                        <a:effectLst/>
                        <a:latin typeface="Segoe UI" panose="020B0502040204020203" pitchFamily="34" charset="0"/>
                        <a:cs typeface="Segoe UI" panose="020B0502040204020203" pitchFamily="34" charset="0"/>
                      </a:endParaRPr>
                    </a:p>
                  </a:txBody>
                  <a:tcPr marL="4763" marR="4763" marT="4763" marB="0" anchor="b"/>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l" fontAlgn="b"/>
                      <a:r>
                        <a:rPr lang="en-US" sz="1800" u="none" strike="noStrike" dirty="0" err="1">
                          <a:effectLst/>
                        </a:rPr>
                        <a:t>JsonResult</a:t>
                      </a:r>
                      <a:endParaRPr lang="en-US" sz="1800" b="0" i="0" u="none" strike="noStrike" dirty="0">
                        <a:solidFill>
                          <a:srgbClr val="000000"/>
                        </a:solidFill>
                        <a:effectLst/>
                        <a:latin typeface="Segoe UI" panose="020B0502040204020203" pitchFamily="34" charset="0"/>
                        <a:cs typeface="Segoe UI" panose="020B0502040204020203" pitchFamily="34" charset="0"/>
                      </a:endParaRPr>
                    </a:p>
                  </a:txBody>
                  <a:tcPr anchor="b"/>
                </a:tc>
                <a:extLst>
                  <a:ext uri="{0D108BD9-81ED-4DB2-BD59-A6C34878D82A}">
                    <a16:rowId xmlns:a16="http://schemas.microsoft.com/office/drawing/2014/main" val="10005"/>
                  </a:ext>
                </a:extLst>
              </a:tr>
              <a:tr h="370840">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l" fontAlgn="b"/>
                      <a:endParaRPr lang="en-US" sz="1800" b="0" i="0" u="none" strike="noStrike">
                        <a:solidFill>
                          <a:srgbClr val="000000"/>
                        </a:solidFill>
                        <a:effectLst/>
                        <a:latin typeface="Segoe UI" panose="020B0502040204020203" pitchFamily="34" charset="0"/>
                        <a:cs typeface="Segoe UI" panose="020B0502040204020203" pitchFamily="34" charset="0"/>
                      </a:endParaRPr>
                    </a:p>
                  </a:txBody>
                  <a:tcPr marL="4763" marR="4763" marT="4763" marB="0" anchor="b"/>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l" fontAlgn="b"/>
                      <a:r>
                        <a:rPr lang="en-US" sz="1800" u="none" strike="noStrike" dirty="0" err="1">
                          <a:effectLst/>
                        </a:rPr>
                        <a:t>ObjectResult</a:t>
                      </a:r>
                      <a:endParaRPr lang="en-US" sz="1800" b="0" i="0" u="none" strike="noStrike" dirty="0">
                        <a:solidFill>
                          <a:srgbClr val="000000"/>
                        </a:solidFill>
                        <a:effectLst/>
                        <a:latin typeface="Segoe UI" panose="020B0502040204020203" pitchFamily="34" charset="0"/>
                        <a:cs typeface="Segoe UI" panose="020B0502040204020203" pitchFamily="34" charset="0"/>
                      </a:endParaRPr>
                    </a:p>
                  </a:txBody>
                  <a:tcPr anchor="b"/>
                </a:tc>
                <a:extLst>
                  <a:ext uri="{0D108BD9-81ED-4DB2-BD59-A6C34878D82A}">
                    <a16:rowId xmlns:a16="http://schemas.microsoft.com/office/drawing/2014/main" val="10006"/>
                  </a:ext>
                </a:extLst>
              </a:tr>
              <a:tr h="370840">
                <a:tc gridSpan="2">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fontAlgn="b"/>
                      <a:r>
                        <a:rPr lang="en-US" sz="1800" u="none" strike="noStrike" dirty="0" err="1">
                          <a:effectLst/>
                        </a:rPr>
                        <a:t>ChallengeResult</a:t>
                      </a:r>
                      <a:endParaRPr lang="en-US" sz="1800" b="0" i="0" u="none" strike="noStrike" dirty="0">
                        <a:solidFill>
                          <a:srgbClr val="000000"/>
                        </a:solidFill>
                        <a:effectLst/>
                        <a:latin typeface="Segoe UI" panose="020B0502040204020203" pitchFamily="34" charset="0"/>
                        <a:cs typeface="Segoe UI" panose="020B0502040204020203" pitchFamily="34" charset="0"/>
                      </a:endParaRPr>
                    </a:p>
                  </a:txBody>
                  <a:tcPr anchor="b"/>
                </a:tc>
                <a:tc hMerge="1">
                  <a:txBody>
                    <a:bodyPr/>
                    <a:lstStyle/>
                    <a:p>
                      <a:endParaRPr lang="en-US"/>
                    </a:p>
                  </a:txBody>
                  <a:tcPr/>
                </a:tc>
                <a:extLst>
                  <a:ext uri="{0D108BD9-81ED-4DB2-BD59-A6C34878D82A}">
                    <a16:rowId xmlns:a16="http://schemas.microsoft.com/office/drawing/2014/main" val="10007"/>
                  </a:ext>
                </a:extLst>
              </a:tr>
              <a:tr h="370840">
                <a:tc gridSpan="2">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fontAlgn="b"/>
                      <a:r>
                        <a:rPr lang="en-US" sz="1800" u="none" strike="noStrike" dirty="0" err="1">
                          <a:effectLst/>
                        </a:rPr>
                        <a:t>HttpNotFoundResult</a:t>
                      </a:r>
                      <a:endParaRPr lang="en-US" sz="1800" b="0" i="0" u="none" strike="noStrike" dirty="0">
                        <a:solidFill>
                          <a:srgbClr val="000000"/>
                        </a:solidFill>
                        <a:effectLst/>
                        <a:latin typeface="Segoe UI" panose="020B0502040204020203" pitchFamily="34" charset="0"/>
                        <a:cs typeface="Segoe UI" panose="020B0502040204020203" pitchFamily="34" charset="0"/>
                      </a:endParaRPr>
                    </a:p>
                  </a:txBody>
                  <a:tcPr anchor="b"/>
                </a:tc>
                <a:tc hMerge="1">
                  <a:txBody>
                    <a:bodyPr/>
                    <a:lstStyle/>
                    <a:p>
                      <a:endParaRPr lang="en-US"/>
                    </a:p>
                  </a:txBody>
                  <a:tcPr/>
                </a:tc>
                <a:extLst>
                  <a:ext uri="{0D108BD9-81ED-4DB2-BD59-A6C34878D82A}">
                    <a16:rowId xmlns:a16="http://schemas.microsoft.com/office/drawing/2014/main" val="10008"/>
                  </a:ext>
                </a:extLst>
              </a:tr>
              <a:tr h="370840">
                <a:tc gridSpan="2">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fontAlgn="b"/>
                      <a:r>
                        <a:rPr lang="en-US" sz="1800" u="none" strike="noStrike" dirty="0" err="1">
                          <a:effectLst/>
                        </a:rPr>
                        <a:t>FileContentResult</a:t>
                      </a:r>
                      <a:endParaRPr lang="en-US" sz="1800" b="0" i="0" u="none" strike="noStrike" dirty="0">
                        <a:solidFill>
                          <a:srgbClr val="000000"/>
                        </a:solidFill>
                        <a:effectLst/>
                        <a:latin typeface="Segoe UI" panose="020B0502040204020203" pitchFamily="34" charset="0"/>
                        <a:cs typeface="Segoe UI" panose="020B0502040204020203" pitchFamily="34" charset="0"/>
                      </a:endParaRPr>
                    </a:p>
                  </a:txBody>
                  <a:tcPr anchor="b"/>
                </a:tc>
                <a:tc hMerge="1">
                  <a:txBody>
                    <a:bodyPr/>
                    <a:lstStyle/>
                    <a:p>
                      <a:endParaRPr lang="en-US"/>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914881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err="1"/>
              <a:t>IActionResult</a:t>
            </a:r>
            <a:r>
              <a:rPr lang="en-US" noProof="0" dirty="0"/>
              <a:t> for UI and API</a:t>
            </a:r>
          </a:p>
        </p:txBody>
      </p:sp>
      <p:sp>
        <p:nvSpPr>
          <p:cNvPr id="4" name="Slide Number Placeholder 3"/>
          <p:cNvSpPr>
            <a:spLocks noGrp="1"/>
          </p:cNvSpPr>
          <p:nvPr>
            <p:ph type="sldNum" sz="quarter" idx="12"/>
          </p:nvPr>
        </p:nvSpPr>
        <p:spPr/>
        <p:txBody>
          <a:bodyPr/>
          <a:lstStyle/>
          <a:p>
            <a:fld id="{A0AE9EC9-F182-4A35-8041-CBBE9CFA6E78}" type="slidenum">
              <a:rPr lang="en-US" smtClean="0"/>
              <a:pPr/>
              <a:t>24</a:t>
            </a:fld>
            <a:endParaRPr lang="en-US"/>
          </a:p>
        </p:txBody>
      </p:sp>
      <p:sp>
        <p:nvSpPr>
          <p:cNvPr id="3" name="Content Placeholder 2"/>
          <p:cNvSpPr>
            <a:spLocks noGrp="1"/>
          </p:cNvSpPr>
          <p:nvPr>
            <p:ph type="body" sz="quarter" idx="13"/>
          </p:nvPr>
        </p:nvSpPr>
        <p:spPr/>
        <p:txBody>
          <a:bodyPr/>
          <a:lstStyle/>
          <a:p>
            <a:pPr lvl="0"/>
            <a:r>
              <a:rPr lang="en-US" noProof="0" dirty="0"/>
              <a:t>Controllers return </a:t>
            </a:r>
            <a:r>
              <a:rPr lang="en-US" noProof="0" dirty="0" err="1"/>
              <a:t>IActionResult</a:t>
            </a:r>
            <a:endParaRPr lang="en-US" noProof="0" dirty="0"/>
          </a:p>
          <a:p>
            <a:pPr lvl="1"/>
            <a:r>
              <a:rPr lang="en-US" noProof="0" dirty="0"/>
              <a:t>For MVC Controllers, it might be view or data</a:t>
            </a:r>
          </a:p>
          <a:p>
            <a:pPr lvl="1"/>
            <a:r>
              <a:rPr lang="en-US" noProof="0" dirty="0"/>
              <a:t>For Web API controllers, it might be data</a:t>
            </a:r>
          </a:p>
          <a:p>
            <a:pPr marL="457200" lvl="1" indent="0">
              <a:buNone/>
            </a:pPr>
            <a:endParaRPr lang="en-US" noProof="0" dirty="0"/>
          </a:p>
          <a:p>
            <a:pPr marL="457200" lvl="1" indent="0">
              <a:buNone/>
            </a:pPr>
            <a:endParaRPr lang="en-US" noProof="0" dirty="0"/>
          </a:p>
          <a:p>
            <a:endParaRPr lang="en-US" noProof="0" dirty="0"/>
          </a:p>
          <a:p>
            <a:endParaRPr lang="en-US" noProof="0" dirty="0"/>
          </a:p>
        </p:txBody>
      </p:sp>
      <p:sp>
        <p:nvSpPr>
          <p:cNvPr id="11" name="Rectangle 10"/>
          <p:cNvSpPr/>
          <p:nvPr/>
        </p:nvSpPr>
        <p:spPr>
          <a:xfrm>
            <a:off x="1056973" y="2443819"/>
            <a:ext cx="8132324" cy="3477875"/>
          </a:xfrm>
          <a:prstGeom prst="rect">
            <a:avLst/>
          </a:prstGeom>
        </p:spPr>
        <p:txBody>
          <a:bodyPr wrap="square">
            <a:spAutoFit/>
          </a:bodyPr>
          <a:lstStyle/>
          <a:p>
            <a:r>
              <a:rPr lang="en-US" sz="2000" dirty="0">
                <a:solidFill>
                  <a:srgbClr val="000000"/>
                </a:solidFill>
                <a:highlight>
                  <a:srgbClr val="FFFFFF"/>
                </a:highlight>
                <a:latin typeface="Consolas" panose="020B0609020204030204" pitchFamily="49" charset="0"/>
              </a:rPr>
              <a:t> [</a:t>
            </a:r>
            <a:r>
              <a:rPr lang="en-US" sz="2000" dirty="0" err="1">
                <a:solidFill>
                  <a:srgbClr val="2B91AF"/>
                </a:solidFill>
                <a:highlight>
                  <a:srgbClr val="FFFFFF"/>
                </a:highlight>
                <a:latin typeface="Consolas" panose="020B0609020204030204" pitchFamily="49" charset="0"/>
              </a:rPr>
              <a:t>HttpGet</a:t>
            </a:r>
            <a:r>
              <a:rPr lang="en-US" sz="2000" dirty="0">
                <a:solidFill>
                  <a:srgbClr val="000000"/>
                </a:solidFill>
                <a:highlight>
                  <a:srgbClr val="FFFFFF"/>
                </a:highlight>
                <a:latin typeface="Consolas" panose="020B0609020204030204" pitchFamily="49" charset="0"/>
              </a:rPr>
              <a:t>(</a:t>
            </a:r>
            <a:r>
              <a:rPr lang="en-US" sz="2000" dirty="0">
                <a:solidFill>
                  <a:srgbClr val="A31515"/>
                </a:solidFill>
                <a:highlight>
                  <a:srgbClr val="FFFFFF"/>
                </a:highlight>
                <a:latin typeface="Consolas" panose="020B0609020204030204" pitchFamily="49" charset="0"/>
              </a:rPr>
              <a:t>"{</a:t>
            </a:r>
            <a:r>
              <a:rPr lang="en-US" sz="2000" dirty="0" err="1">
                <a:solidFill>
                  <a:srgbClr val="A31515"/>
                </a:solidFill>
                <a:highlight>
                  <a:srgbClr val="FFFFFF"/>
                </a:highlight>
                <a:latin typeface="Consolas" panose="020B0609020204030204" pitchFamily="49" charset="0"/>
              </a:rPr>
              <a:t>id:int</a:t>
            </a:r>
            <a:r>
              <a:rPr lang="en-US" sz="2000" dirty="0">
                <a:solidFill>
                  <a:srgbClr val="A31515"/>
                </a:solidFill>
                <a:highlight>
                  <a:srgbClr val="FFFFFF"/>
                </a:highlight>
                <a:latin typeface="Consolas" panose="020B0609020204030204" pitchFamily="49" charset="0"/>
              </a:rPr>
              <a:t>}"</a:t>
            </a:r>
            <a:r>
              <a:rPr lang="en-US" sz="2000" dirty="0">
                <a:solidFill>
                  <a:srgbClr val="000000"/>
                </a:solidFill>
                <a:highlight>
                  <a:srgbClr val="FFFFFF"/>
                </a:highlight>
                <a:latin typeface="Consolas" panose="020B0609020204030204" pitchFamily="49" charset="0"/>
              </a:rPr>
              <a:t>)]</a:t>
            </a:r>
          </a:p>
          <a:p>
            <a:r>
              <a:rPr lang="en-US" sz="2000" dirty="0">
                <a:solidFill>
                  <a:srgbClr val="000000"/>
                </a:solidFill>
                <a:highlight>
                  <a:srgbClr val="FFFFFF"/>
                </a:highlight>
                <a:latin typeface="Consolas" panose="020B0609020204030204" pitchFamily="49" charset="0"/>
              </a:rPr>
              <a:t> </a:t>
            </a:r>
            <a:r>
              <a:rPr lang="en-US" sz="2000" dirty="0">
                <a:solidFill>
                  <a:srgbClr val="0000FF"/>
                </a:solidFill>
                <a:highlight>
                  <a:srgbClr val="FFFFFF"/>
                </a:highlight>
                <a:latin typeface="Consolas" panose="020B0609020204030204" pitchFamily="49" charset="0"/>
              </a:rPr>
              <a:t>public</a:t>
            </a:r>
            <a:r>
              <a:rPr lang="en-US" sz="2000" dirty="0">
                <a:solidFill>
                  <a:srgbClr val="000000"/>
                </a:solidFill>
                <a:highlight>
                  <a:srgbClr val="FFFFFF"/>
                </a:highlight>
                <a:latin typeface="Consolas" panose="020B0609020204030204" pitchFamily="49" charset="0"/>
              </a:rPr>
              <a:t> </a:t>
            </a:r>
            <a:r>
              <a:rPr lang="en-US" sz="2000" dirty="0" err="1">
                <a:solidFill>
                  <a:srgbClr val="2B91AF"/>
                </a:solidFill>
                <a:highlight>
                  <a:srgbClr val="FFFFFF"/>
                </a:highlight>
                <a:latin typeface="Consolas" panose="020B0609020204030204" pitchFamily="49" charset="0"/>
              </a:rPr>
              <a:t>IActionResult</a:t>
            </a:r>
            <a:r>
              <a:rPr lang="en-US" sz="2000" dirty="0">
                <a:solidFill>
                  <a:srgbClr val="000000"/>
                </a:solidFill>
                <a:highlight>
                  <a:srgbClr val="FFFFFF"/>
                </a:highlight>
                <a:latin typeface="Consolas" panose="020B0609020204030204" pitchFamily="49" charset="0"/>
              </a:rPr>
              <a:t> </a:t>
            </a:r>
            <a:r>
              <a:rPr lang="en-US" sz="2000" dirty="0" err="1">
                <a:solidFill>
                  <a:srgbClr val="000000"/>
                </a:solidFill>
                <a:highlight>
                  <a:srgbClr val="FFFFFF"/>
                </a:highlight>
                <a:latin typeface="Consolas" panose="020B0609020204030204" pitchFamily="49" charset="0"/>
              </a:rPr>
              <a:t>GetById</a:t>
            </a:r>
            <a:r>
              <a:rPr lang="en-US" sz="2000" dirty="0">
                <a:solidFill>
                  <a:srgbClr val="000000"/>
                </a:solidFill>
                <a:highlight>
                  <a:srgbClr val="FFFFFF"/>
                </a:highlight>
                <a:latin typeface="Consolas" panose="020B0609020204030204" pitchFamily="49" charset="0"/>
              </a:rPr>
              <a:t>(</a:t>
            </a:r>
            <a:r>
              <a:rPr lang="en-US" sz="2000" dirty="0" err="1">
                <a:solidFill>
                  <a:srgbClr val="0000FF"/>
                </a:solidFill>
                <a:highlight>
                  <a:srgbClr val="FFFFFF"/>
                </a:highlight>
                <a:latin typeface="Consolas" panose="020B0609020204030204" pitchFamily="49" charset="0"/>
              </a:rPr>
              <a:t>int</a:t>
            </a:r>
            <a:r>
              <a:rPr lang="en-US" sz="2000" dirty="0">
                <a:solidFill>
                  <a:srgbClr val="000000"/>
                </a:solidFill>
                <a:highlight>
                  <a:srgbClr val="FFFFFF"/>
                </a:highlight>
                <a:latin typeface="Consolas" panose="020B0609020204030204" pitchFamily="49" charset="0"/>
              </a:rPr>
              <a:t> id)</a:t>
            </a:r>
          </a:p>
          <a:p>
            <a:r>
              <a:rPr lang="en-US" sz="2000" dirty="0">
                <a:solidFill>
                  <a:srgbClr val="000000"/>
                </a:solidFill>
                <a:highlight>
                  <a:srgbClr val="FFFFFF"/>
                </a:highlight>
                <a:latin typeface="Consolas" panose="020B0609020204030204" pitchFamily="49" charset="0"/>
              </a:rPr>
              <a:t> {</a:t>
            </a:r>
          </a:p>
          <a:p>
            <a:r>
              <a:rPr lang="en-US" sz="2000" dirty="0">
                <a:solidFill>
                  <a:srgbClr val="000000"/>
                </a:solidFill>
                <a:highlight>
                  <a:srgbClr val="FFFFFF"/>
                </a:highlight>
                <a:latin typeface="Consolas" panose="020B0609020204030204" pitchFamily="49" charset="0"/>
              </a:rPr>
              <a:t>      </a:t>
            </a:r>
            <a:r>
              <a:rPr lang="en-US" sz="2000" dirty="0" err="1">
                <a:solidFill>
                  <a:srgbClr val="0000FF"/>
                </a:solidFill>
                <a:highlight>
                  <a:srgbClr val="FFFFFF"/>
                </a:highlight>
                <a:latin typeface="Consolas" panose="020B0609020204030204" pitchFamily="49" charset="0"/>
              </a:rPr>
              <a:t>var</a:t>
            </a:r>
            <a:r>
              <a:rPr lang="en-US" sz="2000" dirty="0">
                <a:solidFill>
                  <a:srgbClr val="000000"/>
                </a:solidFill>
                <a:highlight>
                  <a:srgbClr val="FFFFFF"/>
                </a:highlight>
                <a:latin typeface="Consolas" panose="020B0609020204030204" pitchFamily="49" charset="0"/>
              </a:rPr>
              <a:t> item </a:t>
            </a:r>
            <a:r>
              <a:rPr lang="en-US" sz="2000" dirty="0">
                <a:solidFill>
                  <a:srgbClr val="008080"/>
                </a:solidFill>
                <a:highlight>
                  <a:srgbClr val="FFFFFF"/>
                </a:highlight>
                <a:latin typeface="Consolas" panose="020B0609020204030204" pitchFamily="49" charset="0"/>
              </a:rPr>
              <a:t>=</a:t>
            </a:r>
            <a:r>
              <a:rPr lang="en-US" sz="2000" dirty="0">
                <a:solidFill>
                  <a:srgbClr val="000000"/>
                </a:solidFill>
                <a:highlight>
                  <a:srgbClr val="FFFFFF"/>
                </a:highlight>
                <a:latin typeface="Consolas" panose="020B0609020204030204" pitchFamily="49" charset="0"/>
              </a:rPr>
              <a:t> _</a:t>
            </a:r>
            <a:r>
              <a:rPr lang="en-US" sz="2000" dirty="0" err="1">
                <a:solidFill>
                  <a:srgbClr val="000000"/>
                </a:solidFill>
                <a:highlight>
                  <a:srgbClr val="FFFFFF"/>
                </a:highlight>
                <a:latin typeface="Consolas" panose="020B0609020204030204" pitchFamily="49" charset="0"/>
              </a:rPr>
              <a:t>items</a:t>
            </a:r>
            <a:r>
              <a:rPr lang="en-US" sz="2000" dirty="0" err="1">
                <a:solidFill>
                  <a:srgbClr val="008080"/>
                </a:solidFill>
                <a:highlight>
                  <a:srgbClr val="FFFFFF"/>
                </a:highlight>
                <a:latin typeface="Consolas" panose="020B0609020204030204" pitchFamily="49" charset="0"/>
              </a:rPr>
              <a:t>.</a:t>
            </a:r>
            <a:r>
              <a:rPr lang="en-US" sz="2000" dirty="0" err="1">
                <a:solidFill>
                  <a:srgbClr val="000000"/>
                </a:solidFill>
                <a:highlight>
                  <a:srgbClr val="FFFFFF"/>
                </a:highlight>
                <a:latin typeface="Consolas" panose="020B0609020204030204" pitchFamily="49" charset="0"/>
              </a:rPr>
              <a:t>FirstOrDefault</a:t>
            </a:r>
            <a:r>
              <a:rPr lang="en-US" sz="2000" dirty="0">
                <a:solidFill>
                  <a:srgbClr val="000000"/>
                </a:solidFill>
                <a:highlight>
                  <a:srgbClr val="FFFFFF"/>
                </a:highlight>
                <a:latin typeface="Consolas" panose="020B0609020204030204" pitchFamily="49" charset="0"/>
              </a:rPr>
              <a:t>(x </a:t>
            </a:r>
            <a:r>
              <a:rPr lang="en-US" sz="2000" dirty="0">
                <a:solidFill>
                  <a:srgbClr val="008080"/>
                </a:solidFill>
                <a:highlight>
                  <a:srgbClr val="FFFFFF"/>
                </a:highlight>
                <a:latin typeface="Consolas" panose="020B0609020204030204" pitchFamily="49" charset="0"/>
              </a:rPr>
              <a:t>=&gt;</a:t>
            </a:r>
            <a:r>
              <a:rPr lang="en-US" sz="2000" dirty="0">
                <a:solidFill>
                  <a:srgbClr val="000000"/>
                </a:solidFill>
                <a:highlight>
                  <a:srgbClr val="FFFFFF"/>
                </a:highlight>
                <a:latin typeface="Consolas" panose="020B0609020204030204" pitchFamily="49" charset="0"/>
              </a:rPr>
              <a:t> </a:t>
            </a:r>
            <a:r>
              <a:rPr lang="en-US" sz="2000" dirty="0" err="1">
                <a:solidFill>
                  <a:srgbClr val="000000"/>
                </a:solidFill>
                <a:highlight>
                  <a:srgbClr val="FFFFFF"/>
                </a:highlight>
                <a:latin typeface="Consolas" panose="020B0609020204030204" pitchFamily="49" charset="0"/>
              </a:rPr>
              <a:t>x</a:t>
            </a:r>
            <a:r>
              <a:rPr lang="en-US" sz="2000" dirty="0" err="1">
                <a:solidFill>
                  <a:srgbClr val="008080"/>
                </a:solidFill>
                <a:highlight>
                  <a:srgbClr val="FFFFFF"/>
                </a:highlight>
                <a:latin typeface="Consolas" panose="020B0609020204030204" pitchFamily="49" charset="0"/>
              </a:rPr>
              <a:t>.</a:t>
            </a:r>
            <a:r>
              <a:rPr lang="en-US" sz="2000" dirty="0" err="1">
                <a:solidFill>
                  <a:srgbClr val="000000"/>
                </a:solidFill>
                <a:highlight>
                  <a:srgbClr val="FFFFFF"/>
                </a:highlight>
                <a:latin typeface="Consolas" panose="020B0609020204030204" pitchFamily="49" charset="0"/>
              </a:rPr>
              <a:t>Id</a:t>
            </a:r>
            <a:r>
              <a:rPr lang="en-US" sz="2000" dirty="0">
                <a:solidFill>
                  <a:srgbClr val="000000"/>
                </a:solidFill>
                <a:highlight>
                  <a:srgbClr val="FFFFFF"/>
                </a:highlight>
                <a:latin typeface="Consolas" panose="020B0609020204030204" pitchFamily="49" charset="0"/>
              </a:rPr>
              <a:t> </a:t>
            </a:r>
            <a:r>
              <a:rPr lang="en-US" sz="2000" dirty="0">
                <a:solidFill>
                  <a:srgbClr val="008080"/>
                </a:solidFill>
                <a:highlight>
                  <a:srgbClr val="FFFFFF"/>
                </a:highlight>
                <a:latin typeface="Consolas" panose="020B0609020204030204" pitchFamily="49" charset="0"/>
              </a:rPr>
              <a:t>==</a:t>
            </a:r>
            <a:r>
              <a:rPr lang="en-US" sz="2000" dirty="0">
                <a:solidFill>
                  <a:srgbClr val="000000"/>
                </a:solidFill>
                <a:highlight>
                  <a:srgbClr val="FFFFFF"/>
                </a:highlight>
                <a:latin typeface="Consolas" panose="020B0609020204030204" pitchFamily="49" charset="0"/>
              </a:rPr>
              <a:t> id);</a:t>
            </a:r>
          </a:p>
          <a:p>
            <a:r>
              <a:rPr lang="en-US" sz="2000" dirty="0">
                <a:solidFill>
                  <a:srgbClr val="000000"/>
                </a:solidFill>
                <a:highlight>
                  <a:srgbClr val="FFFFFF"/>
                </a:highlight>
                <a:latin typeface="Consolas" panose="020B0609020204030204" pitchFamily="49" charset="0"/>
              </a:rPr>
              <a:t>      </a:t>
            </a:r>
            <a:r>
              <a:rPr lang="en-US" sz="2000" dirty="0">
                <a:solidFill>
                  <a:srgbClr val="0000FF"/>
                </a:solidFill>
                <a:highlight>
                  <a:srgbClr val="FFFFFF"/>
                </a:highlight>
                <a:latin typeface="Consolas" panose="020B0609020204030204" pitchFamily="49" charset="0"/>
              </a:rPr>
              <a:t>if</a:t>
            </a:r>
            <a:r>
              <a:rPr lang="en-US" sz="2000" dirty="0">
                <a:solidFill>
                  <a:srgbClr val="000000"/>
                </a:solidFill>
                <a:highlight>
                  <a:srgbClr val="FFFFFF"/>
                </a:highlight>
                <a:latin typeface="Consolas" panose="020B0609020204030204" pitchFamily="49" charset="0"/>
              </a:rPr>
              <a:t> (item </a:t>
            </a:r>
            <a:r>
              <a:rPr lang="en-US" sz="2000" dirty="0">
                <a:solidFill>
                  <a:srgbClr val="008080"/>
                </a:solidFill>
                <a:highlight>
                  <a:srgbClr val="FFFFFF"/>
                </a:highlight>
                <a:latin typeface="Consolas" panose="020B0609020204030204" pitchFamily="49" charset="0"/>
              </a:rPr>
              <a:t>==</a:t>
            </a:r>
            <a:r>
              <a:rPr lang="en-US" sz="2000" dirty="0">
                <a:solidFill>
                  <a:srgbClr val="000000"/>
                </a:solidFill>
                <a:highlight>
                  <a:srgbClr val="FFFFFF"/>
                </a:highlight>
                <a:latin typeface="Consolas" panose="020B0609020204030204" pitchFamily="49" charset="0"/>
              </a:rPr>
              <a:t> </a:t>
            </a:r>
            <a:r>
              <a:rPr lang="en-US" sz="2000" dirty="0">
                <a:solidFill>
                  <a:srgbClr val="0000FF"/>
                </a:solidFill>
                <a:highlight>
                  <a:srgbClr val="FFFFFF"/>
                </a:highlight>
                <a:latin typeface="Consolas" panose="020B0609020204030204" pitchFamily="49" charset="0"/>
              </a:rPr>
              <a:t>null</a:t>
            </a:r>
            <a:r>
              <a:rPr lang="en-US" sz="2000" dirty="0">
                <a:solidFill>
                  <a:srgbClr val="000000"/>
                </a:solidFill>
                <a:highlight>
                  <a:srgbClr val="FFFFFF"/>
                </a:highlight>
                <a:latin typeface="Consolas" panose="020B0609020204030204" pitchFamily="49" charset="0"/>
              </a:rPr>
              <a:t>)</a:t>
            </a:r>
          </a:p>
          <a:p>
            <a:r>
              <a:rPr lang="en-US" sz="2000" dirty="0">
                <a:solidFill>
                  <a:srgbClr val="000000"/>
                </a:solidFill>
                <a:highlight>
                  <a:srgbClr val="FFFFFF"/>
                </a:highlight>
                <a:latin typeface="Consolas" panose="020B0609020204030204" pitchFamily="49" charset="0"/>
              </a:rPr>
              <a:t>      {</a:t>
            </a:r>
          </a:p>
          <a:p>
            <a:r>
              <a:rPr lang="en-US" sz="2000" dirty="0">
                <a:solidFill>
                  <a:srgbClr val="000000"/>
                </a:solidFill>
                <a:highlight>
                  <a:srgbClr val="FFFFFF"/>
                </a:highlight>
                <a:latin typeface="Consolas" panose="020B0609020204030204" pitchFamily="49" charset="0"/>
              </a:rPr>
              <a:t>      		</a:t>
            </a:r>
            <a:r>
              <a:rPr lang="en-US" sz="2000" dirty="0">
                <a:solidFill>
                  <a:srgbClr val="0000FF"/>
                </a:solidFill>
                <a:highlight>
                  <a:srgbClr val="FFFFFF"/>
                </a:highlight>
                <a:latin typeface="Consolas" panose="020B0609020204030204" pitchFamily="49" charset="0"/>
              </a:rPr>
              <a:t>return</a:t>
            </a:r>
            <a:r>
              <a:rPr lang="en-US" sz="2000" dirty="0">
                <a:solidFill>
                  <a:srgbClr val="000000"/>
                </a:solidFill>
                <a:highlight>
                  <a:srgbClr val="FFFFFF"/>
                </a:highlight>
                <a:latin typeface="Consolas" panose="020B0609020204030204" pitchFamily="49" charset="0"/>
              </a:rPr>
              <a:t> </a:t>
            </a:r>
            <a:r>
              <a:rPr lang="en-US" sz="2000" b="1" dirty="0" err="1">
                <a:solidFill>
                  <a:srgbClr val="000000"/>
                </a:solidFill>
                <a:highlight>
                  <a:srgbClr val="FFFFFF"/>
                </a:highlight>
                <a:latin typeface="Consolas" panose="020B0609020204030204" pitchFamily="49" charset="0"/>
              </a:rPr>
              <a:t>NotFound</a:t>
            </a:r>
            <a:r>
              <a:rPr lang="en-US" sz="2000" b="1" dirty="0">
                <a:solidFill>
                  <a:srgbClr val="000000"/>
                </a:solidFill>
                <a:highlight>
                  <a:srgbClr val="FFFFFF"/>
                </a:highlight>
                <a:latin typeface="Consolas" panose="020B0609020204030204" pitchFamily="49" charset="0"/>
              </a:rPr>
              <a:t>();</a:t>
            </a:r>
          </a:p>
          <a:p>
            <a:r>
              <a:rPr lang="en-US" sz="2000" dirty="0">
                <a:solidFill>
                  <a:srgbClr val="000000"/>
                </a:solidFill>
                <a:highlight>
                  <a:srgbClr val="FFFFFF"/>
                </a:highlight>
                <a:latin typeface="Consolas" panose="020B0609020204030204" pitchFamily="49" charset="0"/>
              </a:rPr>
              <a:t>      }</a:t>
            </a:r>
          </a:p>
          <a:p>
            <a:endParaRPr lang="en-US" sz="2000" dirty="0">
              <a:solidFill>
                <a:srgbClr val="000000"/>
              </a:solidFill>
              <a:highlight>
                <a:srgbClr val="FFFFFF"/>
              </a:highlight>
              <a:latin typeface="Consolas" panose="020B0609020204030204" pitchFamily="49" charset="0"/>
            </a:endParaRPr>
          </a:p>
          <a:p>
            <a:r>
              <a:rPr lang="en-US" sz="2000" dirty="0">
                <a:solidFill>
                  <a:srgbClr val="000000"/>
                </a:solidFill>
                <a:highlight>
                  <a:srgbClr val="FFFFFF"/>
                </a:highlight>
                <a:latin typeface="Consolas" panose="020B0609020204030204" pitchFamily="49" charset="0"/>
              </a:rPr>
              <a:t>      </a:t>
            </a:r>
            <a:r>
              <a:rPr lang="en-US" sz="2000" dirty="0">
                <a:solidFill>
                  <a:srgbClr val="0000FF"/>
                </a:solidFill>
                <a:highlight>
                  <a:srgbClr val="FFFFFF"/>
                </a:highlight>
                <a:latin typeface="Consolas" panose="020B0609020204030204" pitchFamily="49" charset="0"/>
              </a:rPr>
              <a:t>return</a:t>
            </a:r>
            <a:r>
              <a:rPr lang="en-US" sz="2000" dirty="0">
                <a:solidFill>
                  <a:srgbClr val="000000"/>
                </a:solidFill>
                <a:highlight>
                  <a:srgbClr val="FFFFFF"/>
                </a:highlight>
                <a:latin typeface="Consolas" panose="020B0609020204030204" pitchFamily="49" charset="0"/>
              </a:rPr>
              <a:t> </a:t>
            </a:r>
            <a:r>
              <a:rPr lang="en-US" sz="2000" dirty="0">
                <a:solidFill>
                  <a:srgbClr val="0000FF"/>
                </a:solidFill>
                <a:highlight>
                  <a:srgbClr val="FFFFFF"/>
                </a:highlight>
                <a:latin typeface="Consolas" panose="020B0609020204030204" pitchFamily="49" charset="0"/>
              </a:rPr>
              <a:t>new</a:t>
            </a:r>
            <a:r>
              <a:rPr lang="en-US" sz="2000" dirty="0">
                <a:solidFill>
                  <a:srgbClr val="000000"/>
                </a:solidFill>
                <a:highlight>
                  <a:srgbClr val="FFFFFF"/>
                </a:highlight>
                <a:latin typeface="Consolas" panose="020B0609020204030204" pitchFamily="49" charset="0"/>
              </a:rPr>
              <a:t> </a:t>
            </a:r>
            <a:r>
              <a:rPr lang="en-US" sz="2000" b="1" dirty="0" err="1">
                <a:solidFill>
                  <a:srgbClr val="2B91AF"/>
                </a:solidFill>
                <a:highlight>
                  <a:srgbClr val="FFFFFF"/>
                </a:highlight>
                <a:latin typeface="Consolas" panose="020B0609020204030204" pitchFamily="49" charset="0"/>
              </a:rPr>
              <a:t>ObjectResult</a:t>
            </a:r>
            <a:r>
              <a:rPr lang="en-US" sz="2000" b="1" dirty="0">
                <a:solidFill>
                  <a:srgbClr val="000000"/>
                </a:solidFill>
                <a:highlight>
                  <a:srgbClr val="FFFFFF"/>
                </a:highlight>
                <a:latin typeface="Consolas" panose="020B0609020204030204" pitchFamily="49" charset="0"/>
              </a:rPr>
              <a:t>(item);</a:t>
            </a:r>
          </a:p>
          <a:p>
            <a:r>
              <a:rPr lang="en-US" sz="2000" dirty="0">
                <a:solidFill>
                  <a:srgbClr val="000000"/>
                </a:solidFill>
                <a:highlight>
                  <a:srgbClr val="FFFFFF"/>
                </a:highlight>
                <a:latin typeface="Consolas" panose="020B0609020204030204" pitchFamily="49" charset="0"/>
              </a:rPr>
              <a:t> }</a:t>
            </a:r>
            <a:endParaRPr lang="en-US" sz="2000" dirty="0">
              <a:solidFill>
                <a:prstClr val="white"/>
              </a:solidFill>
              <a:latin typeface="Segoe UI"/>
            </a:endParaRPr>
          </a:p>
        </p:txBody>
      </p:sp>
    </p:spTree>
    <p:extLst>
      <p:ext uri="{BB962C8B-B14F-4D97-AF65-F5344CB8AC3E}">
        <p14:creationId xmlns:p14="http://schemas.microsoft.com/office/powerpoint/2010/main" val="4029645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Routing - Controllers</a:t>
            </a:r>
          </a:p>
        </p:txBody>
      </p:sp>
      <p:sp>
        <p:nvSpPr>
          <p:cNvPr id="4" name="Slide Number Placeholder 3"/>
          <p:cNvSpPr>
            <a:spLocks noGrp="1"/>
          </p:cNvSpPr>
          <p:nvPr>
            <p:ph type="sldNum" sz="quarter" idx="12"/>
          </p:nvPr>
        </p:nvSpPr>
        <p:spPr/>
        <p:txBody>
          <a:bodyPr/>
          <a:lstStyle/>
          <a:p>
            <a:fld id="{A0AE9EC9-F182-4A35-8041-CBBE9CFA6E78}" type="slidenum">
              <a:rPr lang="en-US" smtClean="0"/>
              <a:pPr/>
              <a:t>25</a:t>
            </a:fld>
            <a:endParaRPr lang="en-US"/>
          </a:p>
        </p:txBody>
      </p:sp>
      <p:sp>
        <p:nvSpPr>
          <p:cNvPr id="3" name="Content Placeholder 2"/>
          <p:cNvSpPr>
            <a:spLocks noGrp="1"/>
          </p:cNvSpPr>
          <p:nvPr>
            <p:ph type="body" sz="quarter" idx="13"/>
          </p:nvPr>
        </p:nvSpPr>
        <p:spPr/>
        <p:txBody>
          <a:bodyPr/>
          <a:lstStyle/>
          <a:p>
            <a:r>
              <a:rPr lang="en-US" noProof="0" dirty="0"/>
              <a:t>To find the controller, Web API adds "Controller" to the value of the </a:t>
            </a:r>
            <a:r>
              <a:rPr lang="en-US" i="1" noProof="0" dirty="0"/>
              <a:t>[controller] </a:t>
            </a:r>
            <a:r>
              <a:rPr lang="en-US" noProof="0" dirty="0"/>
              <a:t>variable.</a:t>
            </a:r>
          </a:p>
          <a:p>
            <a:r>
              <a:rPr lang="en-US" noProof="0" dirty="0"/>
              <a:t>Once a matching route is found, Web API selects the controller</a:t>
            </a:r>
          </a:p>
          <a:p>
            <a:r>
              <a:rPr lang="en-US" noProof="0" dirty="0"/>
              <a:t>Web API uses the HTTP method, not the URI path, to select the action</a:t>
            </a:r>
          </a:p>
          <a:p>
            <a:r>
              <a:rPr lang="en-US" noProof="0" dirty="0"/>
              <a:t>If no route matches, the client receives a 404 error</a:t>
            </a:r>
          </a:p>
          <a:p>
            <a:endParaRPr lang="en-US" noProof="0" dirty="0"/>
          </a:p>
          <a:p>
            <a:endParaRPr lang="en-US" noProof="0" dirty="0"/>
          </a:p>
          <a:p>
            <a:pPr lvl="1"/>
            <a:endParaRPr lang="en-US" noProof="0" dirty="0"/>
          </a:p>
          <a:p>
            <a:endParaRPr lang="en-US" noProof="0" dirty="0"/>
          </a:p>
        </p:txBody>
      </p:sp>
      <p:pic>
        <p:nvPicPr>
          <p:cNvPr id="6" name="Picture 5">
            <a:extLst>
              <a:ext uri="{FF2B5EF4-FFF2-40B4-BE49-F238E27FC236}">
                <a16:creationId xmlns:a16="http://schemas.microsoft.com/office/drawing/2014/main" id="{58F75F6F-576F-4170-891C-D5FE6599A7E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15696" y="3136030"/>
            <a:ext cx="6575184" cy="2061003"/>
          </a:xfrm>
          <a:prstGeom prst="rect">
            <a:avLst/>
          </a:prstGeom>
        </p:spPr>
      </p:pic>
    </p:spTree>
    <p:extLst>
      <p:ext uri="{BB962C8B-B14F-4D97-AF65-F5344CB8AC3E}">
        <p14:creationId xmlns:p14="http://schemas.microsoft.com/office/powerpoint/2010/main" val="9772126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Routing - Actions</a:t>
            </a:r>
          </a:p>
        </p:txBody>
      </p:sp>
      <p:sp>
        <p:nvSpPr>
          <p:cNvPr id="4" name="Slide Number Placeholder 3"/>
          <p:cNvSpPr>
            <a:spLocks noGrp="1"/>
          </p:cNvSpPr>
          <p:nvPr>
            <p:ph type="sldNum" sz="quarter" idx="12"/>
          </p:nvPr>
        </p:nvSpPr>
        <p:spPr/>
        <p:txBody>
          <a:bodyPr/>
          <a:lstStyle/>
          <a:p>
            <a:fld id="{A0AE9EC9-F182-4A35-8041-CBBE9CFA6E78}" type="slidenum">
              <a:rPr lang="en-US" smtClean="0"/>
              <a:pPr/>
              <a:t>26</a:t>
            </a:fld>
            <a:endParaRPr lang="en-US"/>
          </a:p>
        </p:txBody>
      </p:sp>
      <p:sp>
        <p:nvSpPr>
          <p:cNvPr id="3" name="Content Placeholder 2"/>
          <p:cNvSpPr>
            <a:spLocks noGrp="1"/>
          </p:cNvSpPr>
          <p:nvPr>
            <p:ph type="body" sz="quarter" idx="13"/>
          </p:nvPr>
        </p:nvSpPr>
        <p:spPr/>
        <p:txBody>
          <a:bodyPr/>
          <a:lstStyle/>
          <a:p>
            <a:r>
              <a:rPr lang="en-US" noProof="0" dirty="0"/>
              <a:t>Web API looks at the HTTP method, and then looks for an action whose </a:t>
            </a:r>
            <a:r>
              <a:rPr lang="en-US" noProof="0" dirty="0">
                <a:solidFill>
                  <a:srgbClr val="FF0000"/>
                </a:solidFill>
              </a:rPr>
              <a:t>HTTP attribute </a:t>
            </a:r>
            <a:r>
              <a:rPr lang="en-US" noProof="0" dirty="0"/>
              <a:t>is the same as the method</a:t>
            </a:r>
          </a:p>
          <a:p>
            <a:r>
              <a:rPr lang="en-US" noProof="0" dirty="0"/>
              <a:t>This convention applies to GET, POST, PUT, and DELETE methods</a:t>
            </a:r>
          </a:p>
          <a:p>
            <a:r>
              <a:rPr lang="en-US" noProof="0" dirty="0"/>
              <a:t>Other placeholder variables in the route template, such as {id} and query strings, are mapped to action parameters.</a:t>
            </a:r>
          </a:p>
          <a:p>
            <a:pPr marL="798513" lvl="1" indent="0" fontAlgn="base">
              <a:lnSpc>
                <a:spcPct val="100000"/>
              </a:lnSpc>
              <a:spcBef>
                <a:spcPts val="0"/>
              </a:spcBef>
              <a:spcAft>
                <a:spcPts val="0"/>
              </a:spcAft>
              <a:buNone/>
            </a:pPr>
            <a:r>
              <a:rPr lang="en-US" kern="0" noProof="0" dirty="0">
                <a:solidFill>
                  <a:srgbClr val="000000"/>
                </a:solidFill>
                <a:highlight>
                  <a:srgbClr val="FFFFFF"/>
                </a:highlight>
                <a:latin typeface="Consolas" panose="020B0609020204030204" pitchFamily="49" charset="0"/>
                <a:cs typeface="Consolas" panose="020B0609020204030204" pitchFamily="49" charset="0"/>
              </a:rPr>
              <a:t>[</a:t>
            </a:r>
            <a:r>
              <a:rPr lang="en-US" kern="0" noProof="0" dirty="0" err="1">
                <a:solidFill>
                  <a:srgbClr val="2B91AF"/>
                </a:solidFill>
                <a:highlight>
                  <a:srgbClr val="FFFFFF"/>
                </a:highlight>
                <a:latin typeface="Consolas" panose="020B0609020204030204" pitchFamily="49" charset="0"/>
                <a:cs typeface="Consolas" panose="020B0609020204030204" pitchFamily="49" charset="0"/>
              </a:rPr>
              <a:t>HttpGet</a:t>
            </a:r>
            <a:r>
              <a:rPr lang="en-US" kern="0" noProof="0" dirty="0">
                <a:solidFill>
                  <a:srgbClr val="000000"/>
                </a:solidFill>
                <a:highlight>
                  <a:srgbClr val="FFFFFF"/>
                </a:highlight>
                <a:latin typeface="Consolas" panose="020B0609020204030204" pitchFamily="49" charset="0"/>
                <a:cs typeface="Consolas" panose="020B0609020204030204" pitchFamily="49" charset="0"/>
              </a:rPr>
              <a:t>(</a:t>
            </a:r>
            <a:r>
              <a:rPr lang="en-US" kern="0" noProof="0" dirty="0">
                <a:solidFill>
                  <a:srgbClr val="A31515"/>
                </a:solidFill>
                <a:highlight>
                  <a:srgbClr val="FFFFFF"/>
                </a:highlight>
                <a:latin typeface="Consolas" panose="020B0609020204030204" pitchFamily="49" charset="0"/>
                <a:cs typeface="Consolas" panose="020B0609020204030204" pitchFamily="49" charset="0"/>
              </a:rPr>
              <a:t>"{id}"</a:t>
            </a:r>
            <a:r>
              <a:rPr lang="en-US" kern="0" noProof="0" dirty="0">
                <a:solidFill>
                  <a:srgbClr val="000000"/>
                </a:solidFill>
                <a:highlight>
                  <a:srgbClr val="FFFFFF"/>
                </a:highlight>
                <a:latin typeface="Consolas" panose="020B0609020204030204" pitchFamily="49" charset="0"/>
                <a:cs typeface="Consolas" panose="020B0609020204030204" pitchFamily="49" charset="0"/>
              </a:rPr>
              <a:t>)]</a:t>
            </a:r>
          </a:p>
          <a:p>
            <a:pPr marL="798513" lvl="1" indent="0" fontAlgn="base">
              <a:lnSpc>
                <a:spcPct val="100000"/>
              </a:lnSpc>
              <a:spcBef>
                <a:spcPts val="0"/>
              </a:spcBef>
              <a:spcAft>
                <a:spcPts val="0"/>
              </a:spcAft>
              <a:buNone/>
            </a:pPr>
            <a:r>
              <a:rPr lang="en-US" kern="0" noProof="0" dirty="0">
                <a:solidFill>
                  <a:srgbClr val="0000FF"/>
                </a:solidFill>
                <a:highlight>
                  <a:srgbClr val="FFFFFF"/>
                </a:highlight>
                <a:latin typeface="Consolas" panose="020B0609020204030204" pitchFamily="49" charset="0"/>
                <a:cs typeface="Consolas" panose="020B0609020204030204" pitchFamily="49" charset="0"/>
              </a:rPr>
              <a:t>public</a:t>
            </a:r>
            <a:r>
              <a:rPr lang="en-US" kern="0" noProof="0" dirty="0">
                <a:solidFill>
                  <a:srgbClr val="000000"/>
                </a:solidFill>
                <a:highlight>
                  <a:srgbClr val="FFFFFF"/>
                </a:highlight>
                <a:latin typeface="Consolas" panose="020B0609020204030204" pitchFamily="49" charset="0"/>
                <a:cs typeface="Consolas" panose="020B0609020204030204" pitchFamily="49" charset="0"/>
              </a:rPr>
              <a:t> </a:t>
            </a:r>
            <a:r>
              <a:rPr lang="en-US" kern="0" noProof="0" dirty="0">
                <a:solidFill>
                  <a:srgbClr val="0000FF"/>
                </a:solidFill>
                <a:highlight>
                  <a:srgbClr val="FFFFFF"/>
                </a:highlight>
                <a:latin typeface="Consolas" panose="020B0609020204030204" pitchFamily="49" charset="0"/>
                <a:cs typeface="Consolas" panose="020B0609020204030204" pitchFamily="49" charset="0"/>
              </a:rPr>
              <a:t>string</a:t>
            </a:r>
            <a:r>
              <a:rPr lang="en-US" kern="0" noProof="0" dirty="0">
                <a:solidFill>
                  <a:srgbClr val="000000"/>
                </a:solidFill>
                <a:highlight>
                  <a:srgbClr val="FFFFFF"/>
                </a:highlight>
                <a:latin typeface="Consolas" panose="020B0609020204030204" pitchFamily="49" charset="0"/>
                <a:cs typeface="Consolas" panose="020B0609020204030204" pitchFamily="49" charset="0"/>
              </a:rPr>
              <a:t> Select(</a:t>
            </a:r>
            <a:r>
              <a:rPr lang="en-US" kern="0" noProof="0" dirty="0">
                <a:solidFill>
                  <a:srgbClr val="0000FF"/>
                </a:solidFill>
                <a:highlight>
                  <a:srgbClr val="FFFFFF"/>
                </a:highlight>
                <a:latin typeface="Consolas" panose="020B0609020204030204" pitchFamily="49" charset="0"/>
                <a:cs typeface="Consolas" panose="020B0609020204030204" pitchFamily="49" charset="0"/>
              </a:rPr>
              <a:t>int</a:t>
            </a:r>
            <a:r>
              <a:rPr lang="en-US" kern="0" noProof="0" dirty="0">
                <a:solidFill>
                  <a:srgbClr val="000000"/>
                </a:solidFill>
                <a:highlight>
                  <a:srgbClr val="FFFFFF"/>
                </a:highlight>
                <a:latin typeface="Consolas" panose="020B0609020204030204" pitchFamily="49" charset="0"/>
                <a:cs typeface="Consolas" panose="020B0609020204030204" pitchFamily="49" charset="0"/>
              </a:rPr>
              <a:t> id)</a:t>
            </a:r>
            <a:endParaRPr lang="en-US" kern="0" noProof="0" dirty="0">
              <a:solidFill>
                <a:srgbClr val="000000"/>
              </a:solidFill>
              <a:latin typeface="Consolas" panose="020B0609020204030204" pitchFamily="49" charset="0"/>
              <a:cs typeface="Consolas" panose="020B0609020204030204" pitchFamily="49" charset="0"/>
            </a:endParaRPr>
          </a:p>
          <a:p>
            <a:pPr marL="342900" lvl="0" indent="-342900" fontAlgn="base">
              <a:lnSpc>
                <a:spcPct val="100000"/>
              </a:lnSpc>
              <a:spcBef>
                <a:spcPts val="600"/>
              </a:spcBef>
              <a:spcAft>
                <a:spcPts val="600"/>
              </a:spcAft>
            </a:pPr>
            <a:r>
              <a:rPr lang="en-US" noProof="0" dirty="0"/>
              <a:t>[</a:t>
            </a:r>
            <a:r>
              <a:rPr lang="en-US" b="1" noProof="0" dirty="0" err="1"/>
              <a:t>FromBody</a:t>
            </a:r>
            <a:r>
              <a:rPr lang="en-US" noProof="0" dirty="0"/>
              <a:t>] attribute tells the framework that the parameter </a:t>
            </a:r>
            <a:r>
              <a:rPr lang="en-US" b="1" noProof="0" dirty="0"/>
              <a:t>should</a:t>
            </a:r>
            <a:r>
              <a:rPr lang="en-US" noProof="0" dirty="0"/>
              <a:t> be deserialized from the request body and not from URI</a:t>
            </a:r>
          </a:p>
          <a:p>
            <a:pPr marL="682625" lvl="1" indent="0" fontAlgn="base">
              <a:lnSpc>
                <a:spcPct val="100000"/>
              </a:lnSpc>
              <a:spcBef>
                <a:spcPts val="0"/>
              </a:spcBef>
              <a:spcAft>
                <a:spcPts val="0"/>
              </a:spcAft>
              <a:buNone/>
            </a:pPr>
            <a:r>
              <a:rPr lang="en-US" kern="0" noProof="0" dirty="0">
                <a:solidFill>
                  <a:srgbClr val="000000"/>
                </a:solidFill>
                <a:highlight>
                  <a:srgbClr val="FFFFFF"/>
                </a:highlight>
                <a:latin typeface="Consolas" panose="020B0609020204030204" pitchFamily="49" charset="0"/>
                <a:cs typeface="Consolas" panose="020B0609020204030204" pitchFamily="49" charset="0"/>
              </a:rPr>
              <a:t> [</a:t>
            </a:r>
            <a:r>
              <a:rPr lang="en-US" kern="0" noProof="0" dirty="0" err="1">
                <a:solidFill>
                  <a:srgbClr val="2B91AF"/>
                </a:solidFill>
                <a:highlight>
                  <a:srgbClr val="FFFFFF"/>
                </a:highlight>
                <a:latin typeface="Consolas" panose="020B0609020204030204" pitchFamily="49" charset="0"/>
                <a:cs typeface="Consolas" panose="020B0609020204030204" pitchFamily="49" charset="0"/>
              </a:rPr>
              <a:t>HttpPut</a:t>
            </a:r>
            <a:r>
              <a:rPr lang="en-US" kern="0" noProof="0" dirty="0">
                <a:solidFill>
                  <a:srgbClr val="000000"/>
                </a:solidFill>
                <a:highlight>
                  <a:srgbClr val="FFFFFF"/>
                </a:highlight>
                <a:latin typeface="Consolas" panose="020B0609020204030204" pitchFamily="49" charset="0"/>
                <a:cs typeface="Consolas" panose="020B0609020204030204" pitchFamily="49" charset="0"/>
              </a:rPr>
              <a:t>(</a:t>
            </a:r>
            <a:r>
              <a:rPr lang="en-US" kern="0" noProof="0" dirty="0">
                <a:solidFill>
                  <a:srgbClr val="A31515"/>
                </a:solidFill>
                <a:highlight>
                  <a:srgbClr val="FFFFFF"/>
                </a:highlight>
                <a:latin typeface="Consolas" panose="020B0609020204030204" pitchFamily="49" charset="0"/>
                <a:cs typeface="Consolas" panose="020B0609020204030204" pitchFamily="49" charset="0"/>
              </a:rPr>
              <a:t>"{</a:t>
            </a:r>
            <a:r>
              <a:rPr lang="en-US" kern="0" noProof="0" dirty="0" err="1">
                <a:solidFill>
                  <a:srgbClr val="A31515"/>
                </a:solidFill>
                <a:highlight>
                  <a:srgbClr val="FFFFFF"/>
                </a:highlight>
                <a:latin typeface="Consolas" panose="020B0609020204030204" pitchFamily="49" charset="0"/>
                <a:cs typeface="Consolas" panose="020B0609020204030204" pitchFamily="49" charset="0"/>
              </a:rPr>
              <a:t>id:int</a:t>
            </a:r>
            <a:r>
              <a:rPr lang="en-US" kern="0" noProof="0" dirty="0">
                <a:solidFill>
                  <a:srgbClr val="A31515"/>
                </a:solidFill>
                <a:highlight>
                  <a:srgbClr val="FFFFFF"/>
                </a:highlight>
                <a:latin typeface="Consolas" panose="020B0609020204030204" pitchFamily="49" charset="0"/>
                <a:cs typeface="Consolas" panose="020B0609020204030204" pitchFamily="49" charset="0"/>
              </a:rPr>
              <a:t>}"</a:t>
            </a:r>
            <a:r>
              <a:rPr lang="en-US" kern="0" noProof="0" dirty="0">
                <a:solidFill>
                  <a:srgbClr val="000000"/>
                </a:solidFill>
                <a:highlight>
                  <a:srgbClr val="FFFFFF"/>
                </a:highlight>
                <a:latin typeface="Consolas" panose="020B0609020204030204" pitchFamily="49" charset="0"/>
                <a:cs typeface="Consolas" panose="020B0609020204030204" pitchFamily="49" charset="0"/>
              </a:rPr>
              <a:t>)]</a:t>
            </a:r>
          </a:p>
          <a:p>
            <a:pPr marL="682625" lvl="1" indent="0" fontAlgn="base">
              <a:lnSpc>
                <a:spcPct val="100000"/>
              </a:lnSpc>
              <a:spcBef>
                <a:spcPts val="0"/>
              </a:spcBef>
              <a:spcAft>
                <a:spcPts val="0"/>
              </a:spcAft>
              <a:buNone/>
            </a:pPr>
            <a:r>
              <a:rPr lang="en-US" kern="0" noProof="0" dirty="0">
                <a:solidFill>
                  <a:srgbClr val="000000"/>
                </a:solidFill>
                <a:highlight>
                  <a:srgbClr val="FFFFFF"/>
                </a:highlight>
                <a:latin typeface="Consolas" panose="020B0609020204030204" pitchFamily="49" charset="0"/>
                <a:cs typeface="Consolas" panose="020B0609020204030204" pitchFamily="49" charset="0"/>
              </a:rPr>
              <a:t> </a:t>
            </a:r>
            <a:r>
              <a:rPr lang="en-US" kern="0" noProof="0" dirty="0">
                <a:solidFill>
                  <a:srgbClr val="0000FF"/>
                </a:solidFill>
                <a:highlight>
                  <a:srgbClr val="FFFFFF"/>
                </a:highlight>
                <a:latin typeface="Consolas" panose="020B0609020204030204" pitchFamily="49" charset="0"/>
                <a:cs typeface="Consolas" panose="020B0609020204030204" pitchFamily="49" charset="0"/>
              </a:rPr>
              <a:t>public</a:t>
            </a:r>
            <a:r>
              <a:rPr lang="en-US" kern="0" noProof="0" dirty="0">
                <a:solidFill>
                  <a:srgbClr val="000000"/>
                </a:solidFill>
                <a:highlight>
                  <a:srgbClr val="FFFFFF"/>
                </a:highlight>
                <a:latin typeface="Consolas" panose="020B0609020204030204" pitchFamily="49" charset="0"/>
                <a:cs typeface="Consolas" panose="020B0609020204030204" pitchFamily="49" charset="0"/>
              </a:rPr>
              <a:t> </a:t>
            </a:r>
            <a:r>
              <a:rPr lang="en-US" kern="0" noProof="0" dirty="0">
                <a:solidFill>
                  <a:srgbClr val="0000FF"/>
                </a:solidFill>
                <a:highlight>
                  <a:srgbClr val="FFFFFF"/>
                </a:highlight>
                <a:latin typeface="Consolas" panose="020B0609020204030204" pitchFamily="49" charset="0"/>
                <a:cs typeface="Consolas" panose="020B0609020204030204" pitchFamily="49" charset="0"/>
              </a:rPr>
              <a:t>void</a:t>
            </a:r>
            <a:r>
              <a:rPr lang="en-US" kern="0" noProof="0" dirty="0">
                <a:solidFill>
                  <a:srgbClr val="000000"/>
                </a:solidFill>
                <a:highlight>
                  <a:srgbClr val="FFFFFF"/>
                </a:highlight>
                <a:latin typeface="Consolas" panose="020B0609020204030204" pitchFamily="49" charset="0"/>
                <a:cs typeface="Consolas" panose="020B0609020204030204" pitchFamily="49" charset="0"/>
              </a:rPr>
              <a:t> Update(</a:t>
            </a:r>
            <a:r>
              <a:rPr lang="en-US" kern="0" noProof="0" dirty="0">
                <a:solidFill>
                  <a:srgbClr val="0000FF"/>
                </a:solidFill>
                <a:highlight>
                  <a:srgbClr val="FFFFFF"/>
                </a:highlight>
                <a:latin typeface="Consolas" panose="020B0609020204030204" pitchFamily="49" charset="0"/>
                <a:cs typeface="Consolas" panose="020B0609020204030204" pitchFamily="49" charset="0"/>
              </a:rPr>
              <a:t>int</a:t>
            </a:r>
            <a:r>
              <a:rPr lang="en-US" kern="0" noProof="0" dirty="0">
                <a:solidFill>
                  <a:srgbClr val="000000"/>
                </a:solidFill>
                <a:highlight>
                  <a:srgbClr val="FFFFFF"/>
                </a:highlight>
                <a:latin typeface="Consolas" panose="020B0609020204030204" pitchFamily="49" charset="0"/>
                <a:cs typeface="Consolas" panose="020B0609020204030204" pitchFamily="49" charset="0"/>
              </a:rPr>
              <a:t> id, [</a:t>
            </a:r>
            <a:r>
              <a:rPr lang="en-US" kern="0" noProof="0" dirty="0" err="1">
                <a:solidFill>
                  <a:srgbClr val="2B91AF"/>
                </a:solidFill>
                <a:highlight>
                  <a:srgbClr val="FFFFFF"/>
                </a:highlight>
                <a:latin typeface="Consolas" panose="020B0609020204030204" pitchFamily="49" charset="0"/>
                <a:cs typeface="Consolas" panose="020B0609020204030204" pitchFamily="49" charset="0"/>
              </a:rPr>
              <a:t>FromBody</a:t>
            </a:r>
            <a:r>
              <a:rPr lang="en-US" kern="0" noProof="0" dirty="0">
                <a:solidFill>
                  <a:srgbClr val="000000"/>
                </a:solidFill>
                <a:highlight>
                  <a:srgbClr val="FFFFFF"/>
                </a:highlight>
                <a:latin typeface="Consolas" panose="020B0609020204030204" pitchFamily="49" charset="0"/>
                <a:cs typeface="Consolas" panose="020B0609020204030204" pitchFamily="49" charset="0"/>
              </a:rPr>
              <a:t>]</a:t>
            </a:r>
            <a:r>
              <a:rPr lang="en-US" kern="0" noProof="0" dirty="0">
                <a:solidFill>
                  <a:srgbClr val="0000FF"/>
                </a:solidFill>
                <a:highlight>
                  <a:srgbClr val="FFFFFF"/>
                </a:highlight>
                <a:latin typeface="Consolas" panose="020B0609020204030204" pitchFamily="49" charset="0"/>
                <a:cs typeface="Consolas" panose="020B0609020204030204" pitchFamily="49" charset="0"/>
              </a:rPr>
              <a:t>string</a:t>
            </a:r>
            <a:r>
              <a:rPr lang="en-US" kern="0" noProof="0" dirty="0">
                <a:solidFill>
                  <a:srgbClr val="000000"/>
                </a:solidFill>
                <a:highlight>
                  <a:srgbClr val="FFFFFF"/>
                </a:highlight>
                <a:latin typeface="Consolas" panose="020B0609020204030204" pitchFamily="49" charset="0"/>
                <a:cs typeface="Consolas" panose="020B0609020204030204" pitchFamily="49" charset="0"/>
              </a:rPr>
              <a:t> value)</a:t>
            </a:r>
            <a:endParaRPr lang="en-US" kern="0" noProof="0" dirty="0">
              <a:solidFill>
                <a:srgbClr val="000000"/>
              </a:solidFill>
              <a:latin typeface="Consolas" panose="020B0609020204030204" pitchFamily="49" charset="0"/>
              <a:cs typeface="Consolas" panose="020B0609020204030204" pitchFamily="49" charset="0"/>
            </a:endParaRPr>
          </a:p>
          <a:p>
            <a:pPr marL="231775" indent="0"/>
            <a:endParaRPr lang="en-US" noProof="0" dirty="0"/>
          </a:p>
        </p:txBody>
      </p:sp>
    </p:spTree>
    <p:extLst>
      <p:ext uri="{BB962C8B-B14F-4D97-AF65-F5344CB8AC3E}">
        <p14:creationId xmlns:p14="http://schemas.microsoft.com/office/powerpoint/2010/main" val="36126850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HTTP Verbs</a:t>
            </a:r>
          </a:p>
        </p:txBody>
      </p:sp>
      <p:sp>
        <p:nvSpPr>
          <p:cNvPr id="4" name="Slide Number Placeholder 3"/>
          <p:cNvSpPr>
            <a:spLocks noGrp="1"/>
          </p:cNvSpPr>
          <p:nvPr>
            <p:ph type="sldNum" sz="quarter" idx="12"/>
          </p:nvPr>
        </p:nvSpPr>
        <p:spPr/>
        <p:txBody>
          <a:bodyPr/>
          <a:lstStyle/>
          <a:p>
            <a:pPr>
              <a:defRPr/>
            </a:pPr>
            <a:fld id="{A0AE9EC9-F182-4A35-8041-CBBE9CFA6E78}" type="slidenum">
              <a:rPr lang="en-US" smtClean="0"/>
              <a:pPr>
                <a:defRPr/>
              </a:pPr>
              <a:t>27</a:t>
            </a:fld>
            <a:endParaRPr lang="en-US"/>
          </a:p>
        </p:txBody>
      </p:sp>
      <p:graphicFrame>
        <p:nvGraphicFramePr>
          <p:cNvPr id="7" name="Content Placeholder 6"/>
          <p:cNvGraphicFramePr>
            <a:graphicFrameLocks noGrp="1"/>
          </p:cNvGraphicFramePr>
          <p:nvPr>
            <p:ph sz="quarter" idx="4294967295"/>
            <p:extLst>
              <p:ext uri="{D42A27DB-BD31-4B8C-83A1-F6EECF244321}">
                <p14:modId xmlns:p14="http://schemas.microsoft.com/office/powerpoint/2010/main" val="592674259"/>
              </p:ext>
            </p:extLst>
          </p:nvPr>
        </p:nvGraphicFramePr>
        <p:xfrm>
          <a:off x="439738" y="1244601"/>
          <a:ext cx="10842154" cy="3524540"/>
        </p:xfrm>
        <a:graphic>
          <a:graphicData uri="http://schemas.openxmlformats.org/drawingml/2006/table">
            <a:tbl>
              <a:tblPr firstRow="1" bandRow="1">
                <a:tableStyleId>{5C22544A-7EE6-4342-B048-85BDC9FD1C3A}</a:tableStyleId>
              </a:tblPr>
              <a:tblGrid>
                <a:gridCol w="960437">
                  <a:extLst>
                    <a:ext uri="{9D8B030D-6E8A-4147-A177-3AD203B41FA5}">
                      <a16:colId xmlns:a16="http://schemas.microsoft.com/office/drawing/2014/main" val="20000"/>
                    </a:ext>
                  </a:extLst>
                </a:gridCol>
                <a:gridCol w="4586288">
                  <a:extLst>
                    <a:ext uri="{9D8B030D-6E8A-4147-A177-3AD203B41FA5}">
                      <a16:colId xmlns:a16="http://schemas.microsoft.com/office/drawing/2014/main" val="20001"/>
                    </a:ext>
                  </a:extLst>
                </a:gridCol>
                <a:gridCol w="5295429">
                  <a:extLst>
                    <a:ext uri="{9D8B030D-6E8A-4147-A177-3AD203B41FA5}">
                      <a16:colId xmlns:a16="http://schemas.microsoft.com/office/drawing/2014/main" val="20002"/>
                    </a:ext>
                  </a:extLst>
                </a:gridCol>
              </a:tblGrid>
              <a:tr h="955542">
                <a:tc>
                  <a:txBody>
                    <a:bodyPr/>
                    <a:lstStyle/>
                    <a:p>
                      <a:endParaRPr lang="en-US" sz="1800" dirty="0">
                        <a:solidFill>
                          <a:schemeClr val="tx1"/>
                        </a:solidFill>
                        <a:latin typeface="Segoe UI" panose="020B0502040204020203" pitchFamily="34" charset="0"/>
                        <a:cs typeface="Segoe UI" panose="020B0502040204020203" pitchFamily="34" charset="0"/>
                      </a:endParaRPr>
                    </a:p>
                  </a:txBody>
                  <a:tcPr anchor="ctr"/>
                </a:tc>
                <a:tc>
                  <a:txBody>
                    <a:bodyPr/>
                    <a:lstStyle/>
                    <a:p>
                      <a:pPr algn="l" fontAlgn="b"/>
                      <a:r>
                        <a:rPr lang="en-US" sz="1800" u="none" strike="noStrike" dirty="0">
                          <a:effectLst/>
                          <a:latin typeface="Segoe UI" panose="020B0502040204020203" pitchFamily="34" charset="0"/>
                          <a:cs typeface="Segoe UI" panose="020B0502040204020203" pitchFamily="34" charset="0"/>
                        </a:rPr>
                        <a:t>Collection URI (http://api.example.com/v1/resources/)</a:t>
                      </a:r>
                      <a:endParaRPr lang="en-US" sz="1800" b="0" i="0" u="none" strike="noStrike" dirty="0">
                        <a:solidFill>
                          <a:schemeClr val="tx1"/>
                        </a:solidFill>
                        <a:effectLst/>
                        <a:latin typeface="Segoe UI" panose="020B0502040204020203" pitchFamily="34" charset="0"/>
                        <a:cs typeface="Segoe UI" panose="020B0502040204020203" pitchFamily="34" charset="0"/>
                      </a:endParaRPr>
                    </a:p>
                  </a:txBody>
                  <a:tcPr anchor="ctr"/>
                </a:tc>
                <a:tc>
                  <a:txBody>
                    <a:bodyPr/>
                    <a:lstStyle/>
                    <a:p>
                      <a:pPr algn="l" fontAlgn="b"/>
                      <a:r>
                        <a:rPr lang="en-US" sz="1800" u="none" strike="noStrike" dirty="0">
                          <a:effectLst/>
                          <a:latin typeface="Segoe UI" panose="020B0502040204020203" pitchFamily="34" charset="0"/>
                          <a:cs typeface="Segoe UI" panose="020B0502040204020203" pitchFamily="34" charset="0"/>
                        </a:rPr>
                        <a:t>Element URI (http://api.example.com/v1/resources/item17)</a:t>
                      </a:r>
                      <a:endParaRPr lang="en-US" sz="1800" b="0" i="0" u="none" strike="noStrike" dirty="0">
                        <a:solidFill>
                          <a:schemeClr val="tx1"/>
                        </a:solidFill>
                        <a:effectLst/>
                        <a:latin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10000"/>
                  </a:ext>
                </a:extLst>
              </a:tr>
              <a:tr h="923078">
                <a:tc>
                  <a:txBody>
                    <a:bodyPr/>
                    <a:lstStyle/>
                    <a:p>
                      <a:pPr algn="l" fontAlgn="b"/>
                      <a:r>
                        <a:rPr lang="en-US" sz="1800" u="none" strike="noStrike" dirty="0">
                          <a:effectLst/>
                          <a:latin typeface="Segoe UI" panose="020B0502040204020203" pitchFamily="34" charset="0"/>
                          <a:cs typeface="Segoe UI" panose="020B0502040204020203" pitchFamily="34" charset="0"/>
                        </a:rPr>
                        <a:t>GET</a:t>
                      </a:r>
                      <a:endParaRPr lang="en-US" sz="1800" b="1" i="0" u="none" strike="noStrike" dirty="0">
                        <a:solidFill>
                          <a:srgbClr val="000000"/>
                        </a:solidFill>
                        <a:effectLst/>
                        <a:latin typeface="Segoe UI" panose="020B0502040204020203" pitchFamily="34" charset="0"/>
                        <a:cs typeface="Segoe UI" panose="020B0502040204020203" pitchFamily="34" charset="0"/>
                      </a:endParaRPr>
                    </a:p>
                  </a:txBody>
                  <a:tcPr anchor="ctr"/>
                </a:tc>
                <a:tc>
                  <a:txBody>
                    <a:bodyPr/>
                    <a:lstStyle/>
                    <a:p>
                      <a:pPr algn="l" rtl="0" fontAlgn="b"/>
                      <a:r>
                        <a:rPr lang="en-US" sz="1800" u="none" strike="noStrike" dirty="0">
                          <a:effectLst/>
                          <a:latin typeface="Segoe UI" panose="020B0502040204020203" pitchFamily="34" charset="0"/>
                          <a:cs typeface="Segoe UI" panose="020B0502040204020203" pitchFamily="34" charset="0"/>
                        </a:rPr>
                        <a:t>List the URIs and perhaps other details of the collection's members.</a:t>
                      </a:r>
                      <a:endParaRPr lang="en-US" sz="1800" b="1" i="0" u="none" strike="noStrike" dirty="0">
                        <a:solidFill>
                          <a:srgbClr val="000000"/>
                        </a:solidFill>
                        <a:effectLst/>
                        <a:latin typeface="Segoe UI" panose="020B0502040204020203" pitchFamily="34" charset="0"/>
                        <a:cs typeface="Segoe UI" panose="020B0502040204020203" pitchFamily="34" charset="0"/>
                      </a:endParaRPr>
                    </a:p>
                  </a:txBody>
                  <a:tcPr anchor="ctr"/>
                </a:tc>
                <a:tc>
                  <a:txBody>
                    <a:bodyPr/>
                    <a:lstStyle/>
                    <a:p>
                      <a:pPr algn="l" rtl="0" fontAlgn="b"/>
                      <a:r>
                        <a:rPr lang="en-US" sz="1800" u="none" strike="noStrike" dirty="0">
                          <a:effectLst/>
                          <a:latin typeface="Segoe UI" panose="020B0502040204020203" pitchFamily="34" charset="0"/>
                          <a:cs typeface="Segoe UI" panose="020B0502040204020203" pitchFamily="34" charset="0"/>
                        </a:rPr>
                        <a:t>Retrieve a representation of the addressed member of the collection.</a:t>
                      </a:r>
                      <a:endParaRPr lang="en-US" sz="1800" b="1" i="0" u="none" strike="noStrike" dirty="0">
                        <a:solidFill>
                          <a:srgbClr val="000000"/>
                        </a:solidFill>
                        <a:effectLst/>
                        <a:latin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10001"/>
                  </a:ext>
                </a:extLst>
              </a:tr>
              <a:tr h="553403">
                <a:tc>
                  <a:txBody>
                    <a:bodyPr/>
                    <a:lstStyle/>
                    <a:p>
                      <a:pPr algn="l" fontAlgn="b"/>
                      <a:r>
                        <a:rPr lang="en-US" sz="1800" u="none" strike="noStrike" dirty="0">
                          <a:effectLst/>
                          <a:latin typeface="Segoe UI" panose="020B0502040204020203" pitchFamily="34" charset="0"/>
                          <a:cs typeface="Segoe UI" panose="020B0502040204020203" pitchFamily="34" charset="0"/>
                        </a:rPr>
                        <a:t>PUT</a:t>
                      </a:r>
                      <a:endParaRPr lang="en-US" sz="1800" b="1" i="0" u="none" strike="noStrike" dirty="0">
                        <a:solidFill>
                          <a:srgbClr val="000000"/>
                        </a:solidFill>
                        <a:effectLst/>
                        <a:latin typeface="Segoe UI" panose="020B0502040204020203" pitchFamily="34" charset="0"/>
                        <a:cs typeface="Segoe UI" panose="020B0502040204020203" pitchFamily="34" charset="0"/>
                      </a:endParaRPr>
                    </a:p>
                  </a:txBody>
                  <a:tcPr anchor="ctr"/>
                </a:tc>
                <a:tc>
                  <a:txBody>
                    <a:bodyPr/>
                    <a:lstStyle/>
                    <a:p>
                      <a:pPr algn="l" rtl="0" fontAlgn="b"/>
                      <a:r>
                        <a:rPr lang="en-US" sz="1800" u="none" strike="noStrike" dirty="0">
                          <a:effectLst/>
                          <a:latin typeface="Segoe UI" panose="020B0502040204020203" pitchFamily="34" charset="0"/>
                          <a:cs typeface="Segoe UI" panose="020B0502040204020203" pitchFamily="34" charset="0"/>
                        </a:rPr>
                        <a:t>Replace the entire collection with another collection.</a:t>
                      </a:r>
                      <a:endParaRPr lang="en-US" sz="1800" b="1" i="0" u="none" strike="noStrike" dirty="0">
                        <a:solidFill>
                          <a:srgbClr val="000000"/>
                        </a:solidFill>
                        <a:effectLst/>
                        <a:latin typeface="Segoe UI" panose="020B0502040204020203" pitchFamily="34" charset="0"/>
                        <a:cs typeface="Segoe UI" panose="020B0502040204020203" pitchFamily="34" charset="0"/>
                      </a:endParaRPr>
                    </a:p>
                  </a:txBody>
                  <a:tcPr anchor="ctr"/>
                </a:tc>
                <a:tc>
                  <a:txBody>
                    <a:bodyPr/>
                    <a:lstStyle/>
                    <a:p>
                      <a:pPr algn="l" rtl="0" fontAlgn="b"/>
                      <a:r>
                        <a:rPr lang="en-US" sz="1800" u="none" strike="noStrike" dirty="0">
                          <a:effectLst/>
                          <a:latin typeface="Segoe UI" panose="020B0502040204020203" pitchFamily="34" charset="0"/>
                          <a:cs typeface="Segoe UI" panose="020B0502040204020203" pitchFamily="34" charset="0"/>
                        </a:rPr>
                        <a:t>Replace the addressed member of the collection, or if it does not exist, create it.</a:t>
                      </a:r>
                      <a:endParaRPr lang="en-US" sz="1800" b="1" i="0" u="none" strike="noStrike" dirty="0">
                        <a:solidFill>
                          <a:srgbClr val="000000"/>
                        </a:solidFill>
                        <a:effectLst/>
                        <a:latin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10002"/>
                  </a:ext>
                </a:extLst>
              </a:tr>
              <a:tr h="553403">
                <a:tc>
                  <a:txBody>
                    <a:bodyPr/>
                    <a:lstStyle/>
                    <a:p>
                      <a:pPr algn="l" fontAlgn="b"/>
                      <a:r>
                        <a:rPr lang="en-US" sz="1800" u="none" strike="noStrike" dirty="0">
                          <a:effectLst/>
                          <a:latin typeface="Segoe UI" panose="020B0502040204020203" pitchFamily="34" charset="0"/>
                          <a:cs typeface="Segoe UI" panose="020B0502040204020203" pitchFamily="34" charset="0"/>
                        </a:rPr>
                        <a:t>POST</a:t>
                      </a:r>
                      <a:endParaRPr lang="en-US" sz="1800" b="1" i="0" u="none" strike="noStrike" dirty="0">
                        <a:solidFill>
                          <a:srgbClr val="000000"/>
                        </a:solidFill>
                        <a:effectLst/>
                        <a:latin typeface="Segoe UI" panose="020B0502040204020203" pitchFamily="34" charset="0"/>
                        <a:cs typeface="Segoe UI" panose="020B0502040204020203" pitchFamily="34" charset="0"/>
                      </a:endParaRPr>
                    </a:p>
                  </a:txBody>
                  <a:tcPr anchor="ctr"/>
                </a:tc>
                <a:tc>
                  <a:txBody>
                    <a:bodyPr/>
                    <a:lstStyle/>
                    <a:p>
                      <a:pPr algn="l" rtl="0" fontAlgn="b"/>
                      <a:r>
                        <a:rPr lang="en-US" sz="1800" u="none" strike="noStrike" dirty="0">
                          <a:effectLst/>
                          <a:latin typeface="Segoe UI" panose="020B0502040204020203" pitchFamily="34" charset="0"/>
                          <a:cs typeface="Segoe UI" panose="020B0502040204020203" pitchFamily="34" charset="0"/>
                        </a:rPr>
                        <a:t>Create a new entry in the collection. </a:t>
                      </a:r>
                      <a:endParaRPr lang="en-US" sz="1800" b="1" i="0" u="none" strike="noStrike" dirty="0">
                        <a:solidFill>
                          <a:srgbClr val="000000"/>
                        </a:solidFill>
                        <a:effectLst/>
                        <a:latin typeface="Segoe UI" panose="020B0502040204020203" pitchFamily="34" charset="0"/>
                        <a:cs typeface="Segoe UI" panose="020B0502040204020203" pitchFamily="34" charset="0"/>
                      </a:endParaRPr>
                    </a:p>
                  </a:txBody>
                  <a:tcPr anchor="ctr"/>
                </a:tc>
                <a:tc>
                  <a:txBody>
                    <a:bodyPr/>
                    <a:lstStyle/>
                    <a:p>
                      <a:pPr algn="l" rtl="0" fontAlgn="b"/>
                      <a:r>
                        <a:rPr lang="en-US" sz="1800" u="none" strike="noStrike" dirty="0">
                          <a:effectLst/>
                          <a:latin typeface="Segoe UI" panose="020B0502040204020203" pitchFamily="34" charset="0"/>
                          <a:cs typeface="Segoe UI" panose="020B0502040204020203" pitchFamily="34" charset="0"/>
                        </a:rPr>
                        <a:t>Treat the addressed member as a collection in its own right and create a new entry in it.</a:t>
                      </a:r>
                      <a:endParaRPr lang="en-US" sz="1800" b="0" i="0" u="none" strike="noStrike" dirty="0">
                        <a:solidFill>
                          <a:srgbClr val="000000"/>
                        </a:solidFill>
                        <a:effectLst/>
                        <a:latin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10003"/>
                  </a:ext>
                </a:extLst>
              </a:tr>
              <a:tr h="357131">
                <a:tc>
                  <a:txBody>
                    <a:bodyPr/>
                    <a:lstStyle/>
                    <a:p>
                      <a:pPr algn="l" fontAlgn="b"/>
                      <a:r>
                        <a:rPr lang="en-US" sz="1800" u="none" strike="noStrike" dirty="0">
                          <a:effectLst/>
                          <a:latin typeface="Segoe UI" panose="020B0502040204020203" pitchFamily="34" charset="0"/>
                          <a:cs typeface="Segoe UI" panose="020B0502040204020203" pitchFamily="34" charset="0"/>
                        </a:rPr>
                        <a:t>DELETE</a:t>
                      </a:r>
                      <a:endParaRPr lang="en-US" sz="1800" b="1" i="0" u="none" strike="noStrike" dirty="0">
                        <a:solidFill>
                          <a:srgbClr val="000000"/>
                        </a:solidFill>
                        <a:effectLst/>
                        <a:latin typeface="Segoe UI" panose="020B0502040204020203" pitchFamily="34" charset="0"/>
                        <a:cs typeface="Segoe UI" panose="020B0502040204020203" pitchFamily="34" charset="0"/>
                      </a:endParaRPr>
                    </a:p>
                  </a:txBody>
                  <a:tcPr anchor="ctr"/>
                </a:tc>
                <a:tc>
                  <a:txBody>
                    <a:bodyPr/>
                    <a:lstStyle/>
                    <a:p>
                      <a:pPr algn="l" rtl="0" fontAlgn="b"/>
                      <a:r>
                        <a:rPr lang="en-US" sz="1800" u="none" strike="noStrike" dirty="0">
                          <a:effectLst/>
                          <a:latin typeface="Segoe UI" panose="020B0502040204020203" pitchFamily="34" charset="0"/>
                          <a:cs typeface="Segoe UI" panose="020B0502040204020203" pitchFamily="34" charset="0"/>
                        </a:rPr>
                        <a:t>Delete the entire collection.</a:t>
                      </a:r>
                      <a:endParaRPr lang="en-US" sz="1800" b="1" i="0" u="none" strike="noStrike" dirty="0">
                        <a:solidFill>
                          <a:srgbClr val="000000"/>
                        </a:solidFill>
                        <a:effectLst/>
                        <a:latin typeface="Segoe UI" panose="020B0502040204020203" pitchFamily="34" charset="0"/>
                        <a:cs typeface="Segoe UI" panose="020B0502040204020203" pitchFamily="34" charset="0"/>
                      </a:endParaRPr>
                    </a:p>
                  </a:txBody>
                  <a:tcPr anchor="ctr"/>
                </a:tc>
                <a:tc>
                  <a:txBody>
                    <a:bodyPr/>
                    <a:lstStyle/>
                    <a:p>
                      <a:pPr algn="l" rtl="0" fontAlgn="b"/>
                      <a:r>
                        <a:rPr lang="en-US" sz="1800" u="none" strike="noStrike" dirty="0">
                          <a:effectLst/>
                          <a:latin typeface="Segoe UI" panose="020B0502040204020203" pitchFamily="34" charset="0"/>
                          <a:cs typeface="Segoe UI" panose="020B0502040204020203" pitchFamily="34" charset="0"/>
                        </a:rPr>
                        <a:t>Delete the addressed member of the collection.</a:t>
                      </a:r>
                      <a:endParaRPr lang="en-US" sz="1800" b="1" i="0" u="none" strike="noStrike" dirty="0">
                        <a:solidFill>
                          <a:srgbClr val="000000"/>
                        </a:solidFill>
                        <a:effectLst/>
                        <a:latin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374261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Routing - Actions</a:t>
            </a:r>
          </a:p>
        </p:txBody>
      </p:sp>
      <p:sp>
        <p:nvSpPr>
          <p:cNvPr id="4" name="Slide Number Placeholder 3"/>
          <p:cNvSpPr>
            <a:spLocks noGrp="1"/>
          </p:cNvSpPr>
          <p:nvPr>
            <p:ph type="sldNum" sz="quarter" idx="12"/>
          </p:nvPr>
        </p:nvSpPr>
        <p:spPr/>
        <p:txBody>
          <a:bodyPr/>
          <a:lstStyle/>
          <a:p>
            <a:pPr>
              <a:defRPr/>
            </a:pPr>
            <a:fld id="{A0AE9EC9-F182-4A35-8041-CBBE9CFA6E78}" type="slidenum">
              <a:rPr lang="en-US" smtClean="0"/>
              <a:pPr>
                <a:defRPr/>
              </a:pPr>
              <a:t>28</a:t>
            </a:fld>
            <a:endParaRPr lang="en-US"/>
          </a:p>
        </p:txBody>
      </p:sp>
      <p:sp>
        <p:nvSpPr>
          <p:cNvPr id="3" name="Content Placeholder 2"/>
          <p:cNvSpPr>
            <a:spLocks noGrp="1"/>
          </p:cNvSpPr>
          <p:nvPr>
            <p:ph type="body" sz="quarter" idx="13"/>
          </p:nvPr>
        </p:nvSpPr>
        <p:spPr/>
        <p:txBody>
          <a:bodyPr>
            <a:normAutofit fontScale="85000" lnSpcReduction="20000"/>
          </a:bodyPr>
          <a:lstStyle/>
          <a:p>
            <a:pPr marL="342900" indent="-342900">
              <a:buSzPct val="110000"/>
              <a:buFont typeface="Arial" panose="020B0604020202020204" pitchFamily="34" charset="0"/>
              <a:buChar char="•"/>
            </a:pPr>
            <a:endParaRPr lang="en-US" sz="2000" noProof="0" dirty="0"/>
          </a:p>
          <a:p>
            <a:pPr marL="342900" indent="-342900">
              <a:buSzPct val="110000"/>
              <a:buFont typeface="Arial" panose="020B0604020202020204" pitchFamily="34" charset="0"/>
              <a:buChar char="•"/>
            </a:pPr>
            <a:endParaRPr lang="en-US" sz="2000" noProof="0" dirty="0"/>
          </a:p>
          <a:p>
            <a:pPr marL="342900" indent="-342900">
              <a:buSzPct val="110000"/>
              <a:buFont typeface="Arial" panose="020B0604020202020204" pitchFamily="34" charset="0"/>
              <a:buChar char="•"/>
            </a:pPr>
            <a:endParaRPr lang="en-US" sz="2000" noProof="0" dirty="0"/>
          </a:p>
          <a:p>
            <a:pPr marL="342900" indent="-342900">
              <a:buSzPct val="110000"/>
              <a:buFont typeface="Arial" panose="020B0604020202020204" pitchFamily="34" charset="0"/>
              <a:buChar char="•"/>
            </a:pPr>
            <a:endParaRPr lang="en-US" sz="2000" noProof="0" dirty="0"/>
          </a:p>
          <a:p>
            <a:pPr marL="342900" indent="-342900">
              <a:buSzPct val="110000"/>
              <a:buFont typeface="Arial" panose="020B0604020202020204" pitchFamily="34" charset="0"/>
              <a:buChar char="•"/>
            </a:pPr>
            <a:endParaRPr lang="en-US" sz="2000" noProof="0" dirty="0"/>
          </a:p>
          <a:p>
            <a:pPr marL="342900" indent="-342900">
              <a:buSzPct val="110000"/>
              <a:buFont typeface="Arial" panose="020B0604020202020204" pitchFamily="34" charset="0"/>
              <a:buChar char="•"/>
            </a:pPr>
            <a:endParaRPr lang="en-US" sz="2000" noProof="0" dirty="0"/>
          </a:p>
          <a:p>
            <a:pPr marL="342900" indent="-342900">
              <a:buSzPct val="110000"/>
              <a:buFont typeface="Arial" panose="020B0604020202020204" pitchFamily="34" charset="0"/>
              <a:buChar char="•"/>
            </a:pPr>
            <a:endParaRPr lang="en-US" sz="2000" noProof="0" dirty="0"/>
          </a:p>
          <a:p>
            <a:pPr marL="342900" indent="-342900">
              <a:buSzPct val="110000"/>
              <a:buFont typeface="Arial" panose="020B0604020202020204" pitchFamily="34" charset="0"/>
              <a:buChar char="•"/>
            </a:pPr>
            <a:endParaRPr lang="en-US" sz="2000" noProof="0" dirty="0"/>
          </a:p>
          <a:p>
            <a:pPr marL="342900" indent="-342900">
              <a:buSzPct val="110000"/>
              <a:buFont typeface="Arial" panose="020B0604020202020204" pitchFamily="34" charset="0"/>
              <a:buChar char="•"/>
            </a:pPr>
            <a:endParaRPr lang="en-US" sz="2000" noProof="0" dirty="0"/>
          </a:p>
          <a:p>
            <a:pPr marL="342900" indent="-342900">
              <a:buSzPct val="110000"/>
              <a:buFont typeface="Arial" panose="020B0604020202020204" pitchFamily="34" charset="0"/>
              <a:buChar char="•"/>
            </a:pPr>
            <a:endParaRPr lang="en-US" sz="2200" noProof="0" dirty="0"/>
          </a:p>
          <a:p>
            <a:pPr marL="342900" indent="-342900">
              <a:buSzPct val="110000"/>
              <a:buFont typeface="Arial" panose="020B0604020202020204" pitchFamily="34" charset="0"/>
              <a:buChar char="•"/>
            </a:pPr>
            <a:endParaRPr lang="en-US" sz="2200" noProof="0" dirty="0"/>
          </a:p>
          <a:p>
            <a:pPr marL="342900" indent="-342900">
              <a:buSzPct val="110000"/>
              <a:buFont typeface="Arial" panose="020B0604020202020204" pitchFamily="34" charset="0"/>
              <a:buChar char="•"/>
            </a:pPr>
            <a:r>
              <a:rPr lang="en-US" sz="2200" noProof="0" dirty="0"/>
              <a:t>To prevent a method from getting invoked as an action, use the </a:t>
            </a:r>
            <a:r>
              <a:rPr lang="en-US" sz="2200" b="1" noProof="0" dirty="0" err="1"/>
              <a:t>NonAction</a:t>
            </a:r>
            <a:r>
              <a:rPr lang="en-US" sz="2200" noProof="0" dirty="0"/>
              <a:t> attribute</a:t>
            </a:r>
          </a:p>
          <a:p>
            <a:pPr marL="342900" indent="-342900">
              <a:buSzPct val="110000"/>
              <a:buFont typeface="Arial" panose="020B0604020202020204" pitchFamily="34" charset="0"/>
              <a:buChar char="•"/>
            </a:pPr>
            <a:r>
              <a:rPr lang="en-US" sz="2200" noProof="0" dirty="0"/>
              <a:t>In case multiple Actions match, you get runtime exception:</a:t>
            </a:r>
          </a:p>
          <a:p>
            <a:pPr lvl="1">
              <a:buSzPct val="110000"/>
            </a:pPr>
            <a:r>
              <a:rPr lang="en-US" sz="2000" noProof="0" dirty="0"/>
              <a:t>  500 Internal Server Error - </a:t>
            </a:r>
            <a:r>
              <a:rPr lang="en-US" sz="2000" noProof="0" dirty="0" err="1"/>
              <a:t>Microsoft.AspNetCore.Mvc.AmbiguousActionException</a:t>
            </a:r>
            <a:endParaRPr lang="en-US" sz="2000" noProof="0" dirty="0"/>
          </a:p>
        </p:txBody>
      </p:sp>
      <p:graphicFrame>
        <p:nvGraphicFramePr>
          <p:cNvPr id="6" name="Table 5"/>
          <p:cNvGraphicFramePr>
            <a:graphicFrameLocks noGrp="1"/>
          </p:cNvGraphicFramePr>
          <p:nvPr>
            <p:extLst>
              <p:ext uri="{D42A27DB-BD31-4B8C-83A1-F6EECF244321}">
                <p14:modId xmlns:p14="http://schemas.microsoft.com/office/powerpoint/2010/main" val="781891707"/>
              </p:ext>
            </p:extLst>
          </p:nvPr>
        </p:nvGraphicFramePr>
        <p:xfrm>
          <a:off x="1177046" y="1125567"/>
          <a:ext cx="9757116" cy="3578764"/>
        </p:xfrm>
        <a:graphic>
          <a:graphicData uri="http://schemas.openxmlformats.org/drawingml/2006/table">
            <a:tbl>
              <a:tblPr firstRow="1" bandRow="1">
                <a:tableStyleId>{5C22544A-7EE6-4342-B048-85BDC9FD1C3A}</a:tableStyleId>
              </a:tblPr>
              <a:tblGrid>
                <a:gridCol w="1443387">
                  <a:extLst>
                    <a:ext uri="{9D8B030D-6E8A-4147-A177-3AD203B41FA5}">
                      <a16:colId xmlns:a16="http://schemas.microsoft.com/office/drawing/2014/main" val="20000"/>
                    </a:ext>
                  </a:extLst>
                </a:gridCol>
                <a:gridCol w="2016805">
                  <a:extLst>
                    <a:ext uri="{9D8B030D-6E8A-4147-A177-3AD203B41FA5}">
                      <a16:colId xmlns:a16="http://schemas.microsoft.com/office/drawing/2014/main" val="20001"/>
                    </a:ext>
                  </a:extLst>
                </a:gridCol>
                <a:gridCol w="6296924">
                  <a:extLst>
                    <a:ext uri="{9D8B030D-6E8A-4147-A177-3AD203B41FA5}">
                      <a16:colId xmlns:a16="http://schemas.microsoft.com/office/drawing/2014/main" val="20002"/>
                    </a:ext>
                  </a:extLst>
                </a:gridCol>
              </a:tblGrid>
              <a:tr h="365571">
                <a:tc>
                  <a:txBody>
                    <a:bodyPr/>
                    <a:lstStyle/>
                    <a:p>
                      <a:pPr algn="ctr" fontAlgn="b"/>
                      <a:r>
                        <a:rPr lang="en-US" sz="1800" u="none" strike="noStrike" dirty="0">
                          <a:effectLst/>
                          <a:latin typeface="Segoe UI" panose="020B0502040204020203" pitchFamily="34" charset="0"/>
                          <a:cs typeface="Segoe UI" panose="020B0502040204020203" pitchFamily="34" charset="0"/>
                        </a:rPr>
                        <a:t>Verb</a:t>
                      </a:r>
                      <a:endParaRPr lang="en-US" sz="1800" b="0" i="0" u="none" strike="noStrike" dirty="0">
                        <a:solidFill>
                          <a:srgbClr val="000000"/>
                        </a:solidFill>
                        <a:effectLst/>
                        <a:latin typeface="Segoe UI" panose="020B0502040204020203" pitchFamily="34" charset="0"/>
                        <a:cs typeface="Segoe UI" panose="020B0502040204020203" pitchFamily="34" charset="0"/>
                      </a:endParaRPr>
                    </a:p>
                  </a:txBody>
                  <a:tcPr anchor="b"/>
                </a:tc>
                <a:tc>
                  <a:txBody>
                    <a:bodyPr/>
                    <a:lstStyle/>
                    <a:p>
                      <a:pPr algn="ctr" fontAlgn="b"/>
                      <a:r>
                        <a:rPr lang="en-US" sz="1800" u="none" strike="noStrike" dirty="0">
                          <a:effectLst/>
                          <a:latin typeface="Segoe UI" panose="020B0502040204020203" pitchFamily="34" charset="0"/>
                          <a:cs typeface="Segoe UI" panose="020B0502040204020203" pitchFamily="34" charset="0"/>
                        </a:rPr>
                        <a:t>URL</a:t>
                      </a:r>
                      <a:endParaRPr lang="en-US" sz="1800" b="0" i="0" u="none" strike="noStrike" dirty="0">
                        <a:solidFill>
                          <a:srgbClr val="000000"/>
                        </a:solidFill>
                        <a:effectLst/>
                        <a:latin typeface="Segoe UI" panose="020B0502040204020203" pitchFamily="34" charset="0"/>
                        <a:cs typeface="Segoe UI" panose="020B0502040204020203" pitchFamily="34" charset="0"/>
                      </a:endParaRPr>
                    </a:p>
                  </a:txBody>
                  <a:tcPr anchor="b"/>
                </a:tc>
                <a:tc>
                  <a:txBody>
                    <a:bodyPr/>
                    <a:lstStyle/>
                    <a:p>
                      <a:pPr algn="ctr" fontAlgn="b"/>
                      <a:r>
                        <a:rPr lang="en-US" sz="1800" u="none" strike="noStrike" dirty="0">
                          <a:effectLst/>
                          <a:latin typeface="Segoe UI" panose="020B0502040204020203" pitchFamily="34" charset="0"/>
                          <a:cs typeface="Segoe UI" panose="020B0502040204020203" pitchFamily="34" charset="0"/>
                        </a:rPr>
                        <a:t>Action</a:t>
                      </a:r>
                      <a:endParaRPr lang="en-US" sz="1800" b="0" i="0" u="none" strike="noStrike" dirty="0">
                        <a:solidFill>
                          <a:srgbClr val="000000"/>
                        </a:solidFill>
                        <a:effectLst/>
                        <a:latin typeface="Segoe UI" panose="020B0502040204020203" pitchFamily="34" charset="0"/>
                        <a:cs typeface="Segoe UI" panose="020B0502040204020203" pitchFamily="34" charset="0"/>
                      </a:endParaRPr>
                    </a:p>
                  </a:txBody>
                  <a:tcPr anchor="b"/>
                </a:tc>
                <a:extLst>
                  <a:ext uri="{0D108BD9-81ED-4DB2-BD59-A6C34878D82A}">
                    <a16:rowId xmlns:a16="http://schemas.microsoft.com/office/drawing/2014/main" val="10000"/>
                  </a:ext>
                </a:extLst>
              </a:tr>
              <a:tr h="584507">
                <a:tc>
                  <a:txBody>
                    <a:bodyPr/>
                    <a:lstStyle/>
                    <a:p>
                      <a:pPr algn="l" fontAlgn="b"/>
                      <a:r>
                        <a:rPr lang="en-US" sz="1800" u="none" strike="noStrike" dirty="0">
                          <a:effectLst/>
                          <a:latin typeface="Segoe UI" panose="020B0502040204020203" pitchFamily="34" charset="0"/>
                          <a:cs typeface="Segoe UI" panose="020B0502040204020203" pitchFamily="34" charset="0"/>
                        </a:rPr>
                        <a:t>GET</a:t>
                      </a:r>
                      <a:endParaRPr lang="en-US" sz="1800" b="1" i="0" u="none" strike="noStrike" dirty="0">
                        <a:solidFill>
                          <a:srgbClr val="000000"/>
                        </a:solidFill>
                        <a:effectLst/>
                        <a:latin typeface="Segoe UI" panose="020B0502040204020203" pitchFamily="34" charset="0"/>
                        <a:cs typeface="Segoe UI" panose="020B0502040204020203" pitchFamily="34" charset="0"/>
                      </a:endParaRPr>
                    </a:p>
                  </a:txBody>
                  <a:tcPr anchor="b"/>
                </a:tc>
                <a:tc>
                  <a:txBody>
                    <a:bodyPr/>
                    <a:lstStyle/>
                    <a:p>
                      <a:pPr algn="l" fontAlgn="b"/>
                      <a:r>
                        <a:rPr lang="en-US" sz="1800" u="none" strike="noStrike" dirty="0" err="1">
                          <a:effectLst/>
                          <a:latin typeface="Segoe UI" panose="020B0502040204020203" pitchFamily="34" charset="0"/>
                          <a:cs typeface="Segoe UI" panose="020B0502040204020203" pitchFamily="34" charset="0"/>
                        </a:rPr>
                        <a:t>api</a:t>
                      </a:r>
                      <a:r>
                        <a:rPr lang="en-US" sz="1800" u="none" strike="noStrike" dirty="0">
                          <a:effectLst/>
                          <a:latin typeface="Segoe UI" panose="020B0502040204020203" pitchFamily="34" charset="0"/>
                          <a:cs typeface="Segoe UI" panose="020B0502040204020203" pitchFamily="34" charset="0"/>
                        </a:rPr>
                        <a:t>/values</a:t>
                      </a:r>
                      <a:endParaRPr lang="en-US" sz="1800" b="0" i="0" u="none" strike="noStrike" dirty="0">
                        <a:solidFill>
                          <a:srgbClr val="000000"/>
                        </a:solidFill>
                        <a:effectLst/>
                        <a:latin typeface="Segoe UI" panose="020B0502040204020203" pitchFamily="34" charset="0"/>
                        <a:cs typeface="Segoe UI" panose="020B0502040204020203" pitchFamily="34" charset="0"/>
                      </a:endParaRPr>
                    </a:p>
                  </a:txBody>
                  <a:tcPr anchor="b"/>
                </a:tc>
                <a:tc>
                  <a:txBody>
                    <a:bodyPr/>
                    <a:lstStyle/>
                    <a:p>
                      <a:pPr algn="l" fontAlgn="b"/>
                      <a:r>
                        <a:rPr lang="en-US" sz="1800" u="none" strike="noStrike" dirty="0">
                          <a:effectLst/>
                          <a:latin typeface="Segoe UI" panose="020B0502040204020203" pitchFamily="34" charset="0"/>
                          <a:cs typeface="Segoe UI" panose="020B0502040204020203" pitchFamily="34" charset="0"/>
                        </a:rPr>
                        <a:t>        [</a:t>
                      </a:r>
                      <a:r>
                        <a:rPr lang="en-US" sz="1800" u="none" strike="noStrike" dirty="0" err="1">
                          <a:effectLst/>
                          <a:latin typeface="Segoe UI" panose="020B0502040204020203" pitchFamily="34" charset="0"/>
                          <a:cs typeface="Segoe UI" panose="020B0502040204020203" pitchFamily="34" charset="0"/>
                        </a:rPr>
                        <a:t>HttpGet</a:t>
                      </a:r>
                      <a:r>
                        <a:rPr lang="en-US" sz="1800" u="none" strike="noStrike" dirty="0">
                          <a:effectLst/>
                          <a:latin typeface="Segoe UI" panose="020B0502040204020203" pitchFamily="34" charset="0"/>
                          <a:cs typeface="Segoe UI" panose="020B0502040204020203" pitchFamily="34" charset="0"/>
                        </a:rPr>
                        <a:t>]</a:t>
                      </a:r>
                      <a:br>
                        <a:rPr lang="en-US" sz="1800" u="none" strike="noStrike" dirty="0">
                          <a:effectLst/>
                          <a:latin typeface="Segoe UI" panose="020B0502040204020203" pitchFamily="34" charset="0"/>
                          <a:cs typeface="Segoe UI" panose="020B0502040204020203" pitchFamily="34" charset="0"/>
                        </a:rPr>
                      </a:br>
                      <a:r>
                        <a:rPr lang="en-US" sz="1800" u="none" strike="noStrike" dirty="0">
                          <a:effectLst/>
                          <a:latin typeface="Segoe UI" panose="020B0502040204020203" pitchFamily="34" charset="0"/>
                          <a:cs typeface="Segoe UI" panose="020B0502040204020203" pitchFamily="34" charset="0"/>
                        </a:rPr>
                        <a:t>        public </a:t>
                      </a:r>
                      <a:r>
                        <a:rPr lang="en-US" sz="1800" u="none" strike="noStrike" dirty="0" err="1">
                          <a:effectLst/>
                          <a:latin typeface="Segoe UI" panose="020B0502040204020203" pitchFamily="34" charset="0"/>
                          <a:cs typeface="Segoe UI" panose="020B0502040204020203" pitchFamily="34" charset="0"/>
                        </a:rPr>
                        <a:t>IEnumerable</a:t>
                      </a:r>
                      <a:r>
                        <a:rPr lang="en-US" sz="1800" u="none" strike="noStrike" dirty="0">
                          <a:effectLst/>
                          <a:latin typeface="Segoe UI" panose="020B0502040204020203" pitchFamily="34" charset="0"/>
                          <a:cs typeface="Segoe UI" panose="020B0502040204020203" pitchFamily="34" charset="0"/>
                        </a:rPr>
                        <a:t>&lt;string&gt; Get()</a:t>
                      </a:r>
                      <a:endParaRPr lang="en-US" sz="1800" b="0" i="0" u="none" strike="noStrike" dirty="0">
                        <a:solidFill>
                          <a:srgbClr val="000000"/>
                        </a:solidFill>
                        <a:effectLst/>
                        <a:latin typeface="Segoe UI" panose="020B0502040204020203" pitchFamily="34" charset="0"/>
                        <a:cs typeface="Segoe UI" panose="020B0502040204020203" pitchFamily="34" charset="0"/>
                      </a:endParaRPr>
                    </a:p>
                  </a:txBody>
                  <a:tcPr anchor="b"/>
                </a:tc>
                <a:extLst>
                  <a:ext uri="{0D108BD9-81ED-4DB2-BD59-A6C34878D82A}">
                    <a16:rowId xmlns:a16="http://schemas.microsoft.com/office/drawing/2014/main" val="10001"/>
                  </a:ext>
                </a:extLst>
              </a:tr>
              <a:tr h="584507">
                <a:tc>
                  <a:txBody>
                    <a:bodyPr/>
                    <a:lstStyle/>
                    <a:p>
                      <a:pPr algn="l" fontAlgn="b"/>
                      <a:r>
                        <a:rPr lang="en-US" sz="1800" u="none" strike="noStrike" dirty="0">
                          <a:effectLst/>
                          <a:latin typeface="Segoe UI" panose="020B0502040204020203" pitchFamily="34" charset="0"/>
                          <a:cs typeface="Segoe UI" panose="020B0502040204020203" pitchFamily="34" charset="0"/>
                        </a:rPr>
                        <a:t>GET</a:t>
                      </a:r>
                      <a:endParaRPr lang="en-US" sz="1800" b="1" i="0" u="none" strike="noStrike" dirty="0">
                        <a:solidFill>
                          <a:srgbClr val="000000"/>
                        </a:solidFill>
                        <a:effectLst/>
                        <a:latin typeface="Segoe UI" panose="020B0502040204020203" pitchFamily="34" charset="0"/>
                        <a:cs typeface="Segoe UI" panose="020B0502040204020203" pitchFamily="34" charset="0"/>
                      </a:endParaRPr>
                    </a:p>
                  </a:txBody>
                  <a:tcPr anchor="b"/>
                </a:tc>
                <a:tc>
                  <a:txBody>
                    <a:bodyPr/>
                    <a:lstStyle/>
                    <a:p>
                      <a:pPr algn="l" fontAlgn="b"/>
                      <a:r>
                        <a:rPr lang="en-US" sz="1800" u="none" strike="noStrike" dirty="0" err="1">
                          <a:effectLst/>
                          <a:latin typeface="Segoe UI" panose="020B0502040204020203" pitchFamily="34" charset="0"/>
                          <a:cs typeface="Segoe UI" panose="020B0502040204020203" pitchFamily="34" charset="0"/>
                        </a:rPr>
                        <a:t>api</a:t>
                      </a:r>
                      <a:r>
                        <a:rPr lang="en-US" sz="1800" u="none" strike="noStrike" dirty="0">
                          <a:effectLst/>
                          <a:latin typeface="Segoe UI" panose="020B0502040204020203" pitchFamily="34" charset="0"/>
                          <a:cs typeface="Segoe UI" panose="020B0502040204020203" pitchFamily="34" charset="0"/>
                        </a:rPr>
                        <a:t>/values/5</a:t>
                      </a:r>
                      <a:endParaRPr lang="en-US" sz="1800" b="0" i="0" u="none" strike="noStrike" dirty="0">
                        <a:solidFill>
                          <a:srgbClr val="000000"/>
                        </a:solidFill>
                        <a:effectLst/>
                        <a:latin typeface="Segoe UI" panose="020B0502040204020203" pitchFamily="34" charset="0"/>
                        <a:cs typeface="Segoe UI" panose="020B0502040204020203" pitchFamily="34" charset="0"/>
                      </a:endParaRPr>
                    </a:p>
                  </a:txBody>
                  <a:tcPr anchor="b"/>
                </a:tc>
                <a:tc>
                  <a:txBody>
                    <a:bodyPr/>
                    <a:lstStyle/>
                    <a:p>
                      <a:pPr algn="l" fontAlgn="b"/>
                      <a:r>
                        <a:rPr lang="en-US" sz="1800" u="none" strike="noStrike" dirty="0">
                          <a:effectLst/>
                          <a:latin typeface="Segoe UI" panose="020B0502040204020203" pitchFamily="34" charset="0"/>
                          <a:cs typeface="Segoe UI" panose="020B0502040204020203" pitchFamily="34" charset="0"/>
                        </a:rPr>
                        <a:t>        [</a:t>
                      </a:r>
                      <a:r>
                        <a:rPr lang="en-US" sz="1800" u="none" strike="noStrike" dirty="0" err="1">
                          <a:effectLst/>
                          <a:latin typeface="Segoe UI" panose="020B0502040204020203" pitchFamily="34" charset="0"/>
                          <a:cs typeface="Segoe UI" panose="020B0502040204020203" pitchFamily="34" charset="0"/>
                        </a:rPr>
                        <a:t>HttpGet</a:t>
                      </a:r>
                      <a:r>
                        <a:rPr lang="en-US" sz="1800" u="none" strike="noStrike" dirty="0">
                          <a:effectLst/>
                          <a:latin typeface="Segoe UI" panose="020B0502040204020203" pitchFamily="34" charset="0"/>
                          <a:cs typeface="Segoe UI" panose="020B0502040204020203" pitchFamily="34" charset="0"/>
                        </a:rPr>
                        <a:t>("{id}")]</a:t>
                      </a:r>
                      <a:br>
                        <a:rPr lang="en-US" sz="1800" u="none" strike="noStrike" dirty="0">
                          <a:effectLst/>
                          <a:latin typeface="Segoe UI" panose="020B0502040204020203" pitchFamily="34" charset="0"/>
                          <a:cs typeface="Segoe UI" panose="020B0502040204020203" pitchFamily="34" charset="0"/>
                        </a:rPr>
                      </a:br>
                      <a:r>
                        <a:rPr lang="en-US" sz="1800" u="none" strike="noStrike" dirty="0">
                          <a:effectLst/>
                          <a:latin typeface="Segoe UI" panose="020B0502040204020203" pitchFamily="34" charset="0"/>
                          <a:cs typeface="Segoe UI" panose="020B0502040204020203" pitchFamily="34" charset="0"/>
                        </a:rPr>
                        <a:t>        public string Select(</a:t>
                      </a:r>
                      <a:r>
                        <a:rPr lang="en-US" sz="1800" u="none" strike="noStrike" dirty="0" err="1">
                          <a:effectLst/>
                          <a:latin typeface="Segoe UI" panose="020B0502040204020203" pitchFamily="34" charset="0"/>
                          <a:cs typeface="Segoe UI" panose="020B0502040204020203" pitchFamily="34" charset="0"/>
                        </a:rPr>
                        <a:t>int</a:t>
                      </a:r>
                      <a:r>
                        <a:rPr lang="en-US" sz="1800" u="none" strike="noStrike" dirty="0">
                          <a:effectLst/>
                          <a:latin typeface="Segoe UI" panose="020B0502040204020203" pitchFamily="34" charset="0"/>
                          <a:cs typeface="Segoe UI" panose="020B0502040204020203" pitchFamily="34" charset="0"/>
                        </a:rPr>
                        <a:t> id)</a:t>
                      </a:r>
                      <a:endParaRPr lang="en-US" sz="1800" b="0" i="0" u="none" strike="noStrike" dirty="0">
                        <a:solidFill>
                          <a:srgbClr val="000000"/>
                        </a:solidFill>
                        <a:effectLst/>
                        <a:latin typeface="Segoe UI" panose="020B0502040204020203" pitchFamily="34" charset="0"/>
                        <a:cs typeface="Segoe UI" panose="020B0502040204020203" pitchFamily="34" charset="0"/>
                      </a:endParaRPr>
                    </a:p>
                  </a:txBody>
                  <a:tcPr anchor="b"/>
                </a:tc>
                <a:extLst>
                  <a:ext uri="{0D108BD9-81ED-4DB2-BD59-A6C34878D82A}">
                    <a16:rowId xmlns:a16="http://schemas.microsoft.com/office/drawing/2014/main" val="10002"/>
                  </a:ext>
                </a:extLst>
              </a:tr>
              <a:tr h="652684">
                <a:tc>
                  <a:txBody>
                    <a:bodyPr/>
                    <a:lstStyle/>
                    <a:p>
                      <a:pPr algn="l" fontAlgn="b"/>
                      <a:r>
                        <a:rPr lang="en-US" sz="1800" u="none" strike="noStrike" dirty="0">
                          <a:effectLst/>
                          <a:latin typeface="Segoe UI" panose="020B0502040204020203" pitchFamily="34" charset="0"/>
                          <a:cs typeface="Segoe UI" panose="020B0502040204020203" pitchFamily="34" charset="0"/>
                        </a:rPr>
                        <a:t>PUT</a:t>
                      </a:r>
                      <a:endParaRPr lang="en-US" sz="1800" b="1" i="0" u="none" strike="noStrike" dirty="0">
                        <a:solidFill>
                          <a:srgbClr val="000000"/>
                        </a:solidFill>
                        <a:effectLst/>
                        <a:latin typeface="Segoe UI" panose="020B0502040204020203" pitchFamily="34" charset="0"/>
                        <a:cs typeface="Segoe UI" panose="020B0502040204020203" pitchFamily="34" charset="0"/>
                      </a:endParaRPr>
                    </a:p>
                  </a:txBody>
                  <a:tcPr anchor="b"/>
                </a:tc>
                <a:tc>
                  <a:txBody>
                    <a:bodyPr/>
                    <a:lstStyle/>
                    <a:p>
                      <a:pPr algn="l" fontAlgn="b"/>
                      <a:r>
                        <a:rPr lang="en-US" sz="1800" u="none" strike="noStrike" dirty="0" err="1">
                          <a:effectLst/>
                          <a:latin typeface="Segoe UI" panose="020B0502040204020203" pitchFamily="34" charset="0"/>
                          <a:cs typeface="Segoe UI" panose="020B0502040204020203" pitchFamily="34" charset="0"/>
                        </a:rPr>
                        <a:t>api</a:t>
                      </a:r>
                      <a:r>
                        <a:rPr lang="en-US" sz="1800" u="none" strike="noStrike" dirty="0">
                          <a:effectLst/>
                          <a:latin typeface="Segoe UI" panose="020B0502040204020203" pitchFamily="34" charset="0"/>
                          <a:cs typeface="Segoe UI" panose="020B0502040204020203" pitchFamily="34" charset="0"/>
                        </a:rPr>
                        <a:t>/values/5</a:t>
                      </a:r>
                      <a:endParaRPr lang="en-US" sz="1800" b="0" i="0" u="none" strike="noStrike" dirty="0">
                        <a:solidFill>
                          <a:srgbClr val="000000"/>
                        </a:solidFill>
                        <a:effectLst/>
                        <a:latin typeface="Segoe UI" panose="020B0502040204020203" pitchFamily="34" charset="0"/>
                        <a:cs typeface="Segoe UI" panose="020B0502040204020203" pitchFamily="34" charset="0"/>
                      </a:endParaRPr>
                    </a:p>
                  </a:txBody>
                  <a:tcPr anchor="b"/>
                </a:tc>
                <a:tc>
                  <a:txBody>
                    <a:bodyPr/>
                    <a:lstStyle/>
                    <a:p>
                      <a:pPr algn="l" fontAlgn="b"/>
                      <a:r>
                        <a:rPr lang="en-US" sz="1800" u="none" strike="noStrike" baseline="0" dirty="0">
                          <a:effectLst/>
                          <a:latin typeface="Segoe UI" panose="020B0502040204020203" pitchFamily="34" charset="0"/>
                          <a:cs typeface="Segoe UI" panose="020B0502040204020203" pitchFamily="34" charset="0"/>
                        </a:rPr>
                        <a:t>        </a:t>
                      </a:r>
                      <a:r>
                        <a:rPr lang="en-US" sz="1800" u="none" strike="noStrike" dirty="0">
                          <a:effectLst/>
                          <a:latin typeface="Segoe UI" panose="020B0502040204020203" pitchFamily="34" charset="0"/>
                          <a:cs typeface="Segoe UI" panose="020B0502040204020203" pitchFamily="34" charset="0"/>
                        </a:rPr>
                        <a:t>[</a:t>
                      </a:r>
                      <a:r>
                        <a:rPr lang="en-US" sz="1800" u="none" strike="noStrike" dirty="0" err="1">
                          <a:effectLst/>
                          <a:latin typeface="Segoe UI" panose="020B0502040204020203" pitchFamily="34" charset="0"/>
                          <a:cs typeface="Segoe UI" panose="020B0502040204020203" pitchFamily="34" charset="0"/>
                        </a:rPr>
                        <a:t>HttpPut</a:t>
                      </a:r>
                      <a:r>
                        <a:rPr lang="en-US" sz="1800" u="none" strike="noStrike" dirty="0">
                          <a:effectLst/>
                          <a:latin typeface="Segoe UI" panose="020B0502040204020203" pitchFamily="34" charset="0"/>
                          <a:cs typeface="Segoe UI" panose="020B0502040204020203" pitchFamily="34" charset="0"/>
                        </a:rPr>
                        <a:t>("{id}")]</a:t>
                      </a:r>
                      <a:br>
                        <a:rPr lang="en-US" sz="1800" u="none" strike="noStrike" dirty="0">
                          <a:effectLst/>
                          <a:latin typeface="Segoe UI" panose="020B0502040204020203" pitchFamily="34" charset="0"/>
                          <a:cs typeface="Segoe UI" panose="020B0502040204020203" pitchFamily="34" charset="0"/>
                        </a:rPr>
                      </a:br>
                      <a:r>
                        <a:rPr lang="en-US" sz="1800" u="none" strike="noStrike" dirty="0">
                          <a:effectLst/>
                          <a:latin typeface="Segoe UI" panose="020B0502040204020203" pitchFamily="34" charset="0"/>
                          <a:cs typeface="Segoe UI" panose="020B0502040204020203" pitchFamily="34" charset="0"/>
                        </a:rPr>
                        <a:t>        public void </a:t>
                      </a:r>
                      <a:r>
                        <a:rPr lang="en-US" sz="1800" dirty="0">
                          <a:latin typeface="Segoe UI" panose="020B0502040204020203" pitchFamily="34" charset="0"/>
                          <a:cs typeface="Segoe UI" panose="020B0502040204020203" pitchFamily="34" charset="0"/>
                        </a:rPr>
                        <a:t>Update</a:t>
                      </a:r>
                      <a:r>
                        <a:rPr lang="en-US" sz="1800" u="none" strike="noStrike" dirty="0">
                          <a:effectLst/>
                          <a:latin typeface="Segoe UI" panose="020B0502040204020203" pitchFamily="34" charset="0"/>
                          <a:cs typeface="Segoe UI" panose="020B0502040204020203" pitchFamily="34" charset="0"/>
                        </a:rPr>
                        <a:t>(</a:t>
                      </a:r>
                      <a:r>
                        <a:rPr lang="en-US" sz="1800" u="none" strike="noStrike" dirty="0" err="1">
                          <a:effectLst/>
                          <a:latin typeface="Segoe UI" panose="020B0502040204020203" pitchFamily="34" charset="0"/>
                          <a:cs typeface="Segoe UI" panose="020B0502040204020203" pitchFamily="34" charset="0"/>
                        </a:rPr>
                        <a:t>int</a:t>
                      </a:r>
                      <a:r>
                        <a:rPr lang="en-US" sz="1800" u="none" strike="noStrike" dirty="0">
                          <a:effectLst/>
                          <a:latin typeface="Segoe UI" panose="020B0502040204020203" pitchFamily="34" charset="0"/>
                          <a:cs typeface="Segoe UI" panose="020B0502040204020203" pitchFamily="34" charset="0"/>
                        </a:rPr>
                        <a:t> id, [</a:t>
                      </a:r>
                      <a:r>
                        <a:rPr lang="en-US" sz="1800" u="none" strike="noStrike" dirty="0" err="1">
                          <a:effectLst/>
                          <a:latin typeface="Segoe UI" panose="020B0502040204020203" pitchFamily="34" charset="0"/>
                          <a:cs typeface="Segoe UI" panose="020B0502040204020203" pitchFamily="34" charset="0"/>
                        </a:rPr>
                        <a:t>FromBody</a:t>
                      </a:r>
                      <a:r>
                        <a:rPr lang="en-US" sz="1800" u="none" strike="noStrike" dirty="0">
                          <a:effectLst/>
                          <a:latin typeface="Segoe UI" panose="020B0502040204020203" pitchFamily="34" charset="0"/>
                          <a:cs typeface="Segoe UI" panose="020B0502040204020203" pitchFamily="34" charset="0"/>
                        </a:rPr>
                        <a:t>]string value)</a:t>
                      </a:r>
                      <a:endParaRPr lang="en-US" sz="1800" b="0" i="0" u="none" strike="noStrike" dirty="0">
                        <a:solidFill>
                          <a:srgbClr val="000000"/>
                        </a:solidFill>
                        <a:effectLst/>
                        <a:latin typeface="Segoe UI" panose="020B0502040204020203" pitchFamily="34" charset="0"/>
                        <a:cs typeface="Segoe UI" panose="020B0502040204020203" pitchFamily="34" charset="0"/>
                      </a:endParaRPr>
                    </a:p>
                  </a:txBody>
                  <a:tcPr anchor="b"/>
                </a:tc>
                <a:extLst>
                  <a:ext uri="{0D108BD9-81ED-4DB2-BD59-A6C34878D82A}">
                    <a16:rowId xmlns:a16="http://schemas.microsoft.com/office/drawing/2014/main" val="10003"/>
                  </a:ext>
                </a:extLst>
              </a:tr>
              <a:tr h="584507">
                <a:tc>
                  <a:txBody>
                    <a:bodyPr/>
                    <a:lstStyle/>
                    <a:p>
                      <a:pPr algn="l" fontAlgn="b"/>
                      <a:r>
                        <a:rPr lang="en-US" sz="1800" u="none" strike="noStrike" dirty="0">
                          <a:effectLst/>
                          <a:latin typeface="Segoe UI" panose="020B0502040204020203" pitchFamily="34" charset="0"/>
                          <a:cs typeface="Segoe UI" panose="020B0502040204020203" pitchFamily="34" charset="0"/>
                        </a:rPr>
                        <a:t>POST</a:t>
                      </a:r>
                      <a:endParaRPr lang="en-US" sz="1800" b="1" i="0" u="none" strike="noStrike" dirty="0">
                        <a:solidFill>
                          <a:srgbClr val="000000"/>
                        </a:solidFill>
                        <a:effectLst/>
                        <a:latin typeface="Segoe UI" panose="020B0502040204020203" pitchFamily="34" charset="0"/>
                        <a:cs typeface="Segoe UI" panose="020B0502040204020203" pitchFamily="34" charset="0"/>
                      </a:endParaRPr>
                    </a:p>
                  </a:txBody>
                  <a:tcPr anchor="b"/>
                </a:tc>
                <a:tc>
                  <a:txBody>
                    <a:bodyPr/>
                    <a:lstStyle/>
                    <a:p>
                      <a:pPr algn="l" fontAlgn="b"/>
                      <a:r>
                        <a:rPr lang="en-US" sz="1800" u="none" strike="noStrike" dirty="0" err="1">
                          <a:effectLst/>
                          <a:latin typeface="Segoe UI" panose="020B0502040204020203" pitchFamily="34" charset="0"/>
                          <a:cs typeface="Segoe UI" panose="020B0502040204020203" pitchFamily="34" charset="0"/>
                        </a:rPr>
                        <a:t>api</a:t>
                      </a:r>
                      <a:r>
                        <a:rPr lang="en-US" sz="1800" u="none" strike="noStrike" dirty="0">
                          <a:effectLst/>
                          <a:latin typeface="Segoe UI" panose="020B0502040204020203" pitchFamily="34" charset="0"/>
                          <a:cs typeface="Segoe UI" panose="020B0502040204020203" pitchFamily="34" charset="0"/>
                        </a:rPr>
                        <a:t>/values</a:t>
                      </a:r>
                      <a:endParaRPr lang="en-US" sz="1800" b="0" i="0" u="none" strike="noStrike" dirty="0">
                        <a:solidFill>
                          <a:srgbClr val="000000"/>
                        </a:solidFill>
                        <a:effectLst/>
                        <a:latin typeface="Segoe UI" panose="020B0502040204020203" pitchFamily="34" charset="0"/>
                        <a:cs typeface="Segoe UI" panose="020B0502040204020203" pitchFamily="34" charset="0"/>
                      </a:endParaRPr>
                    </a:p>
                  </a:txBody>
                  <a:tcPr anchor="b"/>
                </a:tc>
                <a:tc>
                  <a:txBody>
                    <a:bodyPr/>
                    <a:lstStyle/>
                    <a:p>
                      <a:pPr algn="l" fontAlgn="b"/>
                      <a:r>
                        <a:rPr lang="en-US" sz="1800" u="none" strike="noStrike" dirty="0">
                          <a:effectLst/>
                          <a:latin typeface="Segoe UI" panose="020B0502040204020203" pitchFamily="34" charset="0"/>
                          <a:cs typeface="Segoe UI" panose="020B0502040204020203" pitchFamily="34" charset="0"/>
                        </a:rPr>
                        <a:t>        [</a:t>
                      </a:r>
                      <a:r>
                        <a:rPr lang="en-US" sz="1800" u="none" strike="noStrike" dirty="0" err="1">
                          <a:effectLst/>
                          <a:latin typeface="Segoe UI" panose="020B0502040204020203" pitchFamily="34" charset="0"/>
                          <a:cs typeface="Segoe UI" panose="020B0502040204020203" pitchFamily="34" charset="0"/>
                        </a:rPr>
                        <a:t>HttpPost</a:t>
                      </a:r>
                      <a:r>
                        <a:rPr lang="en-US" sz="1800" u="none" strike="noStrike" dirty="0">
                          <a:effectLst/>
                          <a:latin typeface="Segoe UI" panose="020B0502040204020203" pitchFamily="34" charset="0"/>
                          <a:cs typeface="Segoe UI" panose="020B0502040204020203" pitchFamily="34" charset="0"/>
                        </a:rPr>
                        <a:t>]</a:t>
                      </a:r>
                      <a:br>
                        <a:rPr lang="en-US" sz="1800" u="none" strike="noStrike" dirty="0">
                          <a:effectLst/>
                          <a:latin typeface="Segoe UI" panose="020B0502040204020203" pitchFamily="34" charset="0"/>
                          <a:cs typeface="Segoe UI" panose="020B0502040204020203" pitchFamily="34" charset="0"/>
                        </a:rPr>
                      </a:br>
                      <a:r>
                        <a:rPr lang="en-US" sz="1800" u="none" strike="noStrike" dirty="0">
                          <a:effectLst/>
                          <a:latin typeface="Segoe UI" panose="020B0502040204020203" pitchFamily="34" charset="0"/>
                          <a:cs typeface="Segoe UI" panose="020B0502040204020203" pitchFamily="34" charset="0"/>
                        </a:rPr>
                        <a:t>        public void Create([</a:t>
                      </a:r>
                      <a:r>
                        <a:rPr lang="en-US" sz="1800" u="none" strike="noStrike" dirty="0" err="1">
                          <a:effectLst/>
                          <a:latin typeface="Segoe UI" panose="020B0502040204020203" pitchFamily="34" charset="0"/>
                          <a:cs typeface="Segoe UI" panose="020B0502040204020203" pitchFamily="34" charset="0"/>
                        </a:rPr>
                        <a:t>FromBody</a:t>
                      </a:r>
                      <a:r>
                        <a:rPr lang="en-US" sz="1800" u="none" strike="noStrike" dirty="0">
                          <a:effectLst/>
                          <a:latin typeface="Segoe UI" panose="020B0502040204020203" pitchFamily="34" charset="0"/>
                          <a:cs typeface="Segoe UI" panose="020B0502040204020203" pitchFamily="34" charset="0"/>
                        </a:rPr>
                        <a:t>]string value)</a:t>
                      </a:r>
                      <a:endParaRPr lang="en-US" sz="1800" b="0" i="0" u="none" strike="noStrike" dirty="0">
                        <a:solidFill>
                          <a:srgbClr val="000000"/>
                        </a:solidFill>
                        <a:effectLst/>
                        <a:latin typeface="Segoe UI" panose="020B0502040204020203" pitchFamily="34" charset="0"/>
                        <a:cs typeface="Segoe UI" panose="020B0502040204020203" pitchFamily="34" charset="0"/>
                      </a:endParaRPr>
                    </a:p>
                  </a:txBody>
                  <a:tcPr anchor="b"/>
                </a:tc>
                <a:extLst>
                  <a:ext uri="{0D108BD9-81ED-4DB2-BD59-A6C34878D82A}">
                    <a16:rowId xmlns:a16="http://schemas.microsoft.com/office/drawing/2014/main" val="10004"/>
                  </a:ext>
                </a:extLst>
              </a:tr>
              <a:tr h="584507">
                <a:tc>
                  <a:txBody>
                    <a:bodyPr/>
                    <a:lstStyle/>
                    <a:p>
                      <a:pPr algn="l" fontAlgn="b"/>
                      <a:r>
                        <a:rPr lang="en-US" sz="1800" u="none" strike="noStrike" dirty="0">
                          <a:effectLst/>
                          <a:latin typeface="Segoe UI" panose="020B0502040204020203" pitchFamily="34" charset="0"/>
                          <a:cs typeface="Segoe UI" panose="020B0502040204020203" pitchFamily="34" charset="0"/>
                        </a:rPr>
                        <a:t>DELETE</a:t>
                      </a:r>
                      <a:endParaRPr lang="en-US" sz="1800" b="1" i="0" u="none" strike="noStrike" dirty="0">
                        <a:solidFill>
                          <a:srgbClr val="000000"/>
                        </a:solidFill>
                        <a:effectLst/>
                        <a:latin typeface="Segoe UI" panose="020B0502040204020203" pitchFamily="34" charset="0"/>
                        <a:cs typeface="Segoe UI" panose="020B0502040204020203" pitchFamily="34" charset="0"/>
                      </a:endParaRPr>
                    </a:p>
                  </a:txBody>
                  <a:tcPr anchor="b"/>
                </a:tc>
                <a:tc>
                  <a:txBody>
                    <a:bodyPr/>
                    <a:lstStyle/>
                    <a:p>
                      <a:pPr algn="l" fontAlgn="b"/>
                      <a:r>
                        <a:rPr lang="en-US" sz="1800" u="none" strike="noStrike">
                          <a:effectLst/>
                          <a:latin typeface="Segoe UI" panose="020B0502040204020203" pitchFamily="34" charset="0"/>
                          <a:cs typeface="Segoe UI" panose="020B0502040204020203" pitchFamily="34" charset="0"/>
                        </a:rPr>
                        <a:t>api/values/5</a:t>
                      </a:r>
                      <a:endParaRPr lang="en-US" sz="1800" b="0" i="0" u="none" strike="noStrike">
                        <a:solidFill>
                          <a:srgbClr val="000000"/>
                        </a:solidFill>
                        <a:effectLst/>
                        <a:latin typeface="Segoe UI" panose="020B0502040204020203" pitchFamily="34" charset="0"/>
                        <a:cs typeface="Segoe UI" panose="020B0502040204020203" pitchFamily="34" charset="0"/>
                      </a:endParaRPr>
                    </a:p>
                  </a:txBody>
                  <a:tcPr anchor="b"/>
                </a:tc>
                <a:tc>
                  <a:txBody>
                    <a:bodyPr/>
                    <a:lstStyle/>
                    <a:p>
                      <a:pPr algn="l" fontAlgn="b"/>
                      <a:r>
                        <a:rPr lang="en-US" sz="1800" u="none" strike="noStrike" dirty="0">
                          <a:effectLst/>
                          <a:latin typeface="Segoe UI" panose="020B0502040204020203" pitchFamily="34" charset="0"/>
                          <a:cs typeface="Segoe UI" panose="020B0502040204020203" pitchFamily="34" charset="0"/>
                        </a:rPr>
                        <a:t>        [</a:t>
                      </a:r>
                      <a:r>
                        <a:rPr lang="en-US" sz="1800" u="none" strike="noStrike" dirty="0" err="1">
                          <a:effectLst/>
                          <a:latin typeface="Segoe UI" panose="020B0502040204020203" pitchFamily="34" charset="0"/>
                          <a:cs typeface="Segoe UI" panose="020B0502040204020203" pitchFamily="34" charset="0"/>
                        </a:rPr>
                        <a:t>HttpDelete</a:t>
                      </a:r>
                      <a:r>
                        <a:rPr lang="en-US" sz="1800" u="none" strike="noStrike" dirty="0">
                          <a:effectLst/>
                          <a:latin typeface="Segoe UI" panose="020B0502040204020203" pitchFamily="34" charset="0"/>
                          <a:cs typeface="Segoe UI" panose="020B0502040204020203" pitchFamily="34" charset="0"/>
                        </a:rPr>
                        <a:t>("{id}")]</a:t>
                      </a:r>
                      <a:br>
                        <a:rPr lang="en-US" sz="1800" u="none" strike="noStrike" dirty="0">
                          <a:effectLst/>
                          <a:latin typeface="Segoe UI" panose="020B0502040204020203" pitchFamily="34" charset="0"/>
                          <a:cs typeface="Segoe UI" panose="020B0502040204020203" pitchFamily="34" charset="0"/>
                        </a:rPr>
                      </a:br>
                      <a:r>
                        <a:rPr lang="en-US" sz="1800" u="none" strike="noStrike" dirty="0">
                          <a:effectLst/>
                          <a:latin typeface="Segoe UI" panose="020B0502040204020203" pitchFamily="34" charset="0"/>
                          <a:cs typeface="Segoe UI" panose="020B0502040204020203" pitchFamily="34" charset="0"/>
                        </a:rPr>
                        <a:t>        public void Delete(</a:t>
                      </a:r>
                      <a:r>
                        <a:rPr lang="en-US" sz="1800" u="none" strike="noStrike" dirty="0" err="1">
                          <a:effectLst/>
                          <a:latin typeface="Segoe UI" panose="020B0502040204020203" pitchFamily="34" charset="0"/>
                          <a:cs typeface="Segoe UI" panose="020B0502040204020203" pitchFamily="34" charset="0"/>
                        </a:rPr>
                        <a:t>int</a:t>
                      </a:r>
                      <a:r>
                        <a:rPr lang="en-US" sz="1800" u="none" strike="noStrike" dirty="0">
                          <a:effectLst/>
                          <a:latin typeface="Segoe UI" panose="020B0502040204020203" pitchFamily="34" charset="0"/>
                          <a:cs typeface="Segoe UI" panose="020B0502040204020203" pitchFamily="34" charset="0"/>
                        </a:rPr>
                        <a:t> id)</a:t>
                      </a:r>
                      <a:endParaRPr lang="en-US" sz="1800" b="0" i="0" u="none" strike="noStrike" dirty="0">
                        <a:solidFill>
                          <a:srgbClr val="000000"/>
                        </a:solidFill>
                        <a:effectLst/>
                        <a:latin typeface="Segoe UI" panose="020B0502040204020203" pitchFamily="34" charset="0"/>
                        <a:cs typeface="Segoe UI" panose="020B0502040204020203" pitchFamily="34" charset="0"/>
                      </a:endParaRPr>
                    </a:p>
                  </a:txBody>
                  <a:tcPr anchor="b"/>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4260415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8BEAC-0F8A-4E8E-9483-D22570EDA5C8}"/>
              </a:ext>
            </a:extLst>
          </p:cNvPr>
          <p:cNvSpPr>
            <a:spLocks noGrp="1"/>
          </p:cNvSpPr>
          <p:nvPr>
            <p:ph type="title"/>
          </p:nvPr>
        </p:nvSpPr>
        <p:spPr/>
        <p:txBody>
          <a:bodyPr/>
          <a:lstStyle/>
          <a:p>
            <a:r>
              <a:rPr lang="en-US" noProof="0" dirty="0"/>
              <a:t>Test and Debug Web APIs</a:t>
            </a:r>
          </a:p>
        </p:txBody>
      </p:sp>
      <p:sp>
        <p:nvSpPr>
          <p:cNvPr id="3" name="Slide Number Placeholder 2">
            <a:extLst>
              <a:ext uri="{FF2B5EF4-FFF2-40B4-BE49-F238E27FC236}">
                <a16:creationId xmlns:a16="http://schemas.microsoft.com/office/drawing/2014/main" id="{0FA0923F-F417-443D-BC22-9EC4CCA3BB6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000" b="0" i="0" u="none" strike="noStrike" kern="1200" cap="none" spc="0" normalizeH="0" baseline="0" noProof="0" smtClean="0">
                <a:ln>
                  <a:noFill/>
                </a:ln>
                <a:solidFill>
                  <a:prstClr val="black">
                    <a:tint val="75000"/>
                  </a:prstClr>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000" b="0" i="0" u="none" strike="noStrike" kern="1200" cap="none" spc="0" normalizeH="0" baseline="0" noProof="0" dirty="0">
              <a:ln>
                <a:noFill/>
              </a:ln>
              <a:solidFill>
                <a:prstClr val="black">
                  <a:tint val="75000"/>
                </a:prstClr>
              </a:solidFill>
              <a:effectLst/>
              <a:uLnTx/>
              <a:uFillTx/>
              <a:latin typeface="Segoe UI" panose="020B0502040204020203" pitchFamily="34" charset="0"/>
              <a:ea typeface="+mn-ea"/>
              <a:cs typeface="Segoe UI" panose="020B0502040204020203" pitchFamily="34" charset="0"/>
            </a:endParaRPr>
          </a:p>
        </p:txBody>
      </p:sp>
      <p:sp>
        <p:nvSpPr>
          <p:cNvPr id="4" name="Text Placeholder 3">
            <a:extLst>
              <a:ext uri="{FF2B5EF4-FFF2-40B4-BE49-F238E27FC236}">
                <a16:creationId xmlns:a16="http://schemas.microsoft.com/office/drawing/2014/main" id="{8D231296-57CF-4190-B715-5B750CE0DEB2}"/>
              </a:ext>
            </a:extLst>
          </p:cNvPr>
          <p:cNvSpPr>
            <a:spLocks noGrp="1"/>
          </p:cNvSpPr>
          <p:nvPr>
            <p:ph type="body" sz="quarter" idx="13"/>
          </p:nvPr>
        </p:nvSpPr>
        <p:spPr>
          <a:xfrm>
            <a:off x="402336" y="1143001"/>
            <a:ext cx="11173968" cy="928688"/>
          </a:xfrm>
        </p:spPr>
        <p:txBody>
          <a:bodyPr/>
          <a:lstStyle/>
          <a:p>
            <a:r>
              <a:rPr lang="en-US" noProof="0" dirty="0"/>
              <a:t>Developer tools in browser are not enough to debug Web APIs</a:t>
            </a:r>
          </a:p>
          <a:p>
            <a:r>
              <a:rPr lang="en-US" noProof="0" dirty="0"/>
              <a:t>Need tools that offer more control to issue HTTP requests and check responses</a:t>
            </a:r>
          </a:p>
          <a:p>
            <a:endParaRPr lang="en-US" noProof="0" dirty="0"/>
          </a:p>
        </p:txBody>
      </p:sp>
      <p:sp>
        <p:nvSpPr>
          <p:cNvPr id="6" name="Text Placeholder 3">
            <a:extLst>
              <a:ext uri="{FF2B5EF4-FFF2-40B4-BE49-F238E27FC236}">
                <a16:creationId xmlns:a16="http://schemas.microsoft.com/office/drawing/2014/main" id="{78521FC9-BF78-4885-B7E7-33752C56D641}"/>
              </a:ext>
            </a:extLst>
          </p:cNvPr>
          <p:cNvSpPr txBox="1">
            <a:spLocks/>
          </p:cNvSpPr>
          <p:nvPr/>
        </p:nvSpPr>
        <p:spPr>
          <a:xfrm>
            <a:off x="419862" y="2071689"/>
            <a:ext cx="11173968" cy="3643310"/>
          </a:xfrm>
          <a:prstGeom prst="rect">
            <a:avLst/>
          </a:prstGeom>
        </p:spPr>
        <p:txBody>
          <a:bodyPr vert="horz" lIns="91440" tIns="45720" rIns="91440" bIns="45720" numCol="2" rtlCol="0">
            <a:normAutofit lnSpcReduction="10000"/>
          </a:bodyPr>
          <a:lstStyle>
            <a:lvl1pPr marL="228600" indent="-228600" algn="l" defTabSz="914400" rtl="0" eaLnBrk="1" latinLnBrk="0" hangingPunct="1">
              <a:lnSpc>
                <a:spcPct val="90000"/>
              </a:lnSpc>
              <a:spcBef>
                <a:spcPts val="1000"/>
              </a:spcBef>
              <a:spcAft>
                <a:spcPts val="300"/>
              </a:spcAft>
              <a:buFont typeface="Arial" panose="020B0604020202020204" pitchFamily="34" charset="0"/>
              <a:buChar char="•"/>
              <a:defRPr sz="20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spcAft>
                <a:spcPts val="300"/>
              </a:spcAft>
              <a:buSzPct val="90000"/>
              <a:buFont typeface="Courier New" panose="02070309020205020404" pitchFamily="49" charset="0"/>
              <a:buChar char="o"/>
              <a:defRPr sz="18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spcAft>
                <a:spcPts val="300"/>
              </a:spcAft>
              <a:buFont typeface="Wingdings" panose="05000000000000000000" pitchFamily="2" charset="2"/>
              <a:buChar char="§"/>
              <a:defRPr sz="16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spcAft>
                <a:spcPts val="300"/>
              </a:spcAft>
              <a:buFont typeface="Arial" panose="020B0604020202020204" pitchFamily="34" charset="0"/>
              <a:buChar char="•"/>
              <a:defRPr sz="16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spcAft>
                <a:spcPts val="300"/>
              </a:spcAft>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UI Tools:</a:t>
            </a:r>
          </a:p>
          <a:p>
            <a:pPr lvl="1"/>
            <a:r>
              <a:rPr lang="en-US" dirty="0"/>
              <a:t>Telerik’s Fiddler</a:t>
            </a:r>
          </a:p>
          <a:p>
            <a:pPr lvl="2"/>
            <a:r>
              <a:rPr lang="en-US" dirty="0"/>
              <a:t>Swiss knife for HTTP debugging</a:t>
            </a:r>
          </a:p>
          <a:p>
            <a:pPr lvl="2"/>
            <a:r>
              <a:rPr lang="en-US" dirty="0"/>
              <a:t>Capture and replay requests</a:t>
            </a:r>
          </a:p>
          <a:p>
            <a:pPr lvl="2"/>
            <a:r>
              <a:rPr lang="en-US" dirty="0"/>
              <a:t>Inspect requests/responses</a:t>
            </a:r>
          </a:p>
          <a:p>
            <a:pPr lvl="2"/>
            <a:r>
              <a:rPr lang="en-US" dirty="0"/>
              <a:t>Compose requests</a:t>
            </a:r>
          </a:p>
          <a:p>
            <a:pPr lvl="1"/>
            <a:r>
              <a:rPr lang="en-US" dirty="0"/>
              <a:t>Postman</a:t>
            </a:r>
          </a:p>
          <a:p>
            <a:pPr lvl="2"/>
            <a:r>
              <a:rPr lang="en-US" dirty="0"/>
              <a:t>Compose requests</a:t>
            </a:r>
          </a:p>
          <a:p>
            <a:pPr lvl="2"/>
            <a:r>
              <a:rPr lang="en-US" dirty="0"/>
              <a:t>Inspect responses</a:t>
            </a:r>
          </a:p>
          <a:p>
            <a:pPr lvl="2"/>
            <a:r>
              <a:rPr lang="en-US" dirty="0"/>
              <a:t>More user friendly</a:t>
            </a:r>
          </a:p>
          <a:p>
            <a:pPr lvl="2"/>
            <a:r>
              <a:rPr lang="en-US" dirty="0"/>
              <a:t>Organize requests in collections</a:t>
            </a:r>
          </a:p>
          <a:p>
            <a:r>
              <a:rPr lang="en-US" dirty="0"/>
              <a:t>Command Line Tools</a:t>
            </a:r>
          </a:p>
          <a:p>
            <a:pPr lvl="1"/>
            <a:r>
              <a:rPr lang="en-US" dirty="0" err="1"/>
              <a:t>HTTPRepl</a:t>
            </a:r>
            <a:endParaRPr lang="en-US" dirty="0"/>
          </a:p>
          <a:p>
            <a:pPr lvl="2"/>
            <a:r>
              <a:rPr lang="en-US" dirty="0"/>
              <a:t>Multiplatform </a:t>
            </a:r>
            <a:r>
              <a:rPr lang="en-US" dirty="0" err="1"/>
              <a:t>.Net</a:t>
            </a:r>
            <a:r>
              <a:rPr lang="en-US" dirty="0"/>
              <a:t> Tool</a:t>
            </a:r>
          </a:p>
          <a:p>
            <a:pPr lvl="2"/>
            <a:r>
              <a:rPr lang="en-US" dirty="0"/>
              <a:t>Support for Swagger</a:t>
            </a:r>
          </a:p>
          <a:p>
            <a:pPr marL="914400" lvl="2" indent="0">
              <a:buNone/>
            </a:pPr>
            <a:r>
              <a:rPr lang="en-US" dirty="0"/>
              <a:t>Dotnet tool install –g </a:t>
            </a:r>
            <a:r>
              <a:rPr lang="en-US" dirty="0" err="1"/>
              <a:t>Microsoft.dotnet-httprepl</a:t>
            </a:r>
            <a:endParaRPr lang="en-US" dirty="0"/>
          </a:p>
          <a:p>
            <a:pPr lvl="1"/>
            <a:r>
              <a:rPr lang="en-US" dirty="0"/>
              <a:t>Curl</a:t>
            </a:r>
          </a:p>
          <a:p>
            <a:pPr lvl="1"/>
            <a:r>
              <a:rPr lang="en-US" dirty="0" err="1"/>
              <a:t>Powershell</a:t>
            </a:r>
            <a:r>
              <a:rPr lang="pt-BR" dirty="0"/>
              <a:t>: </a:t>
            </a:r>
            <a:r>
              <a:rPr lang="en-US" dirty="0"/>
              <a:t>Invoke-</a:t>
            </a:r>
            <a:r>
              <a:rPr lang="en-US" dirty="0" err="1"/>
              <a:t>Webrequest</a:t>
            </a:r>
            <a:r>
              <a:rPr lang="en-US" dirty="0"/>
              <a:t> </a:t>
            </a:r>
          </a:p>
          <a:p>
            <a:pPr marL="457200" lvl="1" indent="0">
              <a:buNone/>
            </a:pPr>
            <a:endParaRPr lang="en-US" dirty="0"/>
          </a:p>
          <a:p>
            <a:pPr marL="457200" lvl="1" indent="0">
              <a:buFont typeface="Courier New" panose="02070309020205020404" pitchFamily="49" charset="0"/>
              <a:buNone/>
            </a:pPr>
            <a:endParaRPr lang="en-US" dirty="0"/>
          </a:p>
          <a:p>
            <a:endParaRPr lang="en-US" dirty="0"/>
          </a:p>
        </p:txBody>
      </p:sp>
    </p:spTree>
    <p:extLst>
      <p:ext uri="{BB962C8B-B14F-4D97-AF65-F5344CB8AC3E}">
        <p14:creationId xmlns:p14="http://schemas.microsoft.com/office/powerpoint/2010/main" val="239374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ltLang="en-US" noProof="0" dirty="0"/>
              <a:t>How to View This Presentation</a:t>
            </a:r>
          </a:p>
        </p:txBody>
      </p:sp>
      <p:sp>
        <p:nvSpPr>
          <p:cNvPr id="29700" name="Slide Number Placeholder 4"/>
          <p:cNvSpPr>
            <a:spLocks noGrp="1"/>
          </p:cNvSpPr>
          <p:nvPr>
            <p:ph type="sldNum" sz="quarter" idx="12"/>
          </p:nvPr>
        </p:nvSpPr>
        <p:spPr/>
        <p:txBody>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fld id="{9019A89C-8DE8-46C7-84B5-6A6C40246841}" type="slidenum">
              <a:rPr lang="en-US" altLang="en-US" smtClean="0"/>
              <a:pPr/>
              <a:t>3</a:t>
            </a:fld>
            <a:endParaRPr lang="en-US" altLang="en-US" dirty="0"/>
          </a:p>
        </p:txBody>
      </p:sp>
      <p:sp>
        <p:nvSpPr>
          <p:cNvPr id="3" name="Content Placeholder 2"/>
          <p:cNvSpPr>
            <a:spLocks noGrp="1"/>
          </p:cNvSpPr>
          <p:nvPr>
            <p:ph type="body" sz="quarter" idx="13"/>
          </p:nvPr>
        </p:nvSpPr>
        <p:spPr/>
        <p:txBody>
          <a:bodyPr/>
          <a:lstStyle/>
          <a:p>
            <a:pPr lvl="0"/>
            <a:r>
              <a:rPr lang="en-US" noProof="0" dirty="0"/>
              <a:t>To switch to </a:t>
            </a:r>
            <a:r>
              <a:rPr lang="en-US" b="1" noProof="0" dirty="0"/>
              <a:t>Notes Page </a:t>
            </a:r>
            <a:r>
              <a:rPr lang="en-US" noProof="0" dirty="0"/>
              <a:t>view:</a:t>
            </a:r>
          </a:p>
          <a:p>
            <a:pPr lvl="1"/>
            <a:r>
              <a:rPr lang="en-US" noProof="0" dirty="0"/>
              <a:t>On the ribbon, click the </a:t>
            </a:r>
            <a:r>
              <a:rPr lang="en-US" b="1" noProof="0" dirty="0"/>
              <a:t>View </a:t>
            </a:r>
            <a:r>
              <a:rPr lang="en-US" noProof="0" dirty="0"/>
              <a:t>tab, and then click </a:t>
            </a:r>
            <a:r>
              <a:rPr lang="en-US" b="1" noProof="0" dirty="0"/>
              <a:t>Notes Page</a:t>
            </a:r>
            <a:endParaRPr lang="en-US" noProof="0" dirty="0"/>
          </a:p>
          <a:p>
            <a:pPr lvl="0"/>
            <a:r>
              <a:rPr lang="en-US" noProof="0" dirty="0"/>
              <a:t>To navigate through notes, use the Page Up and Page Down keys</a:t>
            </a:r>
          </a:p>
          <a:p>
            <a:pPr lvl="1"/>
            <a:r>
              <a:rPr lang="en-US" noProof="0" dirty="0"/>
              <a:t>Zoom in or zoom out, if required</a:t>
            </a:r>
          </a:p>
          <a:p>
            <a:pPr lvl="0"/>
            <a:r>
              <a:rPr lang="en-US" noProof="0" dirty="0"/>
              <a:t>In the </a:t>
            </a:r>
            <a:r>
              <a:rPr lang="en-US" b="1" noProof="0" dirty="0"/>
              <a:t>Notes Page </a:t>
            </a:r>
            <a:r>
              <a:rPr lang="en-US" noProof="0" dirty="0"/>
              <a:t>view, you can:</a:t>
            </a:r>
          </a:p>
          <a:p>
            <a:pPr lvl="1"/>
            <a:r>
              <a:rPr lang="en-US" noProof="0" dirty="0"/>
              <a:t>Read any supporting text</a:t>
            </a:r>
          </a:p>
          <a:p>
            <a:pPr lvl="2"/>
            <a:r>
              <a:rPr lang="en-US" noProof="0" dirty="0"/>
              <a:t>Terminology List—a list of terms used in this course is provided in the Notes section. </a:t>
            </a:r>
          </a:p>
          <a:p>
            <a:pPr lvl="1"/>
            <a:r>
              <a:rPr lang="en-US" noProof="0" dirty="0"/>
              <a:t>Add notes to your copy of the presentation, if required</a:t>
            </a:r>
          </a:p>
          <a:p>
            <a:pPr lvl="0"/>
            <a:r>
              <a:rPr lang="en-US" noProof="0" dirty="0"/>
              <a:t>Take the presentation files home with you</a:t>
            </a:r>
          </a:p>
          <a:p>
            <a:endParaRPr lang="en-US" noProof="0" dirty="0"/>
          </a:p>
        </p:txBody>
      </p:sp>
    </p:spTree>
    <p:extLst>
      <p:ext uri="{BB962C8B-B14F-4D97-AF65-F5344CB8AC3E}">
        <p14:creationId xmlns:p14="http://schemas.microsoft.com/office/powerpoint/2010/main" val="16150605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Placeholder 6"/>
          <p:cNvSpPr>
            <a:spLocks noGrp="1"/>
          </p:cNvSpPr>
          <p:nvPr>
            <p:ph type="body" sz="quarter" idx="13"/>
          </p:nvPr>
        </p:nvSpPr>
        <p:spPr/>
        <p:txBody>
          <a:bodyPr/>
          <a:lstStyle/>
          <a:p>
            <a:r>
              <a:rPr lang="en-US" altLang="en-US" noProof="0" dirty="0"/>
              <a:t>Demo: Web API Controllers</a:t>
            </a:r>
          </a:p>
        </p:txBody>
      </p:sp>
    </p:spTree>
    <p:extLst>
      <p:ext uri="{BB962C8B-B14F-4D97-AF65-F5344CB8AC3E}">
        <p14:creationId xmlns:p14="http://schemas.microsoft.com/office/powerpoint/2010/main" val="276879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5186E-C88A-406F-99D7-DBBD0BD57665}"/>
              </a:ext>
            </a:extLst>
          </p:cNvPr>
          <p:cNvSpPr>
            <a:spLocks noGrp="1"/>
          </p:cNvSpPr>
          <p:nvPr>
            <p:ph type="title"/>
          </p:nvPr>
        </p:nvSpPr>
        <p:spPr/>
        <p:txBody>
          <a:bodyPr/>
          <a:lstStyle/>
          <a:p>
            <a:r>
              <a:rPr lang="en-US" noProof="0" dirty="0"/>
              <a:t>Call </a:t>
            </a:r>
            <a:r>
              <a:rPr lang="en-US" noProof="0"/>
              <a:t>Web API </a:t>
            </a:r>
            <a:r>
              <a:rPr lang="en-US" noProof="0" dirty="0"/>
              <a:t>from </a:t>
            </a:r>
            <a:r>
              <a:rPr lang="en-US" noProof="0" dirty="0" err="1"/>
              <a:t>.Net</a:t>
            </a:r>
            <a:r>
              <a:rPr lang="en-US" noProof="0" dirty="0"/>
              <a:t> Core application</a:t>
            </a:r>
          </a:p>
        </p:txBody>
      </p:sp>
      <p:sp>
        <p:nvSpPr>
          <p:cNvPr id="3" name="Slide Number Placeholder 2">
            <a:extLst>
              <a:ext uri="{FF2B5EF4-FFF2-40B4-BE49-F238E27FC236}">
                <a16:creationId xmlns:a16="http://schemas.microsoft.com/office/drawing/2014/main" id="{B6180463-F93E-4D3C-8465-C843358DC0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000" b="0" i="0" u="none" strike="noStrike" kern="1200" cap="none" spc="0" normalizeH="0" baseline="0" noProof="0" smtClean="0">
                <a:ln>
                  <a:noFill/>
                </a:ln>
                <a:solidFill>
                  <a:prstClr val="black">
                    <a:tint val="75000"/>
                  </a:prstClr>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000" b="0" i="0" u="none" strike="noStrike" kern="1200" cap="none" spc="0" normalizeH="0" baseline="0" noProof="0" dirty="0">
              <a:ln>
                <a:noFill/>
              </a:ln>
              <a:solidFill>
                <a:prstClr val="black">
                  <a:tint val="75000"/>
                </a:prstClr>
              </a:solidFill>
              <a:effectLst/>
              <a:uLnTx/>
              <a:uFillTx/>
              <a:latin typeface="Segoe UI" panose="020B0502040204020203" pitchFamily="34" charset="0"/>
              <a:ea typeface="+mn-ea"/>
              <a:cs typeface="Segoe UI" panose="020B0502040204020203" pitchFamily="34" charset="0"/>
            </a:endParaRPr>
          </a:p>
        </p:txBody>
      </p:sp>
      <p:sp>
        <p:nvSpPr>
          <p:cNvPr id="4" name="Text Placeholder 3">
            <a:extLst>
              <a:ext uri="{FF2B5EF4-FFF2-40B4-BE49-F238E27FC236}">
                <a16:creationId xmlns:a16="http://schemas.microsoft.com/office/drawing/2014/main" id="{026EB729-00C3-419B-B94A-B5B1FE7E5FB6}"/>
              </a:ext>
            </a:extLst>
          </p:cNvPr>
          <p:cNvSpPr>
            <a:spLocks noGrp="1"/>
          </p:cNvSpPr>
          <p:nvPr>
            <p:ph type="body" sz="quarter" idx="13"/>
          </p:nvPr>
        </p:nvSpPr>
        <p:spPr/>
        <p:txBody>
          <a:bodyPr>
            <a:normAutofit/>
          </a:bodyPr>
          <a:lstStyle/>
          <a:p>
            <a:r>
              <a:rPr lang="en-US" noProof="0" dirty="0"/>
              <a:t>Make a request using </a:t>
            </a:r>
            <a:r>
              <a:rPr lang="en-US" b="1" noProof="0" dirty="0" err="1"/>
              <a:t>System.Net.Http.HttpClient</a:t>
            </a:r>
            <a:endParaRPr lang="en-US" b="1" noProof="0" dirty="0"/>
          </a:p>
          <a:p>
            <a:r>
              <a:rPr lang="en-US" noProof="0" dirty="0"/>
              <a:t>Use </a:t>
            </a:r>
            <a:r>
              <a:rPr lang="en-US" b="1" noProof="0" dirty="0" err="1"/>
              <a:t>System.Text.Json.JsonSerializer</a:t>
            </a:r>
            <a:r>
              <a:rPr lang="en-US" b="1" noProof="0" dirty="0"/>
              <a:t> </a:t>
            </a:r>
            <a:r>
              <a:rPr lang="en-US" noProof="0" dirty="0"/>
              <a:t>to serialize and deserialize objects</a:t>
            </a:r>
          </a:p>
          <a:p>
            <a:pPr marL="0" indent="0">
              <a:lnSpc>
                <a:spcPct val="100000"/>
              </a:lnSpc>
              <a:buNone/>
            </a:pPr>
            <a:r>
              <a:rPr lang="en-US" noProof="0" dirty="0">
                <a:solidFill>
                  <a:srgbClr val="000000"/>
                </a:solidFill>
                <a:latin typeface="Consolas" panose="020B0609020204030204" pitchFamily="49" charset="0"/>
              </a:rPr>
              <a:t> </a:t>
            </a:r>
            <a:endParaRPr lang="en-US" noProof="0" dirty="0"/>
          </a:p>
        </p:txBody>
      </p:sp>
      <p:pic>
        <p:nvPicPr>
          <p:cNvPr id="5" name="Picture 4">
            <a:extLst>
              <a:ext uri="{FF2B5EF4-FFF2-40B4-BE49-F238E27FC236}">
                <a16:creationId xmlns:a16="http://schemas.microsoft.com/office/drawing/2014/main" id="{0724C9D6-DC35-4937-A5DE-E84EC5271E8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15696" y="2411143"/>
            <a:ext cx="10543786" cy="2367329"/>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94709553-AB26-4982-B076-45620AE6A2AC}"/>
                  </a:ext>
                </a:extLst>
              </p14:cNvPr>
              <p14:cNvContentPartPr/>
              <p14:nvPr/>
            </p14:nvContentPartPr>
            <p14:xfrm>
              <a:off x="3671559" y="3362168"/>
              <a:ext cx="1691640" cy="360"/>
            </p14:xfrm>
          </p:contentPart>
        </mc:Choice>
        <mc:Fallback xmlns="">
          <p:pic>
            <p:nvPicPr>
              <p:cNvPr id="7" name="Ink 6">
                <a:extLst>
                  <a:ext uri="{FF2B5EF4-FFF2-40B4-BE49-F238E27FC236}">
                    <a16:creationId xmlns:a16="http://schemas.microsoft.com/office/drawing/2014/main" id="{94709553-AB26-4982-B076-45620AE6A2AC}"/>
                  </a:ext>
                </a:extLst>
              </p:cNvPr>
              <p:cNvPicPr/>
              <p:nvPr/>
            </p:nvPicPr>
            <p:blipFill>
              <a:blip r:embed="rId4"/>
              <a:stretch>
                <a:fillRect/>
              </a:stretch>
            </p:blipFill>
            <p:spPr>
              <a:xfrm>
                <a:off x="3599919" y="3218168"/>
                <a:ext cx="183528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3795E649-16E2-454F-B780-BBA195E9B78B}"/>
                  </a:ext>
                </a:extLst>
              </p14:cNvPr>
              <p14:cNvContentPartPr/>
              <p14:nvPr/>
            </p14:nvContentPartPr>
            <p14:xfrm>
              <a:off x="3524679" y="4203128"/>
              <a:ext cx="4269600" cy="360"/>
            </p14:xfrm>
          </p:contentPart>
        </mc:Choice>
        <mc:Fallback xmlns="">
          <p:pic>
            <p:nvPicPr>
              <p:cNvPr id="8" name="Ink 7">
                <a:extLst>
                  <a:ext uri="{FF2B5EF4-FFF2-40B4-BE49-F238E27FC236}">
                    <a16:creationId xmlns:a16="http://schemas.microsoft.com/office/drawing/2014/main" id="{3795E649-16E2-454F-B780-BBA195E9B78B}"/>
                  </a:ext>
                </a:extLst>
              </p:cNvPr>
              <p:cNvPicPr/>
              <p:nvPr/>
            </p:nvPicPr>
            <p:blipFill>
              <a:blip r:embed="rId6"/>
              <a:stretch>
                <a:fillRect/>
              </a:stretch>
            </p:blipFill>
            <p:spPr>
              <a:xfrm>
                <a:off x="3453039" y="4059488"/>
                <a:ext cx="4413240" cy="288000"/>
              </a:xfrm>
              <a:prstGeom prst="rect">
                <a:avLst/>
              </a:prstGeom>
            </p:spPr>
          </p:pic>
        </mc:Fallback>
      </mc:AlternateContent>
    </p:spTree>
    <p:extLst>
      <p:ext uri="{BB962C8B-B14F-4D97-AF65-F5344CB8AC3E}">
        <p14:creationId xmlns:p14="http://schemas.microsoft.com/office/powerpoint/2010/main" val="33312786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Placeholder 6"/>
          <p:cNvSpPr>
            <a:spLocks noGrp="1"/>
          </p:cNvSpPr>
          <p:nvPr>
            <p:ph type="body" sz="quarter" idx="13"/>
          </p:nvPr>
        </p:nvSpPr>
        <p:spPr/>
        <p:txBody>
          <a:bodyPr/>
          <a:lstStyle/>
          <a:p>
            <a:r>
              <a:rPr lang="en-US" altLang="en-US" noProof="0" dirty="0"/>
              <a:t>Demo: Call a Web API</a:t>
            </a:r>
          </a:p>
        </p:txBody>
      </p:sp>
    </p:spTree>
    <p:extLst>
      <p:ext uri="{BB962C8B-B14F-4D97-AF65-F5344CB8AC3E}">
        <p14:creationId xmlns:p14="http://schemas.microsoft.com/office/powerpoint/2010/main" val="4304195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noProof="0" dirty="0"/>
              <a:t>Module 5: Web API</a:t>
            </a:r>
          </a:p>
        </p:txBody>
      </p:sp>
      <p:sp>
        <p:nvSpPr>
          <p:cNvPr id="7" name="Text Placeholder 6"/>
          <p:cNvSpPr>
            <a:spLocks noGrp="1"/>
          </p:cNvSpPr>
          <p:nvPr>
            <p:ph type="body" sz="quarter" idx="12"/>
          </p:nvPr>
        </p:nvSpPr>
        <p:spPr/>
        <p:txBody>
          <a:bodyPr/>
          <a:lstStyle/>
          <a:p>
            <a:r>
              <a:rPr lang="en-US" noProof="0" dirty="0"/>
              <a:t>Section 2: ASP.NET Core Web API</a:t>
            </a:r>
          </a:p>
        </p:txBody>
      </p:sp>
      <p:sp>
        <p:nvSpPr>
          <p:cNvPr id="2" name="Text Placeholder 1"/>
          <p:cNvSpPr>
            <a:spLocks noGrp="1"/>
          </p:cNvSpPr>
          <p:nvPr>
            <p:ph type="body" sz="quarter" idx="14"/>
          </p:nvPr>
        </p:nvSpPr>
        <p:spPr/>
        <p:txBody>
          <a:bodyPr/>
          <a:lstStyle/>
          <a:p>
            <a:pPr lvl="0"/>
            <a:r>
              <a:rPr lang="en-US" noProof="0" dirty="0"/>
              <a:t>Lesson: Content Negotiation</a:t>
            </a:r>
          </a:p>
        </p:txBody>
      </p:sp>
    </p:spTree>
    <p:extLst>
      <p:ext uri="{BB962C8B-B14F-4D97-AF65-F5344CB8AC3E}">
        <p14:creationId xmlns:p14="http://schemas.microsoft.com/office/powerpoint/2010/main" val="30511650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Content Negotiation</a:t>
            </a:r>
          </a:p>
        </p:txBody>
      </p:sp>
      <p:sp>
        <p:nvSpPr>
          <p:cNvPr id="4" name="Slide Number Placeholder 3"/>
          <p:cNvSpPr>
            <a:spLocks noGrp="1"/>
          </p:cNvSpPr>
          <p:nvPr>
            <p:ph type="sldNum" sz="quarter" idx="12"/>
          </p:nvPr>
        </p:nvSpPr>
        <p:spPr/>
        <p:txBody>
          <a:bodyPr/>
          <a:lstStyle/>
          <a:p>
            <a:fld id="{A0AE9EC9-F182-4A35-8041-CBBE9CFA6E78}" type="slidenum">
              <a:rPr lang="en-US" smtClean="0"/>
              <a:pPr/>
              <a:t>34</a:t>
            </a:fld>
            <a:endParaRPr lang="en-US"/>
          </a:p>
        </p:txBody>
      </p:sp>
      <p:sp>
        <p:nvSpPr>
          <p:cNvPr id="3" name="Content Placeholder 2"/>
          <p:cNvSpPr>
            <a:spLocks noGrp="1"/>
          </p:cNvSpPr>
          <p:nvPr>
            <p:ph type="body" sz="quarter" idx="13"/>
          </p:nvPr>
        </p:nvSpPr>
        <p:spPr/>
        <p:txBody>
          <a:bodyPr/>
          <a:lstStyle/>
          <a:p>
            <a:r>
              <a:rPr lang="en-US" noProof="0" dirty="0"/>
              <a:t>Apps consume content in different ways</a:t>
            </a:r>
          </a:p>
          <a:p>
            <a:r>
              <a:rPr lang="en-US" noProof="0" dirty="0"/>
              <a:t>JSON and Extensible Markup Language (XML) are the most popular formats </a:t>
            </a:r>
          </a:p>
          <a:p>
            <a:r>
              <a:rPr lang="en-US" noProof="0" dirty="0"/>
              <a:t>A good client will request the favored type </a:t>
            </a:r>
          </a:p>
          <a:p>
            <a:endParaRPr lang="en-US" noProof="0" dirty="0"/>
          </a:p>
        </p:txBody>
      </p:sp>
      <p:pic>
        <p:nvPicPr>
          <p:cNvPr id="12" name="Picture 11"/>
          <p:cNvPicPr>
            <a:picLocks noChangeAspect="1"/>
          </p:cNvPicPr>
          <p:nvPr/>
        </p:nvPicPr>
        <p:blipFill>
          <a:blip r:embed="rId3"/>
          <a:stretch>
            <a:fillRect/>
          </a:stretch>
        </p:blipFill>
        <p:spPr>
          <a:xfrm>
            <a:off x="678860" y="3023829"/>
            <a:ext cx="8525534" cy="2076823"/>
          </a:xfrm>
          <a:prstGeom prst="rect">
            <a:avLst/>
          </a:prstGeom>
        </p:spPr>
      </p:pic>
      <p:pic>
        <p:nvPicPr>
          <p:cNvPr id="13" name="Picture 12"/>
          <p:cNvPicPr>
            <a:picLocks noChangeAspect="1"/>
          </p:cNvPicPr>
          <p:nvPr/>
        </p:nvPicPr>
        <p:blipFill>
          <a:blip r:embed="rId4"/>
          <a:stretch>
            <a:fillRect/>
          </a:stretch>
        </p:blipFill>
        <p:spPr>
          <a:xfrm>
            <a:off x="5626353" y="4414652"/>
            <a:ext cx="4452931" cy="1814157"/>
          </a:xfrm>
          <a:prstGeom prst="rect">
            <a:avLst/>
          </a:prstGeom>
        </p:spPr>
      </p:pic>
      <p:cxnSp>
        <p:nvCxnSpPr>
          <p:cNvPr id="14" name="Elbow Connector 13"/>
          <p:cNvCxnSpPr/>
          <p:nvPr/>
        </p:nvCxnSpPr>
        <p:spPr>
          <a:xfrm rot="5400000">
            <a:off x="5088336" y="4854013"/>
            <a:ext cx="1307382" cy="283482"/>
          </a:xfrm>
          <a:prstGeom prst="bentConnector4">
            <a:avLst>
              <a:gd name="adj1" fmla="val -482"/>
              <a:gd name="adj2" fmla="val 465134"/>
            </a:avLst>
          </a:prstGeom>
          <a:noFill/>
          <a:ln w="38100" cap="flat" cmpd="sng" algn="ctr">
            <a:solidFill>
              <a:srgbClr val="FF0000"/>
            </a:solidFill>
            <a:prstDash val="solid"/>
            <a:tailEnd type="triangle"/>
          </a:ln>
          <a:effectLst>
            <a:outerShdw blurRad="40000" dist="23000" dir="5400000" rotWithShape="0">
              <a:srgbClr val="000000">
                <a:alpha val="35000"/>
              </a:srgbClr>
            </a:outerShdw>
          </a:effectLst>
        </p:spPr>
      </p:cxnSp>
      <p:sp>
        <p:nvSpPr>
          <p:cNvPr id="15" name="Rectangle 14"/>
          <p:cNvSpPr/>
          <p:nvPr/>
        </p:nvSpPr>
        <p:spPr>
          <a:xfrm>
            <a:off x="4203276" y="5090897"/>
            <a:ext cx="322524" cy="461665"/>
          </a:xfrm>
          <a:prstGeom prst="rect">
            <a:avLst/>
          </a:prstGeom>
        </p:spPr>
        <p:txBody>
          <a:bodyPr wrap="none">
            <a:spAutoFit/>
          </a:bodyPr>
          <a:lstStyle/>
          <a:p>
            <a:r>
              <a:rPr lang="en-US" sz="2400" b="1" kern="0" dirty="0">
                <a:solidFill>
                  <a:srgbClr val="FF0000"/>
                </a:solidFill>
                <a:latin typeface="Segoe UI"/>
              </a:rPr>
              <a:t>?</a:t>
            </a:r>
            <a:endParaRPr lang="en-US" b="1" dirty="0">
              <a:solidFill>
                <a:srgbClr val="FF0000"/>
              </a:solidFill>
              <a:latin typeface="Segoe UI"/>
            </a:endParaRPr>
          </a:p>
        </p:txBody>
      </p:sp>
    </p:spTree>
    <p:extLst>
      <p:ext uri="{BB962C8B-B14F-4D97-AF65-F5344CB8AC3E}">
        <p14:creationId xmlns:p14="http://schemas.microsoft.com/office/powerpoint/2010/main" val="18187164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JSON Only By Default</a:t>
            </a:r>
          </a:p>
        </p:txBody>
      </p:sp>
      <p:sp>
        <p:nvSpPr>
          <p:cNvPr id="4" name="Slide Number Placeholder 3"/>
          <p:cNvSpPr>
            <a:spLocks noGrp="1"/>
          </p:cNvSpPr>
          <p:nvPr>
            <p:ph type="sldNum" sz="quarter" idx="12"/>
          </p:nvPr>
        </p:nvSpPr>
        <p:spPr/>
        <p:txBody>
          <a:bodyPr/>
          <a:lstStyle/>
          <a:p>
            <a:pPr>
              <a:defRPr/>
            </a:pPr>
            <a:fld id="{A0AE9EC9-F182-4A35-8041-CBBE9CFA6E78}" type="slidenum">
              <a:rPr lang="en-US" smtClean="0"/>
              <a:pPr>
                <a:defRPr/>
              </a:pPr>
              <a:t>35</a:t>
            </a:fld>
            <a:endParaRPr lang="en-US"/>
          </a:p>
        </p:txBody>
      </p:sp>
      <p:sp>
        <p:nvSpPr>
          <p:cNvPr id="3" name="Content Placeholder 2"/>
          <p:cNvSpPr>
            <a:spLocks noGrp="1"/>
          </p:cNvSpPr>
          <p:nvPr>
            <p:ph type="body" sz="quarter" idx="13"/>
          </p:nvPr>
        </p:nvSpPr>
        <p:spPr/>
        <p:txBody>
          <a:bodyPr/>
          <a:lstStyle/>
          <a:p>
            <a:pPr marL="342900" indent="-342900">
              <a:buFont typeface="Arial" panose="020B0604020202020204" pitchFamily="34" charset="0"/>
              <a:buChar char="•"/>
            </a:pPr>
            <a:r>
              <a:rPr lang="en-US" noProof="0" dirty="0"/>
              <a:t>XML formatters (input and output) are now removed by default</a:t>
            </a:r>
          </a:p>
          <a:p>
            <a:pPr marL="342900" indent="-342900">
              <a:buFont typeface="Arial" panose="020B0604020202020204" pitchFamily="34" charset="0"/>
              <a:buChar char="•"/>
            </a:pPr>
            <a:endParaRPr lang="en-US" noProof="0" dirty="0"/>
          </a:p>
          <a:p>
            <a:pPr marL="342900" indent="-342900">
              <a:buFont typeface="Arial" panose="020B0604020202020204" pitchFamily="34" charset="0"/>
              <a:buChar char="•"/>
            </a:pPr>
            <a:endParaRPr lang="en-US" noProof="0" dirty="0"/>
          </a:p>
          <a:p>
            <a:pPr marL="342900" indent="-342900">
              <a:buFont typeface="Arial" panose="020B0604020202020204" pitchFamily="34" charset="0"/>
              <a:buChar char="•"/>
            </a:pPr>
            <a:endParaRPr lang="en-US" noProof="0" dirty="0"/>
          </a:p>
          <a:p>
            <a:pPr marL="342900" indent="-342900">
              <a:buFont typeface="Arial" panose="020B0604020202020204" pitchFamily="34" charset="0"/>
              <a:buChar char="•"/>
            </a:pPr>
            <a:endParaRPr lang="en-US" noProof="0" dirty="0"/>
          </a:p>
          <a:p>
            <a:pPr marL="342900" indent="-342900">
              <a:buFont typeface="Arial" panose="020B0604020202020204" pitchFamily="34" charset="0"/>
              <a:buChar char="•"/>
            </a:pPr>
            <a:endParaRPr lang="en-US" noProof="0" dirty="0"/>
          </a:p>
          <a:p>
            <a:pPr marL="342900" indent="-342900">
              <a:buFont typeface="Arial" panose="020B0604020202020204" pitchFamily="34" charset="0"/>
              <a:buChar char="•"/>
            </a:pPr>
            <a:r>
              <a:rPr lang="en-US" noProof="0" dirty="0"/>
              <a:t>Custom formatters can be developed</a:t>
            </a:r>
          </a:p>
          <a:p>
            <a:endParaRPr lang="en-US" noProof="0" dirty="0"/>
          </a:p>
          <a:p>
            <a:endParaRPr lang="en-US" noProof="0" dirty="0"/>
          </a:p>
          <a:p>
            <a:pPr marL="342900" indent="-342900">
              <a:buFont typeface="Arial" panose="020B0604020202020204" pitchFamily="34" charset="0"/>
              <a:buChar char="•"/>
            </a:pPr>
            <a:endParaRPr lang="en-US" noProof="0" dirty="0"/>
          </a:p>
        </p:txBody>
      </p:sp>
      <p:graphicFrame>
        <p:nvGraphicFramePr>
          <p:cNvPr id="6" name="Table 5"/>
          <p:cNvGraphicFramePr>
            <a:graphicFrameLocks noGrp="1"/>
          </p:cNvGraphicFramePr>
          <p:nvPr>
            <p:extLst>
              <p:ext uri="{D42A27DB-BD31-4B8C-83A1-F6EECF244321}">
                <p14:modId xmlns:p14="http://schemas.microsoft.com/office/powerpoint/2010/main" val="3084603263"/>
              </p:ext>
            </p:extLst>
          </p:nvPr>
        </p:nvGraphicFramePr>
        <p:xfrm>
          <a:off x="859093" y="1639824"/>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71048110"/>
                    </a:ext>
                  </a:extLst>
                </a:gridCol>
                <a:gridCol w="4064000">
                  <a:extLst>
                    <a:ext uri="{9D8B030D-6E8A-4147-A177-3AD203B41FA5}">
                      <a16:colId xmlns:a16="http://schemas.microsoft.com/office/drawing/2014/main" val="578966529"/>
                    </a:ext>
                  </a:extLst>
                </a:gridCol>
              </a:tblGrid>
              <a:tr h="370840">
                <a:tc>
                  <a:txBody>
                    <a:bodyPr/>
                    <a:lstStyle/>
                    <a:p>
                      <a:pPr algn="l"/>
                      <a:r>
                        <a:rPr lang="en-US" sz="1800" dirty="0">
                          <a:latin typeface="Segoe UI" panose="020B0502040204020203" pitchFamily="34" charset="0"/>
                          <a:cs typeface="Segoe UI" panose="020B0502040204020203" pitchFamily="34" charset="0"/>
                        </a:rPr>
                        <a:t>Input formatters</a:t>
                      </a:r>
                    </a:p>
                  </a:txBody>
                  <a:tcPr/>
                </a:tc>
                <a:tc>
                  <a:txBody>
                    <a:bodyPr/>
                    <a:lstStyle/>
                    <a:p>
                      <a:pPr algn="l"/>
                      <a:r>
                        <a:rPr lang="en-US" sz="1800" dirty="0">
                          <a:latin typeface="Segoe UI" panose="020B0502040204020203" pitchFamily="34" charset="0"/>
                          <a:cs typeface="Segoe UI" panose="020B0502040204020203" pitchFamily="34" charset="0"/>
                        </a:rPr>
                        <a:t>Output formatters</a:t>
                      </a:r>
                    </a:p>
                  </a:txBody>
                  <a:tcPr/>
                </a:tc>
                <a:extLst>
                  <a:ext uri="{0D108BD9-81ED-4DB2-BD59-A6C34878D82A}">
                    <a16:rowId xmlns:a16="http://schemas.microsoft.com/office/drawing/2014/main" val="4271916693"/>
                  </a:ext>
                </a:extLst>
              </a:tr>
              <a:tr h="370840">
                <a:tc>
                  <a:txBody>
                    <a:bodyPr/>
                    <a:lstStyle/>
                    <a:p>
                      <a:pPr algn="l"/>
                      <a:r>
                        <a:rPr lang="en-US" sz="1800" dirty="0" err="1">
                          <a:latin typeface="Segoe UI" panose="020B0502040204020203" pitchFamily="34" charset="0"/>
                          <a:cs typeface="Segoe UI" panose="020B0502040204020203" pitchFamily="34" charset="0"/>
                        </a:rPr>
                        <a:t>JsonInputFormatter</a:t>
                      </a:r>
                      <a:endParaRPr lang="en-US" sz="1800" dirty="0">
                        <a:latin typeface="Segoe UI" panose="020B0502040204020203" pitchFamily="34" charset="0"/>
                        <a:cs typeface="Segoe UI" panose="020B0502040204020203" pitchFamily="34" charset="0"/>
                      </a:endParaRPr>
                    </a:p>
                  </a:txBody>
                  <a:tcPr/>
                </a:tc>
                <a:tc>
                  <a:txBody>
                    <a:bodyPr/>
                    <a:lstStyle/>
                    <a:p>
                      <a:pPr algn="l"/>
                      <a:r>
                        <a:rPr lang="en-US" sz="1800" dirty="0" err="1">
                          <a:latin typeface="Segoe UI" panose="020B0502040204020203" pitchFamily="34" charset="0"/>
                          <a:cs typeface="Segoe UI" panose="020B0502040204020203" pitchFamily="34" charset="0"/>
                        </a:rPr>
                        <a:t>JsonOutputFormatter</a:t>
                      </a:r>
                      <a:endParaRPr lang="en-US" sz="18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4106766859"/>
                  </a:ext>
                </a:extLst>
              </a:tr>
              <a:tr h="370840">
                <a:tc>
                  <a:txBody>
                    <a:bodyPr/>
                    <a:lstStyle/>
                    <a:p>
                      <a:pPr algn="l"/>
                      <a:r>
                        <a:rPr lang="en-US" sz="1800" dirty="0" err="1">
                          <a:latin typeface="Segoe UI" panose="020B0502040204020203" pitchFamily="34" charset="0"/>
                          <a:cs typeface="Segoe UI" panose="020B0502040204020203" pitchFamily="34" charset="0"/>
                        </a:rPr>
                        <a:t>JsonPatchInputFormatter</a:t>
                      </a:r>
                      <a:endParaRPr lang="en-US" sz="1800" dirty="0">
                        <a:latin typeface="Segoe UI" panose="020B0502040204020203" pitchFamily="34" charset="0"/>
                        <a:cs typeface="Segoe UI" panose="020B0502040204020203" pitchFamily="34" charset="0"/>
                      </a:endParaRPr>
                    </a:p>
                  </a:txBody>
                  <a:tcPr/>
                </a:tc>
                <a:tc>
                  <a:txBody>
                    <a:bodyPr/>
                    <a:lstStyle/>
                    <a:p>
                      <a:pPr algn="l"/>
                      <a:r>
                        <a:rPr lang="en-US" sz="1800" dirty="0" err="1">
                          <a:latin typeface="Segoe UI" panose="020B0502040204020203" pitchFamily="34" charset="0"/>
                          <a:cs typeface="Segoe UI" panose="020B0502040204020203" pitchFamily="34" charset="0"/>
                        </a:rPr>
                        <a:t>StringOutputFormatter</a:t>
                      </a:r>
                      <a:endParaRPr lang="en-US" sz="18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625587289"/>
                  </a:ext>
                </a:extLst>
              </a:tr>
              <a:tr h="370840">
                <a:tc>
                  <a:txBody>
                    <a:bodyPr/>
                    <a:lstStyle/>
                    <a:p>
                      <a:pPr algn="l"/>
                      <a:endParaRPr lang="en-US" sz="1800" dirty="0">
                        <a:latin typeface="Segoe UI" panose="020B0502040204020203" pitchFamily="34" charset="0"/>
                        <a:cs typeface="Segoe UI" panose="020B0502040204020203" pitchFamily="34" charset="0"/>
                      </a:endParaRPr>
                    </a:p>
                  </a:txBody>
                  <a:tcPr/>
                </a:tc>
                <a:tc>
                  <a:txBody>
                    <a:bodyPr/>
                    <a:lstStyle/>
                    <a:p>
                      <a:pPr algn="l"/>
                      <a:r>
                        <a:rPr lang="en-US" sz="1800" dirty="0" err="1">
                          <a:latin typeface="Segoe UI" panose="020B0502040204020203" pitchFamily="34" charset="0"/>
                          <a:cs typeface="Segoe UI" panose="020B0502040204020203" pitchFamily="34" charset="0"/>
                        </a:rPr>
                        <a:t>StreamOutputFormatter</a:t>
                      </a:r>
                      <a:endParaRPr lang="en-US" sz="18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2983813419"/>
                  </a:ext>
                </a:extLst>
              </a:tr>
              <a:tr h="370840">
                <a:tc>
                  <a:txBody>
                    <a:bodyPr/>
                    <a:lstStyle/>
                    <a:p>
                      <a:pPr algn="l"/>
                      <a:endParaRPr lang="en-US" sz="1800">
                        <a:latin typeface="Segoe UI" panose="020B0502040204020203" pitchFamily="34" charset="0"/>
                        <a:cs typeface="Segoe UI" panose="020B0502040204020203" pitchFamily="34" charset="0"/>
                      </a:endParaRPr>
                    </a:p>
                  </a:txBody>
                  <a:tcPr/>
                </a:tc>
                <a:tc>
                  <a:txBody>
                    <a:bodyPr/>
                    <a:lstStyle/>
                    <a:p>
                      <a:pPr algn="l"/>
                      <a:r>
                        <a:rPr lang="en-US" sz="1800" dirty="0" err="1">
                          <a:latin typeface="Segoe UI" panose="020B0502040204020203" pitchFamily="34" charset="0"/>
                          <a:cs typeface="Segoe UI" panose="020B0502040204020203" pitchFamily="34" charset="0"/>
                        </a:rPr>
                        <a:t>HttpNoContentOutputFormatter</a:t>
                      </a:r>
                      <a:endParaRPr lang="en-US" sz="18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4177974448"/>
                  </a:ext>
                </a:extLst>
              </a:tr>
            </a:tbl>
          </a:graphicData>
        </a:graphic>
      </p:graphicFrame>
    </p:spTree>
    <p:extLst>
      <p:ext uri="{BB962C8B-B14F-4D97-AF65-F5344CB8AC3E}">
        <p14:creationId xmlns:p14="http://schemas.microsoft.com/office/powerpoint/2010/main" val="10546992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If You Need XML…</a:t>
            </a:r>
          </a:p>
        </p:txBody>
      </p:sp>
      <p:sp>
        <p:nvSpPr>
          <p:cNvPr id="4" name="Slide Number Placeholder 3"/>
          <p:cNvSpPr>
            <a:spLocks noGrp="1"/>
          </p:cNvSpPr>
          <p:nvPr>
            <p:ph type="sldNum" sz="quarter" idx="12"/>
          </p:nvPr>
        </p:nvSpPr>
        <p:spPr/>
        <p:txBody>
          <a:bodyPr/>
          <a:lstStyle/>
          <a:p>
            <a:fld id="{A0AE9EC9-F182-4A35-8041-CBBE9CFA6E78}" type="slidenum">
              <a:rPr lang="en-US" smtClean="0"/>
              <a:pPr/>
              <a:t>36</a:t>
            </a:fld>
            <a:endParaRPr lang="en-US"/>
          </a:p>
        </p:txBody>
      </p:sp>
      <p:sp>
        <p:nvSpPr>
          <p:cNvPr id="3" name="Content Placeholder 2"/>
          <p:cNvSpPr>
            <a:spLocks noGrp="1"/>
          </p:cNvSpPr>
          <p:nvPr>
            <p:ph type="body" sz="quarter" idx="13"/>
          </p:nvPr>
        </p:nvSpPr>
        <p:spPr/>
        <p:txBody>
          <a:bodyPr>
            <a:normAutofit/>
          </a:bodyPr>
          <a:lstStyle/>
          <a:p>
            <a:r>
              <a:rPr lang="en-US" noProof="0" dirty="0"/>
              <a:t>XML formatters are found in "</a:t>
            </a:r>
            <a:r>
              <a:rPr lang="en-US" noProof="0" dirty="0" err="1">
                <a:solidFill>
                  <a:srgbClr val="2B91AF"/>
                </a:solidFill>
              </a:rPr>
              <a:t>Microsoft.AspNetCore.Mvc.Formatters.Xml</a:t>
            </a:r>
            <a:r>
              <a:rPr lang="en-US" noProof="0" dirty="0"/>
              <a:t>" package</a:t>
            </a:r>
          </a:p>
          <a:p>
            <a:r>
              <a:rPr lang="en-US" noProof="0" dirty="0"/>
              <a:t>Manually add it to the formatters collection in </a:t>
            </a:r>
            <a:r>
              <a:rPr lang="en-US" noProof="0" dirty="0" err="1"/>
              <a:t>Startup.cs</a:t>
            </a:r>
            <a:endParaRPr lang="en-US" noProof="0" dirty="0"/>
          </a:p>
          <a:p>
            <a:pPr marL="1712913" indent="-1481138" fontAlgn="base">
              <a:lnSpc>
                <a:spcPct val="100000"/>
              </a:lnSpc>
              <a:spcBef>
                <a:spcPts val="0"/>
              </a:spcBef>
              <a:spcAft>
                <a:spcPts val="0"/>
              </a:spcAft>
              <a:buNone/>
            </a:pPr>
            <a:r>
              <a:rPr lang="en-US" sz="1800" kern="0" noProof="0" dirty="0" err="1">
                <a:solidFill>
                  <a:srgbClr val="000000"/>
                </a:solidFill>
                <a:highlight>
                  <a:srgbClr val="FFFFFF"/>
                </a:highlight>
                <a:latin typeface="Consolas" panose="020B0609020204030204" pitchFamily="49" charset="0"/>
                <a:cs typeface="Consolas" panose="020B0609020204030204" pitchFamily="49" charset="0"/>
              </a:rPr>
              <a:t>services</a:t>
            </a:r>
            <a:r>
              <a:rPr lang="en-US" sz="1800" kern="0" noProof="0" dirty="0" err="1">
                <a:solidFill>
                  <a:srgbClr val="008080"/>
                </a:solidFill>
                <a:highlight>
                  <a:srgbClr val="FFFFFF"/>
                </a:highlight>
                <a:latin typeface="Consolas" panose="020B0609020204030204" pitchFamily="49" charset="0"/>
                <a:cs typeface="Consolas" panose="020B0609020204030204" pitchFamily="49" charset="0"/>
              </a:rPr>
              <a:t>.</a:t>
            </a:r>
            <a:r>
              <a:rPr lang="en-US" sz="1800" kern="0" noProof="0" dirty="0" err="1">
                <a:solidFill>
                  <a:srgbClr val="000000"/>
                </a:solidFill>
                <a:highlight>
                  <a:srgbClr val="FFFFFF"/>
                </a:highlight>
                <a:latin typeface="Consolas" panose="020B0609020204030204" pitchFamily="49" charset="0"/>
                <a:cs typeface="Consolas" panose="020B0609020204030204" pitchFamily="49" charset="0"/>
              </a:rPr>
              <a:t>Configure</a:t>
            </a:r>
            <a:r>
              <a:rPr lang="en-US" sz="1800" kern="0" noProof="0" dirty="0">
                <a:solidFill>
                  <a:srgbClr val="000000"/>
                </a:solidFill>
                <a:highlight>
                  <a:srgbClr val="FFFFFF"/>
                </a:highlight>
                <a:latin typeface="Consolas" panose="020B0609020204030204" pitchFamily="49" charset="0"/>
                <a:cs typeface="Consolas" panose="020B0609020204030204" pitchFamily="49" charset="0"/>
              </a:rPr>
              <a:t>&lt;</a:t>
            </a:r>
            <a:r>
              <a:rPr lang="en-US" sz="1800" kern="0" noProof="0" dirty="0" err="1">
                <a:solidFill>
                  <a:srgbClr val="2B91AF"/>
                </a:solidFill>
                <a:highlight>
                  <a:srgbClr val="FFFFFF"/>
                </a:highlight>
                <a:latin typeface="Consolas" panose="020B0609020204030204" pitchFamily="49" charset="0"/>
                <a:cs typeface="Consolas" panose="020B0609020204030204" pitchFamily="49" charset="0"/>
              </a:rPr>
              <a:t>MvcOptions</a:t>
            </a:r>
            <a:r>
              <a:rPr lang="en-US" sz="1800" kern="0" noProof="0" dirty="0">
                <a:solidFill>
                  <a:srgbClr val="000000"/>
                </a:solidFill>
                <a:highlight>
                  <a:srgbClr val="FFFFFF"/>
                </a:highlight>
                <a:latin typeface="Consolas" panose="020B0609020204030204" pitchFamily="49" charset="0"/>
                <a:cs typeface="Consolas" panose="020B0609020204030204" pitchFamily="49" charset="0"/>
              </a:rPr>
              <a:t>&gt;(options </a:t>
            </a:r>
            <a:r>
              <a:rPr lang="en-US" sz="1800" kern="0" noProof="0" dirty="0">
                <a:solidFill>
                  <a:srgbClr val="008080"/>
                </a:solidFill>
                <a:highlight>
                  <a:srgbClr val="FFFFFF"/>
                </a:highlight>
                <a:latin typeface="Consolas" panose="020B0609020204030204" pitchFamily="49" charset="0"/>
                <a:cs typeface="Consolas" panose="020B0609020204030204" pitchFamily="49" charset="0"/>
              </a:rPr>
              <a:t>=&gt;</a:t>
            </a:r>
            <a:endParaRPr lang="en-US" sz="1800" kern="0" noProof="0" dirty="0">
              <a:solidFill>
                <a:srgbClr val="000000"/>
              </a:solidFill>
              <a:highlight>
                <a:srgbClr val="FFFFFF"/>
              </a:highlight>
              <a:latin typeface="Consolas" panose="020B0609020204030204" pitchFamily="49" charset="0"/>
              <a:cs typeface="Consolas" panose="020B0609020204030204" pitchFamily="49" charset="0"/>
            </a:endParaRPr>
          </a:p>
          <a:p>
            <a:pPr marL="231775" indent="0" fontAlgn="base">
              <a:lnSpc>
                <a:spcPct val="100000"/>
              </a:lnSpc>
              <a:spcBef>
                <a:spcPts val="0"/>
              </a:spcBef>
              <a:spcAft>
                <a:spcPts val="0"/>
              </a:spcAft>
              <a:buNone/>
            </a:pPr>
            <a:r>
              <a:rPr lang="en-US" sz="1800" kern="0" noProof="0" dirty="0">
                <a:solidFill>
                  <a:srgbClr val="000000"/>
                </a:solidFill>
                <a:highlight>
                  <a:srgbClr val="FFFFFF"/>
                </a:highlight>
                <a:latin typeface="Consolas" panose="020B0609020204030204" pitchFamily="49" charset="0"/>
                <a:cs typeface="Consolas" panose="020B0609020204030204" pitchFamily="49" charset="0"/>
              </a:rPr>
              <a:t>            {</a:t>
            </a:r>
          </a:p>
          <a:p>
            <a:pPr marL="231775" indent="0" fontAlgn="base">
              <a:lnSpc>
                <a:spcPct val="100000"/>
              </a:lnSpc>
              <a:spcBef>
                <a:spcPts val="600"/>
              </a:spcBef>
              <a:spcAft>
                <a:spcPts val="600"/>
              </a:spcAft>
              <a:buNone/>
            </a:pPr>
            <a:r>
              <a:rPr lang="en-US" sz="1800" kern="0" noProof="0" dirty="0">
                <a:solidFill>
                  <a:srgbClr val="000000"/>
                </a:solidFill>
                <a:highlight>
                  <a:srgbClr val="FFFFFF"/>
                </a:highlight>
                <a:latin typeface="Consolas" panose="020B0609020204030204" pitchFamily="49" charset="0"/>
                <a:cs typeface="Consolas" panose="020B0609020204030204" pitchFamily="49" charset="0"/>
              </a:rPr>
              <a:t> 		</a:t>
            </a:r>
            <a:r>
              <a:rPr lang="en-US" sz="1800" kern="0" noProof="0" dirty="0" err="1">
                <a:solidFill>
                  <a:srgbClr val="000000"/>
                </a:solidFill>
                <a:highlight>
                  <a:srgbClr val="FFFFFF"/>
                </a:highlight>
                <a:latin typeface="Consolas" panose="020B0609020204030204" pitchFamily="49" charset="0"/>
              </a:rPr>
              <a:t>options.OutputFormatters.Add</a:t>
            </a:r>
            <a:r>
              <a:rPr lang="en-US" sz="1800" kern="0" noProof="0" dirty="0">
                <a:solidFill>
                  <a:srgbClr val="000000"/>
                </a:solidFill>
                <a:highlight>
                  <a:srgbClr val="FFFFFF"/>
                </a:highlight>
                <a:latin typeface="Consolas" panose="020B0609020204030204" pitchFamily="49" charset="0"/>
              </a:rPr>
              <a:t>(</a:t>
            </a:r>
            <a:r>
              <a:rPr lang="en-US" sz="1800" kern="0" noProof="0" dirty="0">
                <a:solidFill>
                  <a:srgbClr val="0000FF"/>
                </a:solidFill>
                <a:highlight>
                  <a:srgbClr val="FFFFFF"/>
                </a:highlight>
                <a:latin typeface="Consolas" panose="020B0609020204030204" pitchFamily="49" charset="0"/>
              </a:rPr>
              <a:t>new</a:t>
            </a:r>
            <a:r>
              <a:rPr lang="en-US" sz="1800" kern="0" noProof="0" dirty="0">
                <a:solidFill>
                  <a:srgbClr val="000000"/>
                </a:solidFill>
                <a:highlight>
                  <a:srgbClr val="FFFFFF"/>
                </a:highlight>
                <a:latin typeface="Consolas" panose="020B0609020204030204" pitchFamily="49" charset="0"/>
              </a:rPr>
              <a:t> </a:t>
            </a:r>
            <a:r>
              <a:rPr lang="en-US" sz="1800" kern="0" noProof="0" dirty="0" err="1">
                <a:solidFill>
                  <a:srgbClr val="2B91AF"/>
                </a:solidFill>
                <a:highlight>
                  <a:srgbClr val="FFFFFF"/>
                </a:highlight>
                <a:latin typeface="Consolas" panose="020B0609020204030204" pitchFamily="49" charset="0"/>
              </a:rPr>
              <a:t>XmlSerializerOutputFormatter</a:t>
            </a:r>
            <a:r>
              <a:rPr lang="en-US" sz="1800" kern="0" noProof="0" dirty="0">
                <a:solidFill>
                  <a:srgbClr val="000000"/>
                </a:solidFill>
                <a:highlight>
                  <a:srgbClr val="FFFFFF"/>
                </a:highlight>
                <a:latin typeface="Consolas" panose="020B0609020204030204" pitchFamily="49" charset="0"/>
              </a:rPr>
              <a:t>());</a:t>
            </a:r>
          </a:p>
          <a:p>
            <a:pPr marL="231775" indent="0" fontAlgn="base">
              <a:lnSpc>
                <a:spcPct val="100000"/>
              </a:lnSpc>
              <a:spcBef>
                <a:spcPts val="600"/>
              </a:spcBef>
              <a:spcAft>
                <a:spcPts val="600"/>
              </a:spcAft>
              <a:buNone/>
            </a:pPr>
            <a:r>
              <a:rPr lang="en-US" sz="1800" kern="0" noProof="0" dirty="0">
                <a:solidFill>
                  <a:srgbClr val="000000"/>
                </a:solidFill>
                <a:highlight>
                  <a:srgbClr val="FFFFFF"/>
                </a:highlight>
                <a:latin typeface="Consolas" panose="020B0609020204030204" pitchFamily="49" charset="0"/>
              </a:rPr>
              <a:t>              </a:t>
            </a:r>
            <a:r>
              <a:rPr lang="en-US" sz="1800" kern="0" noProof="0" dirty="0">
                <a:solidFill>
                  <a:srgbClr val="008000"/>
                </a:solidFill>
                <a:highlight>
                  <a:srgbClr val="FFFFFF"/>
                </a:highlight>
                <a:latin typeface="Consolas" panose="020B0609020204030204" pitchFamily="49" charset="0"/>
              </a:rPr>
              <a:t>//</a:t>
            </a:r>
            <a:r>
              <a:rPr lang="en-US" sz="1800" kern="0" noProof="0" dirty="0" err="1">
                <a:solidFill>
                  <a:srgbClr val="008000"/>
                </a:solidFill>
                <a:highlight>
                  <a:srgbClr val="FFFFFF"/>
                </a:highlight>
                <a:latin typeface="Consolas" panose="020B0609020204030204" pitchFamily="49" charset="0"/>
              </a:rPr>
              <a:t>options.InputFormatters.Add</a:t>
            </a:r>
            <a:r>
              <a:rPr lang="en-US" sz="1800" kern="0" noProof="0" dirty="0">
                <a:solidFill>
                  <a:srgbClr val="008000"/>
                </a:solidFill>
                <a:highlight>
                  <a:srgbClr val="FFFFFF"/>
                </a:highlight>
                <a:latin typeface="Consolas" panose="020B0609020204030204" pitchFamily="49" charset="0"/>
              </a:rPr>
              <a:t>(new </a:t>
            </a:r>
            <a:r>
              <a:rPr lang="en-US" sz="1800" kern="0" noProof="0" dirty="0" err="1">
                <a:solidFill>
                  <a:srgbClr val="008000"/>
                </a:solidFill>
                <a:highlight>
                  <a:srgbClr val="FFFFFF"/>
                </a:highlight>
                <a:latin typeface="Consolas" panose="020B0609020204030204" pitchFamily="49" charset="0"/>
              </a:rPr>
              <a:t>XmlSerializerInputFormatter</a:t>
            </a:r>
            <a:r>
              <a:rPr lang="en-US" sz="1800" kern="0" noProof="0" dirty="0">
                <a:solidFill>
                  <a:srgbClr val="008000"/>
                </a:solidFill>
                <a:highlight>
                  <a:srgbClr val="FFFFFF"/>
                </a:highlight>
                <a:latin typeface="Consolas" panose="020B0609020204030204" pitchFamily="49" charset="0"/>
              </a:rPr>
              <a:t>());</a:t>
            </a:r>
            <a:endParaRPr lang="en-US" sz="1800" kern="0" noProof="0" dirty="0">
              <a:solidFill>
                <a:srgbClr val="000000"/>
              </a:solidFill>
              <a:highlight>
                <a:srgbClr val="FFFFFF"/>
              </a:highlight>
              <a:latin typeface="Consolas" panose="020B0609020204030204" pitchFamily="49" charset="0"/>
              <a:cs typeface="Consolas" panose="020B0609020204030204" pitchFamily="49" charset="0"/>
            </a:endParaRPr>
          </a:p>
          <a:p>
            <a:pPr marL="231775" indent="0" fontAlgn="base">
              <a:lnSpc>
                <a:spcPct val="100000"/>
              </a:lnSpc>
              <a:spcBef>
                <a:spcPts val="0"/>
              </a:spcBef>
              <a:spcAft>
                <a:spcPts val="0"/>
              </a:spcAft>
              <a:buNone/>
            </a:pPr>
            <a:r>
              <a:rPr lang="en-US" sz="1800" kern="0" noProof="0" dirty="0">
                <a:solidFill>
                  <a:srgbClr val="000000"/>
                </a:solidFill>
                <a:highlight>
                  <a:srgbClr val="FFFFFF"/>
                </a:highlight>
                <a:latin typeface="Consolas" panose="020B0609020204030204" pitchFamily="49" charset="0"/>
                <a:cs typeface="Consolas" panose="020B0609020204030204" pitchFamily="49" charset="0"/>
              </a:rPr>
              <a:t>            });</a:t>
            </a:r>
            <a:endParaRPr lang="en-US" sz="2400" kern="0" noProof="0" dirty="0">
              <a:solidFill>
                <a:srgbClr val="000000"/>
              </a:solidFill>
              <a:latin typeface="Segoe UI"/>
            </a:endParaRPr>
          </a:p>
          <a:p>
            <a:pPr marL="342900" lvl="0" indent="-342900" fontAlgn="base">
              <a:lnSpc>
                <a:spcPct val="100000"/>
              </a:lnSpc>
              <a:spcBef>
                <a:spcPts val="600"/>
              </a:spcBef>
              <a:spcAft>
                <a:spcPts val="600"/>
              </a:spcAft>
            </a:pPr>
            <a:r>
              <a:rPr lang="en-US" noProof="0" dirty="0"/>
              <a:t>Use the [Produces] attribute in the action method</a:t>
            </a:r>
          </a:p>
          <a:p>
            <a:pPr marL="0" lvl="0" indent="0" fontAlgn="base">
              <a:lnSpc>
                <a:spcPct val="100000"/>
              </a:lnSpc>
              <a:spcBef>
                <a:spcPts val="0"/>
              </a:spcBef>
              <a:spcAft>
                <a:spcPts val="0"/>
              </a:spcAft>
              <a:buNone/>
            </a:pPr>
            <a:r>
              <a:rPr lang="en-US" kern="0" noProof="0" dirty="0">
                <a:solidFill>
                  <a:srgbClr val="000000"/>
                </a:solidFill>
                <a:highlight>
                  <a:srgbClr val="FFFFFF"/>
                </a:highlight>
                <a:latin typeface="Consolas" panose="020B0609020204030204" pitchFamily="49" charset="0"/>
                <a:cs typeface="Consolas" panose="020B0609020204030204" pitchFamily="49" charset="0"/>
              </a:rPr>
              <a:t> 	</a:t>
            </a:r>
            <a:r>
              <a:rPr lang="en-US" sz="1800" kern="0" noProof="0" dirty="0">
                <a:solidFill>
                  <a:srgbClr val="000000"/>
                </a:solidFill>
                <a:highlight>
                  <a:srgbClr val="FFFFFF"/>
                </a:highlight>
                <a:latin typeface="Consolas" panose="020B0609020204030204" pitchFamily="49" charset="0"/>
                <a:cs typeface="Consolas" panose="020B0609020204030204" pitchFamily="49" charset="0"/>
              </a:rPr>
              <a:t>[</a:t>
            </a:r>
            <a:r>
              <a:rPr lang="en-US" sz="1800" kern="0" noProof="0" dirty="0">
                <a:solidFill>
                  <a:srgbClr val="2B91AF"/>
                </a:solidFill>
                <a:highlight>
                  <a:srgbClr val="FFFFFF"/>
                </a:highlight>
                <a:latin typeface="Consolas" panose="020B0609020204030204" pitchFamily="49" charset="0"/>
                <a:cs typeface="Consolas" panose="020B0609020204030204" pitchFamily="49" charset="0"/>
              </a:rPr>
              <a:t>Produces</a:t>
            </a:r>
            <a:r>
              <a:rPr lang="en-US" sz="1800" kern="0" noProof="0" dirty="0">
                <a:solidFill>
                  <a:srgbClr val="000000"/>
                </a:solidFill>
                <a:highlight>
                  <a:srgbClr val="FFFFFF"/>
                </a:highlight>
                <a:latin typeface="Consolas" panose="020B0609020204030204" pitchFamily="49" charset="0"/>
                <a:cs typeface="Consolas" panose="020B0609020204030204" pitchFamily="49" charset="0"/>
              </a:rPr>
              <a:t>(</a:t>
            </a:r>
            <a:r>
              <a:rPr lang="en-US" sz="1800" kern="0" noProof="0" dirty="0">
                <a:solidFill>
                  <a:srgbClr val="A31515"/>
                </a:solidFill>
                <a:highlight>
                  <a:srgbClr val="FFFFFF"/>
                </a:highlight>
                <a:latin typeface="Consolas" panose="020B0609020204030204" pitchFamily="49" charset="0"/>
                <a:cs typeface="Consolas" panose="020B0609020204030204" pitchFamily="49" charset="0"/>
              </a:rPr>
              <a:t>"application/xml"</a:t>
            </a:r>
            <a:r>
              <a:rPr lang="en-US" sz="1800" kern="0" noProof="0" dirty="0">
                <a:solidFill>
                  <a:srgbClr val="000000"/>
                </a:solidFill>
                <a:highlight>
                  <a:srgbClr val="FFFFFF"/>
                </a:highlight>
                <a:latin typeface="Consolas" panose="020B0609020204030204" pitchFamily="49" charset="0"/>
                <a:cs typeface="Consolas" panose="020B0609020204030204" pitchFamily="49" charset="0"/>
              </a:rPr>
              <a:t>)]</a:t>
            </a:r>
          </a:p>
          <a:p>
            <a:pPr marL="0" lvl="0" indent="0" fontAlgn="base">
              <a:lnSpc>
                <a:spcPct val="100000"/>
              </a:lnSpc>
              <a:spcBef>
                <a:spcPts val="0"/>
              </a:spcBef>
              <a:spcAft>
                <a:spcPts val="0"/>
              </a:spcAft>
              <a:buNone/>
            </a:pPr>
            <a:r>
              <a:rPr lang="en-US" sz="1800" kern="0" noProof="0" dirty="0">
                <a:solidFill>
                  <a:srgbClr val="000000"/>
                </a:solidFill>
                <a:highlight>
                  <a:srgbClr val="FFFFFF"/>
                </a:highlight>
                <a:latin typeface="Consolas" panose="020B0609020204030204" pitchFamily="49" charset="0"/>
                <a:cs typeface="Consolas" panose="020B0609020204030204" pitchFamily="49" charset="0"/>
              </a:rPr>
              <a:t>       </a:t>
            </a:r>
            <a:r>
              <a:rPr lang="en-US" sz="1800" kern="0" noProof="0" dirty="0">
                <a:solidFill>
                  <a:srgbClr val="0000FF"/>
                </a:solidFill>
                <a:highlight>
                  <a:srgbClr val="FFFFFF"/>
                </a:highlight>
                <a:latin typeface="Consolas" panose="020B0609020204030204" pitchFamily="49" charset="0"/>
                <a:cs typeface="Consolas" panose="020B0609020204030204" pitchFamily="49" charset="0"/>
              </a:rPr>
              <a:t>public</a:t>
            </a:r>
            <a:r>
              <a:rPr lang="en-US" sz="1800" kern="0" noProof="0" dirty="0">
                <a:solidFill>
                  <a:srgbClr val="000000"/>
                </a:solidFill>
                <a:highlight>
                  <a:srgbClr val="FFFFFF"/>
                </a:highlight>
                <a:latin typeface="Consolas" panose="020B0609020204030204" pitchFamily="49" charset="0"/>
                <a:cs typeface="Consolas" panose="020B0609020204030204" pitchFamily="49" charset="0"/>
              </a:rPr>
              <a:t> </a:t>
            </a:r>
            <a:r>
              <a:rPr lang="en-US" sz="1800" kern="0" noProof="0" dirty="0" err="1">
                <a:solidFill>
                  <a:srgbClr val="2B91AF"/>
                </a:solidFill>
                <a:highlight>
                  <a:srgbClr val="FFFFFF"/>
                </a:highlight>
                <a:latin typeface="Consolas" panose="020B0609020204030204" pitchFamily="49" charset="0"/>
                <a:cs typeface="Consolas" panose="020B0609020204030204" pitchFamily="49" charset="0"/>
              </a:rPr>
              <a:t>IActionResult</a:t>
            </a:r>
            <a:r>
              <a:rPr lang="en-US" sz="1800" kern="0" noProof="0" dirty="0">
                <a:solidFill>
                  <a:srgbClr val="000000"/>
                </a:solidFill>
                <a:highlight>
                  <a:srgbClr val="FFFFFF"/>
                </a:highlight>
                <a:latin typeface="Consolas" panose="020B0609020204030204" pitchFamily="49" charset="0"/>
                <a:cs typeface="Consolas" panose="020B0609020204030204" pitchFamily="49" charset="0"/>
              </a:rPr>
              <a:t> </a:t>
            </a:r>
            <a:r>
              <a:rPr lang="en-US" sz="1800" kern="0" noProof="0" dirty="0" err="1">
                <a:solidFill>
                  <a:srgbClr val="000000"/>
                </a:solidFill>
                <a:highlight>
                  <a:srgbClr val="FFFFFF"/>
                </a:highlight>
                <a:latin typeface="Consolas" panose="020B0609020204030204" pitchFamily="49" charset="0"/>
                <a:cs typeface="Consolas" panose="020B0609020204030204" pitchFamily="49" charset="0"/>
              </a:rPr>
              <a:t>GetAll</a:t>
            </a:r>
            <a:r>
              <a:rPr lang="en-US" sz="1800" kern="0" noProof="0" dirty="0">
                <a:solidFill>
                  <a:srgbClr val="000000"/>
                </a:solidFill>
                <a:highlight>
                  <a:srgbClr val="FFFFFF"/>
                </a:highlight>
                <a:latin typeface="Consolas" panose="020B0609020204030204" pitchFamily="49" charset="0"/>
                <a:cs typeface="Consolas" panose="020B0609020204030204" pitchFamily="49" charset="0"/>
              </a:rPr>
              <a:t>(</a:t>
            </a:r>
            <a:r>
              <a:rPr lang="en-US" sz="1800" kern="0" noProof="0" dirty="0">
                <a:solidFill>
                  <a:srgbClr val="0000FF"/>
                </a:solidFill>
                <a:highlight>
                  <a:srgbClr val="FFFFFF"/>
                </a:highlight>
                <a:latin typeface="Consolas" panose="020B0609020204030204" pitchFamily="49" charset="0"/>
                <a:cs typeface="Consolas" panose="020B0609020204030204" pitchFamily="49" charset="0"/>
              </a:rPr>
              <a:t>int</a:t>
            </a:r>
            <a:r>
              <a:rPr lang="en-US" sz="1800" kern="0" noProof="0" dirty="0">
                <a:solidFill>
                  <a:srgbClr val="000000"/>
                </a:solidFill>
                <a:highlight>
                  <a:srgbClr val="FFFFFF"/>
                </a:highlight>
                <a:latin typeface="Consolas" panose="020B0609020204030204" pitchFamily="49" charset="0"/>
                <a:cs typeface="Consolas" panose="020B0609020204030204" pitchFamily="49" charset="0"/>
              </a:rPr>
              <a:t> id)</a:t>
            </a:r>
            <a:endParaRPr lang="en-US" sz="1800" kern="0" noProof="0" dirty="0">
              <a:solidFill>
                <a:srgbClr val="000000"/>
              </a:solidFill>
              <a:latin typeface="Consolas" panose="020B0609020204030204" pitchFamily="49" charset="0"/>
              <a:cs typeface="Consolas" panose="020B0609020204030204" pitchFamily="49" charset="0"/>
            </a:endParaRPr>
          </a:p>
          <a:p>
            <a:endParaRPr lang="en-US" noProof="0" dirty="0"/>
          </a:p>
        </p:txBody>
      </p:sp>
    </p:spTree>
    <p:extLst>
      <p:ext uri="{BB962C8B-B14F-4D97-AF65-F5344CB8AC3E}">
        <p14:creationId xmlns:p14="http://schemas.microsoft.com/office/powerpoint/2010/main" val="36971422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Placeholder 6"/>
          <p:cNvSpPr>
            <a:spLocks noGrp="1"/>
          </p:cNvSpPr>
          <p:nvPr>
            <p:ph type="body" sz="quarter" idx="13"/>
          </p:nvPr>
        </p:nvSpPr>
        <p:spPr/>
        <p:txBody>
          <a:bodyPr/>
          <a:lstStyle/>
          <a:p>
            <a:r>
              <a:rPr lang="en-US" altLang="en-US" noProof="0" dirty="0"/>
              <a:t>Demo: Content Negotiation</a:t>
            </a:r>
          </a:p>
        </p:txBody>
      </p:sp>
    </p:spTree>
    <p:extLst>
      <p:ext uri="{BB962C8B-B14F-4D97-AF65-F5344CB8AC3E}">
        <p14:creationId xmlns:p14="http://schemas.microsoft.com/office/powerpoint/2010/main" val="24242996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noProof="0" dirty="0"/>
              <a:t>Module 5: Web API</a:t>
            </a:r>
          </a:p>
        </p:txBody>
      </p:sp>
      <p:sp>
        <p:nvSpPr>
          <p:cNvPr id="7" name="Text Placeholder 6"/>
          <p:cNvSpPr>
            <a:spLocks noGrp="1"/>
          </p:cNvSpPr>
          <p:nvPr>
            <p:ph type="body" sz="quarter" idx="12"/>
          </p:nvPr>
        </p:nvSpPr>
        <p:spPr/>
        <p:txBody>
          <a:bodyPr/>
          <a:lstStyle/>
          <a:p>
            <a:r>
              <a:rPr lang="en-US" noProof="0" dirty="0"/>
              <a:t>Section 2: ASP.NET Core Web API</a:t>
            </a:r>
          </a:p>
        </p:txBody>
      </p:sp>
      <p:sp>
        <p:nvSpPr>
          <p:cNvPr id="2" name="Text Placeholder 1"/>
          <p:cNvSpPr>
            <a:spLocks noGrp="1"/>
          </p:cNvSpPr>
          <p:nvPr>
            <p:ph type="body" sz="quarter" idx="14"/>
          </p:nvPr>
        </p:nvSpPr>
        <p:spPr/>
        <p:txBody>
          <a:bodyPr/>
          <a:lstStyle/>
          <a:p>
            <a:pPr lvl="0"/>
            <a:r>
              <a:rPr lang="en-US" noProof="0" dirty="0"/>
              <a:t>Lesson: Open API (Swagger) Documentation</a:t>
            </a:r>
          </a:p>
        </p:txBody>
      </p:sp>
    </p:spTree>
    <p:extLst>
      <p:ext uri="{BB962C8B-B14F-4D97-AF65-F5344CB8AC3E}">
        <p14:creationId xmlns:p14="http://schemas.microsoft.com/office/powerpoint/2010/main" val="22407534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err="1"/>
              <a:t>OpenAPI</a:t>
            </a:r>
            <a:r>
              <a:rPr lang="en-US" noProof="0" dirty="0"/>
              <a:t> (Swagger) Documentation</a:t>
            </a:r>
          </a:p>
        </p:txBody>
      </p:sp>
      <p:sp>
        <p:nvSpPr>
          <p:cNvPr id="4" name="Slide Number Placeholder 3"/>
          <p:cNvSpPr>
            <a:spLocks noGrp="1"/>
          </p:cNvSpPr>
          <p:nvPr>
            <p:ph type="sldNum" sz="quarter" idx="12"/>
          </p:nvPr>
        </p:nvSpPr>
        <p:spPr/>
        <p:txBody>
          <a:bodyPr/>
          <a:lstStyle/>
          <a:p>
            <a:pPr>
              <a:defRPr/>
            </a:pPr>
            <a:fld id="{A0AE9EC9-F182-4A35-8041-CBBE9CFA6E78}" type="slidenum">
              <a:rPr lang="en-US" smtClean="0"/>
              <a:pPr>
                <a:defRPr/>
              </a:pPr>
              <a:t>39</a:t>
            </a:fld>
            <a:endParaRPr lang="en-US"/>
          </a:p>
        </p:txBody>
      </p:sp>
      <p:sp>
        <p:nvSpPr>
          <p:cNvPr id="3" name="Content Placeholder 2"/>
          <p:cNvSpPr>
            <a:spLocks noGrp="1"/>
          </p:cNvSpPr>
          <p:nvPr>
            <p:ph type="body" sz="quarter" idx="13"/>
          </p:nvPr>
        </p:nvSpPr>
        <p:spPr/>
        <p:txBody>
          <a:bodyPr/>
          <a:lstStyle/>
          <a:p>
            <a:pPr marL="342900" indent="-342900"/>
            <a:r>
              <a:rPr lang="en-US" noProof="0" dirty="0" err="1"/>
              <a:t>OpenAPI</a:t>
            </a:r>
            <a:r>
              <a:rPr lang="en-US" noProof="0" dirty="0"/>
              <a:t> is a simple yet powerful representation of your RESTful API.</a:t>
            </a:r>
          </a:p>
          <a:p>
            <a:pPr marL="342900" indent="-342900"/>
            <a:r>
              <a:rPr lang="en-US" noProof="0" dirty="0" err="1"/>
              <a:t>OpenAPI</a:t>
            </a:r>
            <a:r>
              <a:rPr lang="en-US" noProof="0" dirty="0"/>
              <a:t> is the </a:t>
            </a:r>
            <a:r>
              <a:rPr lang="en-US" b="1" noProof="0" dirty="0"/>
              <a:t>most popular </a:t>
            </a:r>
            <a:r>
              <a:rPr lang="en-US" noProof="0" dirty="0"/>
              <a:t>representation of RESTful API.</a:t>
            </a:r>
          </a:p>
          <a:p>
            <a:pPr marL="342900" indent="-342900"/>
            <a:r>
              <a:rPr lang="en-US" noProof="0" dirty="0"/>
              <a:t>Swagger is the tooling</a:t>
            </a:r>
            <a:r>
              <a:rPr lang="en-US" dirty="0"/>
              <a:t> for </a:t>
            </a:r>
            <a:r>
              <a:rPr lang="en-US" dirty="0" err="1"/>
              <a:t>OpenAPI</a:t>
            </a:r>
            <a:r>
              <a:rPr lang="en-US" dirty="0"/>
              <a:t> specification</a:t>
            </a:r>
            <a:endParaRPr lang="en-US" noProof="0" dirty="0"/>
          </a:p>
          <a:p>
            <a:pPr marL="342900" indent="-342900"/>
            <a:r>
              <a:rPr lang="en-US" noProof="0" dirty="0"/>
              <a:t>Swagger generates good documentation and help pages as a part of your Web API</a:t>
            </a:r>
          </a:p>
          <a:p>
            <a:pPr marL="342900" indent="-342900"/>
            <a:r>
              <a:rPr lang="en-US" noProof="0" dirty="0"/>
              <a:t>Documentation is customizable:</a:t>
            </a:r>
          </a:p>
          <a:p>
            <a:pPr marL="800100" lvl="1" indent="-342900"/>
            <a:r>
              <a:rPr lang="en-US" noProof="0" dirty="0"/>
              <a:t>XML comment from you code will be included</a:t>
            </a:r>
          </a:p>
          <a:p>
            <a:pPr marL="800100" lvl="1" indent="-342900"/>
            <a:r>
              <a:rPr lang="en-US" noProof="0" dirty="0"/>
              <a:t>Data Annotation Attributes will be applied</a:t>
            </a:r>
          </a:p>
          <a:p>
            <a:pPr marL="0" indent="0">
              <a:buNone/>
            </a:pPr>
            <a:endParaRPr lang="en-US" noProof="0" dirty="0"/>
          </a:p>
          <a:p>
            <a:pPr marL="342900" indent="-342900"/>
            <a:endParaRPr lang="en-US" noProof="0" dirty="0"/>
          </a:p>
          <a:p>
            <a:pPr marL="342900" indent="-342900"/>
            <a:endParaRPr lang="en-US" noProof="0" dirty="0"/>
          </a:p>
        </p:txBody>
      </p:sp>
    </p:spTree>
    <p:extLst>
      <p:ext uri="{BB962C8B-B14F-4D97-AF65-F5344CB8AC3E}">
        <p14:creationId xmlns:p14="http://schemas.microsoft.com/office/powerpoint/2010/main" val="1337776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noProof="0" dirty="0"/>
              <a:t>Module 5: Web API</a:t>
            </a:r>
          </a:p>
        </p:txBody>
      </p:sp>
      <p:sp>
        <p:nvSpPr>
          <p:cNvPr id="8" name="Text Placeholder 7"/>
          <p:cNvSpPr>
            <a:spLocks noGrp="1"/>
          </p:cNvSpPr>
          <p:nvPr>
            <p:ph type="body" sz="quarter" idx="16"/>
          </p:nvPr>
        </p:nvSpPr>
        <p:spPr/>
        <p:txBody>
          <a:bodyPr/>
          <a:lstStyle/>
          <a:p>
            <a:r>
              <a:rPr lang="en-US" noProof="0" dirty="0"/>
              <a:t>Module Overview</a:t>
            </a:r>
          </a:p>
        </p:txBody>
      </p:sp>
    </p:spTree>
    <p:extLst>
      <p:ext uri="{BB962C8B-B14F-4D97-AF65-F5344CB8AC3E}">
        <p14:creationId xmlns:p14="http://schemas.microsoft.com/office/powerpoint/2010/main" val="2377033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Open API (Swagger) configuration</a:t>
            </a:r>
          </a:p>
        </p:txBody>
      </p:sp>
      <p:sp>
        <p:nvSpPr>
          <p:cNvPr id="14" name="Text Placeholder 13">
            <a:extLst>
              <a:ext uri="{FF2B5EF4-FFF2-40B4-BE49-F238E27FC236}">
                <a16:creationId xmlns:a16="http://schemas.microsoft.com/office/drawing/2014/main" id="{1D36C6CD-69AD-48F0-A1BA-A6DFFC567204}"/>
              </a:ext>
            </a:extLst>
          </p:cNvPr>
          <p:cNvSpPr>
            <a:spLocks noGrp="1"/>
          </p:cNvSpPr>
          <p:nvPr>
            <p:ph type="body" sz="quarter" idx="13"/>
          </p:nvPr>
        </p:nvSpPr>
        <p:spPr/>
        <p:txBody>
          <a:bodyPr/>
          <a:lstStyle/>
          <a:p>
            <a:r>
              <a:rPr lang="pt-BR" dirty="0"/>
              <a:t>Sample </a:t>
            </a:r>
            <a:r>
              <a:rPr lang="pt-BR" dirty="0" err="1"/>
              <a:t>code</a:t>
            </a:r>
            <a:r>
              <a:rPr lang="pt-BR" dirty="0"/>
              <a:t> </a:t>
            </a:r>
            <a:r>
              <a:rPr lang="pt-BR" dirty="0" err="1"/>
              <a:t>using</a:t>
            </a:r>
            <a:r>
              <a:rPr lang="pt-BR" dirty="0"/>
              <a:t> </a:t>
            </a:r>
            <a:r>
              <a:rPr lang="pt-BR" dirty="0" err="1"/>
              <a:t>NSwag.AspNetCore</a:t>
            </a:r>
            <a:endParaRPr lang="en-US" dirty="0"/>
          </a:p>
        </p:txBody>
      </p:sp>
      <p:grpSp>
        <p:nvGrpSpPr>
          <p:cNvPr id="11" name="Group 10">
            <a:extLst>
              <a:ext uri="{FF2B5EF4-FFF2-40B4-BE49-F238E27FC236}">
                <a16:creationId xmlns:a16="http://schemas.microsoft.com/office/drawing/2014/main" id="{FD47CAE9-C6DD-40CC-A04C-C0DB0CAD03B6}"/>
              </a:ext>
            </a:extLst>
          </p:cNvPr>
          <p:cNvGrpSpPr/>
          <p:nvPr/>
        </p:nvGrpSpPr>
        <p:grpSpPr>
          <a:xfrm>
            <a:off x="838561" y="1670091"/>
            <a:ext cx="8199831" cy="3872081"/>
            <a:chOff x="872680" y="1363016"/>
            <a:chExt cx="8199831" cy="3872081"/>
          </a:xfrm>
        </p:grpSpPr>
        <p:pic>
          <p:nvPicPr>
            <p:cNvPr id="5" name="Picture 4">
              <a:extLst>
                <a:ext uri="{FF2B5EF4-FFF2-40B4-BE49-F238E27FC236}">
                  <a16:creationId xmlns:a16="http://schemas.microsoft.com/office/drawing/2014/main" id="{ABF06E58-0A38-4EA0-97AA-99C064A3311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72680" y="1363016"/>
              <a:ext cx="6748095" cy="1893734"/>
            </a:xfrm>
            <a:prstGeom prst="rect">
              <a:avLst/>
            </a:prstGeom>
          </p:spPr>
        </p:pic>
        <p:pic>
          <p:nvPicPr>
            <p:cNvPr id="8" name="Picture 7">
              <a:extLst>
                <a:ext uri="{FF2B5EF4-FFF2-40B4-BE49-F238E27FC236}">
                  <a16:creationId xmlns:a16="http://schemas.microsoft.com/office/drawing/2014/main" id="{5A1CBFAC-2D7F-4AAF-A524-74DBFBB1042E}"/>
                </a:ext>
              </a:extLst>
            </p:cNvPr>
            <p:cNvPicPr>
              <a:picLocks noChangeAspect="1"/>
            </p:cNvPicPr>
            <p:nvPr/>
          </p:nvPicPr>
          <p:blipFill>
            <a:blip r:embed="rId4"/>
            <a:stretch>
              <a:fillRect/>
            </a:stretch>
          </p:blipFill>
          <p:spPr>
            <a:xfrm>
              <a:off x="872680" y="3429000"/>
              <a:ext cx="8199831" cy="1806097"/>
            </a:xfrm>
            <a:prstGeom prst="rect">
              <a:avLst/>
            </a:prstGeom>
          </p:spPr>
        </p:pic>
        <p:sp>
          <p:nvSpPr>
            <p:cNvPr id="9" name="Rectangle 8">
              <a:extLst>
                <a:ext uri="{FF2B5EF4-FFF2-40B4-BE49-F238E27FC236}">
                  <a16:creationId xmlns:a16="http://schemas.microsoft.com/office/drawing/2014/main" id="{DC981190-90A2-456A-A7BC-6214F15888EE}"/>
                </a:ext>
              </a:extLst>
            </p:cNvPr>
            <p:cNvSpPr/>
            <p:nvPr/>
          </p:nvSpPr>
          <p:spPr>
            <a:xfrm>
              <a:off x="2509174" y="2210936"/>
              <a:ext cx="3734677" cy="989464"/>
            </a:xfrm>
            <a:prstGeom prst="rect">
              <a:avLst/>
            </a:prstGeom>
            <a:solidFill>
              <a:srgbClr val="FFFF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A7883BB-1FA2-4598-82C0-622BAD887D9A}"/>
                </a:ext>
              </a:extLst>
            </p:cNvPr>
            <p:cNvSpPr/>
            <p:nvPr/>
          </p:nvSpPr>
          <p:spPr>
            <a:xfrm>
              <a:off x="2509174" y="4245633"/>
              <a:ext cx="4137286" cy="892749"/>
            </a:xfrm>
            <a:prstGeom prst="rect">
              <a:avLst/>
            </a:prstGeom>
            <a:solidFill>
              <a:srgbClr val="FFFF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197728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Open API (Swagger) UI example:</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000" b="0" i="0" u="none" strike="noStrike" kern="1200" cap="none" spc="0" normalizeH="0" baseline="0" noProof="0" smtClean="0">
                <a:ln>
                  <a:noFill/>
                </a:ln>
                <a:solidFill>
                  <a:prstClr val="black">
                    <a:tint val="75000"/>
                  </a:prstClr>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000" b="0" i="0" u="none" strike="noStrike" kern="1200" cap="none" spc="0" normalizeH="0" baseline="0" noProof="0" dirty="0">
              <a:ln>
                <a:noFill/>
              </a:ln>
              <a:solidFill>
                <a:prstClr val="black">
                  <a:tint val="75000"/>
                </a:prstClr>
              </a:solidFill>
              <a:effectLst/>
              <a:uLnTx/>
              <a:uFillTx/>
              <a:latin typeface="Segoe UI" panose="020B0502040204020203" pitchFamily="34" charset="0"/>
              <a:ea typeface="+mn-ea"/>
              <a:cs typeface="Segoe UI" panose="020B0502040204020203" pitchFamily="34" charset="0"/>
            </a:endParaRPr>
          </a:p>
        </p:txBody>
      </p:sp>
      <p:pic>
        <p:nvPicPr>
          <p:cNvPr id="6" name="Picture 5">
            <a:extLst>
              <a:ext uri="{FF2B5EF4-FFF2-40B4-BE49-F238E27FC236}">
                <a16:creationId xmlns:a16="http://schemas.microsoft.com/office/drawing/2014/main" id="{CE8264FB-CFA1-457A-8C95-DB5311E8CD39}"/>
              </a:ext>
            </a:extLst>
          </p:cNvPr>
          <p:cNvPicPr>
            <a:picLocks noChangeAspect="1"/>
          </p:cNvPicPr>
          <p:nvPr/>
        </p:nvPicPr>
        <p:blipFill>
          <a:blip r:embed="rId3"/>
          <a:stretch>
            <a:fillRect/>
          </a:stretch>
        </p:blipFill>
        <p:spPr>
          <a:xfrm>
            <a:off x="2205665" y="987552"/>
            <a:ext cx="5300604" cy="5179642"/>
          </a:xfrm>
          <a:prstGeom prst="rect">
            <a:avLst/>
          </a:prstGeom>
        </p:spPr>
      </p:pic>
    </p:spTree>
    <p:extLst>
      <p:ext uri="{BB962C8B-B14F-4D97-AF65-F5344CB8AC3E}">
        <p14:creationId xmlns:p14="http://schemas.microsoft.com/office/powerpoint/2010/main" val="41109534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Placeholder 6"/>
          <p:cNvSpPr>
            <a:spLocks noGrp="1"/>
          </p:cNvSpPr>
          <p:nvPr>
            <p:ph type="body" sz="quarter" idx="13"/>
          </p:nvPr>
        </p:nvSpPr>
        <p:spPr/>
        <p:txBody>
          <a:bodyPr/>
          <a:lstStyle/>
          <a:p>
            <a:r>
              <a:rPr lang="en-US" altLang="en-US" noProof="0" dirty="0"/>
              <a:t>Demo: </a:t>
            </a:r>
            <a:r>
              <a:rPr lang="en-US" noProof="0" dirty="0"/>
              <a:t>Open API (Swagger) </a:t>
            </a:r>
            <a:endParaRPr lang="en-US" altLang="en-US" noProof="0" dirty="0"/>
          </a:p>
        </p:txBody>
      </p:sp>
    </p:spTree>
    <p:extLst>
      <p:ext uri="{BB962C8B-B14F-4D97-AF65-F5344CB8AC3E}">
        <p14:creationId xmlns:p14="http://schemas.microsoft.com/office/powerpoint/2010/main" val="30199411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noProof="0" dirty="0"/>
              <a:t>Module 5: Web API</a:t>
            </a:r>
          </a:p>
        </p:txBody>
      </p:sp>
      <p:sp>
        <p:nvSpPr>
          <p:cNvPr id="7" name="Text Placeholder 6"/>
          <p:cNvSpPr>
            <a:spLocks noGrp="1"/>
          </p:cNvSpPr>
          <p:nvPr>
            <p:ph type="body" sz="quarter" idx="12"/>
          </p:nvPr>
        </p:nvSpPr>
        <p:spPr/>
        <p:txBody>
          <a:bodyPr/>
          <a:lstStyle/>
          <a:p>
            <a:r>
              <a:rPr lang="en-US" noProof="0" dirty="0"/>
              <a:t>Section 3: Web API Usage Patterns</a:t>
            </a:r>
          </a:p>
        </p:txBody>
      </p:sp>
      <p:sp>
        <p:nvSpPr>
          <p:cNvPr id="2" name="Text Placeholder 1"/>
          <p:cNvSpPr>
            <a:spLocks noGrp="1"/>
          </p:cNvSpPr>
          <p:nvPr>
            <p:ph type="body" sz="quarter" idx="14"/>
          </p:nvPr>
        </p:nvSpPr>
        <p:spPr/>
        <p:txBody>
          <a:bodyPr/>
          <a:lstStyle/>
          <a:p>
            <a:pPr lvl="0"/>
            <a:r>
              <a:rPr lang="en-US" noProof="0" dirty="0"/>
              <a:t>Lesson: Which Technology to Use?</a:t>
            </a:r>
          </a:p>
        </p:txBody>
      </p:sp>
    </p:spTree>
    <p:extLst>
      <p:ext uri="{BB962C8B-B14F-4D97-AF65-F5344CB8AC3E}">
        <p14:creationId xmlns:p14="http://schemas.microsoft.com/office/powerpoint/2010/main" val="19973354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SOAP and REST: Brief Comparison and Contrast</a:t>
            </a:r>
          </a:p>
        </p:txBody>
      </p:sp>
      <p:sp>
        <p:nvSpPr>
          <p:cNvPr id="5" name="Slide Number Placeholder 4"/>
          <p:cNvSpPr>
            <a:spLocks noGrp="1"/>
          </p:cNvSpPr>
          <p:nvPr>
            <p:ph type="sldNum" sz="quarter" idx="12"/>
          </p:nvPr>
        </p:nvSpPr>
        <p:spPr/>
        <p:txBody>
          <a:bodyPr/>
          <a:lstStyle/>
          <a:p>
            <a:fld id="{026CCAEB-CB17-44EB-A892-4553F1D666B6}" type="slidenum">
              <a:rPr lang="en-US" smtClean="0"/>
              <a:pPr/>
              <a:t>44</a:t>
            </a:fld>
            <a:endParaRPr lang="en-US" dirty="0"/>
          </a:p>
        </p:txBody>
      </p:sp>
      <p:graphicFrame>
        <p:nvGraphicFramePr>
          <p:cNvPr id="12" name="Diagram 2"/>
          <p:cNvGraphicFramePr/>
          <p:nvPr>
            <p:extLst>
              <p:ext uri="{D42A27DB-BD31-4B8C-83A1-F6EECF244321}">
                <p14:modId xmlns:p14="http://schemas.microsoft.com/office/powerpoint/2010/main" val="4218762479"/>
              </p:ext>
            </p:extLst>
          </p:nvPr>
        </p:nvGraphicFramePr>
        <p:xfrm>
          <a:off x="1210101" y="647700"/>
          <a:ext cx="9771797" cy="4337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371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Which Technology To Use?</a:t>
            </a:r>
          </a:p>
        </p:txBody>
      </p:sp>
      <p:sp>
        <p:nvSpPr>
          <p:cNvPr id="5" name="Slide Number Placeholder 4"/>
          <p:cNvSpPr>
            <a:spLocks noGrp="1"/>
          </p:cNvSpPr>
          <p:nvPr>
            <p:ph type="sldNum" sz="quarter" idx="12"/>
          </p:nvPr>
        </p:nvSpPr>
        <p:spPr/>
        <p:txBody>
          <a:bodyPr/>
          <a:lstStyle/>
          <a:p>
            <a:fld id="{026CCAEB-CB17-44EB-A892-4553F1D666B6}" type="slidenum">
              <a:rPr lang="en-US" smtClean="0"/>
              <a:pPr/>
              <a:t>45</a:t>
            </a:fld>
            <a:endParaRPr lang="en-US" dirty="0"/>
          </a:p>
        </p:txBody>
      </p:sp>
      <p:graphicFrame>
        <p:nvGraphicFramePr>
          <p:cNvPr id="7" name="Content Placeholder 4"/>
          <p:cNvGraphicFramePr>
            <a:graphicFrameLocks/>
          </p:cNvGraphicFramePr>
          <p:nvPr>
            <p:extLst>
              <p:ext uri="{D42A27DB-BD31-4B8C-83A1-F6EECF244321}">
                <p14:modId xmlns:p14="http://schemas.microsoft.com/office/powerpoint/2010/main" val="1160521627"/>
              </p:ext>
            </p:extLst>
          </p:nvPr>
        </p:nvGraphicFramePr>
        <p:xfrm>
          <a:off x="549387" y="1174179"/>
          <a:ext cx="11157510" cy="3401195"/>
        </p:xfrm>
        <a:graphic>
          <a:graphicData uri="http://schemas.openxmlformats.org/drawingml/2006/table">
            <a:tbl>
              <a:tblPr firstRow="1" bandRow="1">
                <a:tableStyleId>{5C22544A-7EE6-4342-B048-85BDC9FD1C3A}</a:tableStyleId>
              </a:tblPr>
              <a:tblGrid>
                <a:gridCol w="5169769">
                  <a:extLst>
                    <a:ext uri="{9D8B030D-6E8A-4147-A177-3AD203B41FA5}">
                      <a16:colId xmlns:a16="http://schemas.microsoft.com/office/drawing/2014/main" val="20000"/>
                    </a:ext>
                  </a:extLst>
                </a:gridCol>
                <a:gridCol w="5987741">
                  <a:extLst>
                    <a:ext uri="{9D8B030D-6E8A-4147-A177-3AD203B41FA5}">
                      <a16:colId xmlns:a16="http://schemas.microsoft.com/office/drawing/2014/main" val="20001"/>
                    </a:ext>
                  </a:extLst>
                </a:gridCol>
              </a:tblGrid>
              <a:tr h="470992">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algn="ctr" fontAlgn="t"/>
                      <a:r>
                        <a:rPr lang="en-US" sz="1800" u="none" strike="noStrike" dirty="0">
                          <a:effectLst/>
                        </a:rPr>
                        <a:t>WCF</a:t>
                      </a:r>
                      <a:endParaRPr lang="en-US" sz="1800" b="1" i="0" u="none" strike="noStrike" dirty="0">
                        <a:solidFill>
                          <a:schemeClr val="tx1"/>
                        </a:solidFill>
                        <a:effectLst/>
                        <a:latin typeface="Segoe UI" panose="020B0502040204020203" pitchFamily="34" charset="0"/>
                      </a:endParaRPr>
                    </a:p>
                  </a:txBody>
                  <a:tcPr marL="5539" marR="5539" marT="4763" marB="0"/>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algn="ctr" fontAlgn="t"/>
                      <a:r>
                        <a:rPr lang="en-US" sz="1800" u="none" strike="noStrike" dirty="0">
                          <a:effectLst/>
                        </a:rPr>
                        <a:t>ASP.NET</a:t>
                      </a:r>
                      <a:r>
                        <a:rPr lang="en-US" sz="1800" u="none" strike="noStrike" baseline="0" dirty="0">
                          <a:effectLst/>
                        </a:rPr>
                        <a:t> Web API</a:t>
                      </a:r>
                      <a:endParaRPr lang="en-US" sz="1800" b="1" i="0" u="none" strike="noStrike" dirty="0">
                        <a:solidFill>
                          <a:schemeClr val="tx1"/>
                        </a:solidFill>
                        <a:effectLst/>
                        <a:latin typeface="Segoe UI" panose="020B0502040204020203" pitchFamily="34" charset="0"/>
                      </a:endParaRPr>
                    </a:p>
                  </a:txBody>
                  <a:tcPr marL="5539" marR="5539" marT="4763" marB="0"/>
                </a:tc>
                <a:extLst>
                  <a:ext uri="{0D108BD9-81ED-4DB2-BD59-A6C34878D82A}">
                    <a16:rowId xmlns:a16="http://schemas.microsoft.com/office/drawing/2014/main" val="10000"/>
                  </a:ext>
                </a:extLst>
              </a:tr>
              <a:tr h="85770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457200" lvl="1" algn="l" defTabSz="914400" rtl="0" eaLnBrk="1" fontAlgn="t" latinLnBrk="0" hangingPunct="1"/>
                      <a:r>
                        <a:rPr lang="en-US" sz="1800" u="none" strike="noStrike" kern="1200" dirty="0">
                          <a:effectLst/>
                        </a:rPr>
                        <a:t>Multiple transport protocols (HTTP, TCP, UDP, and custom transports)</a:t>
                      </a:r>
                      <a:endParaRPr lang="en-US" sz="1800" u="none" strike="noStrike" kern="1200" dirty="0">
                        <a:solidFill>
                          <a:schemeClr val="dk1"/>
                        </a:solidFill>
                        <a:effectLst/>
                        <a:latin typeface="Segoe UI"/>
                        <a:ea typeface="+mn-ea"/>
                        <a:cs typeface="+mn-cs"/>
                      </a:endParaRPr>
                    </a:p>
                  </a:txBody>
                  <a:tcPr marL="5539" marR="5539" marT="4763" marB="0"/>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457200" lvl="1" algn="l" defTabSz="914400" rtl="0" eaLnBrk="1" fontAlgn="t" latinLnBrk="0" hangingPunct="1"/>
                      <a:r>
                        <a:rPr lang="en-US" sz="1800" u="none" strike="noStrike" kern="1200" dirty="0">
                          <a:effectLst/>
                        </a:rPr>
                        <a:t>HTTP only. First-class programming model for HTTP</a:t>
                      </a:r>
                      <a:endParaRPr lang="en-US" sz="1800" u="none" strike="noStrike" kern="1200" dirty="0">
                        <a:solidFill>
                          <a:schemeClr val="dk1"/>
                        </a:solidFill>
                        <a:effectLst/>
                        <a:latin typeface="Segoe UI"/>
                        <a:ea typeface="+mn-ea"/>
                        <a:cs typeface="+mn-cs"/>
                      </a:endParaRPr>
                    </a:p>
                  </a:txBody>
                  <a:tcPr marL="5539" marR="5539" marT="4763" marB="0"/>
                </a:tc>
                <a:extLst>
                  <a:ext uri="{0D108BD9-81ED-4DB2-BD59-A6C34878D82A}">
                    <a16:rowId xmlns:a16="http://schemas.microsoft.com/office/drawing/2014/main" val="10001"/>
                  </a:ext>
                </a:extLst>
              </a:tr>
              <a:tr h="788964">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457200" lvl="1" algn="l" defTabSz="914400" rtl="0" eaLnBrk="1" fontAlgn="t" latinLnBrk="0" hangingPunct="1"/>
                      <a:r>
                        <a:rPr lang="en-US" sz="1800" u="none" strike="noStrike" kern="1200" dirty="0">
                          <a:effectLst/>
                        </a:rPr>
                        <a:t>Web Services Description Language (WSDL) configuration file</a:t>
                      </a:r>
                      <a:endParaRPr lang="en-US" sz="1800" u="none" strike="noStrike" kern="1200" dirty="0">
                        <a:solidFill>
                          <a:schemeClr val="dk1"/>
                        </a:solidFill>
                        <a:effectLst/>
                        <a:latin typeface="Segoe UI"/>
                        <a:ea typeface="+mn-ea"/>
                        <a:cs typeface="+mn-cs"/>
                      </a:endParaRPr>
                    </a:p>
                  </a:txBody>
                  <a:tcPr marL="5539" marR="5539" marT="4763" marB="0"/>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457200" lvl="1" algn="l" defTabSz="914400" rtl="0" eaLnBrk="1" fontAlgn="t" latinLnBrk="0" hangingPunct="1"/>
                      <a:r>
                        <a:rPr lang="en-US" sz="1800" u="none" strike="noStrike" kern="1200" dirty="0">
                          <a:effectLst/>
                        </a:rPr>
                        <a:t>Simple and lightweight</a:t>
                      </a:r>
                      <a:endParaRPr lang="en-US" sz="1800" u="none" strike="noStrike" kern="1200" dirty="0">
                        <a:solidFill>
                          <a:schemeClr val="dk1"/>
                        </a:solidFill>
                        <a:effectLst/>
                        <a:latin typeface="Segoe UI"/>
                        <a:ea typeface="+mn-ea"/>
                        <a:cs typeface="+mn-cs"/>
                      </a:endParaRPr>
                    </a:p>
                  </a:txBody>
                  <a:tcPr marL="5539" marR="5539" marT="4763" marB="0"/>
                </a:tc>
                <a:extLst>
                  <a:ext uri="{0D108BD9-81ED-4DB2-BD59-A6C34878D82A}">
                    <a16:rowId xmlns:a16="http://schemas.microsoft.com/office/drawing/2014/main" val="10002"/>
                  </a:ext>
                </a:extLst>
              </a:tr>
              <a:tr h="1283534">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457200" marR="0" lvl="1" indent="0" algn="l" defTabSz="914400" rtl="0" eaLnBrk="1" fontAlgn="t" latinLnBrk="0" hangingPunct="1">
                        <a:lnSpc>
                          <a:spcPct val="100000"/>
                        </a:lnSpc>
                        <a:spcBef>
                          <a:spcPts val="0"/>
                        </a:spcBef>
                        <a:spcAft>
                          <a:spcPts val="0"/>
                        </a:spcAft>
                        <a:buClrTx/>
                        <a:buSzTx/>
                        <a:buFontTx/>
                        <a:buNone/>
                        <a:tabLst/>
                        <a:defRPr/>
                      </a:pPr>
                      <a:r>
                        <a:rPr lang="en-US" sz="1800" u="none" strike="noStrike" kern="1200" dirty="0">
                          <a:effectLst/>
                        </a:rPr>
                        <a:t>Multiple encodings (Text, MTOM, and Binary)</a:t>
                      </a:r>
                    </a:p>
                  </a:txBody>
                  <a:tcPr marL="5539" marR="5539" marT="4763" marB="0"/>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457200" lvl="1" algn="l" defTabSz="914400" rtl="0" eaLnBrk="1" fontAlgn="t" latinLnBrk="0" hangingPunct="1"/>
                      <a:r>
                        <a:rPr lang="en-US" sz="1800" u="none" strike="noStrike" kern="1200" dirty="0">
                          <a:effectLst/>
                        </a:rPr>
                        <a:t>Wide variety of media types including XML, JSON etc. </a:t>
                      </a:r>
                      <a:endParaRPr lang="en-US" sz="1800" u="none" strike="noStrike" kern="1200" dirty="0">
                        <a:solidFill>
                          <a:schemeClr val="dk1"/>
                        </a:solidFill>
                        <a:effectLst/>
                        <a:latin typeface="Segoe UI"/>
                        <a:ea typeface="+mn-ea"/>
                        <a:cs typeface="+mn-cs"/>
                      </a:endParaRPr>
                    </a:p>
                  </a:txBody>
                  <a:tcPr marL="5539" marR="5539" marT="4763"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3270693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noProof="0" dirty="0"/>
              <a:t>Which Technology To Use? (continued)</a:t>
            </a:r>
          </a:p>
        </p:txBody>
      </p:sp>
      <p:sp>
        <p:nvSpPr>
          <p:cNvPr id="4" name="Slide Number Placeholder 3"/>
          <p:cNvSpPr>
            <a:spLocks noGrp="1"/>
          </p:cNvSpPr>
          <p:nvPr>
            <p:ph type="sldNum" sz="quarter" idx="12"/>
          </p:nvPr>
        </p:nvSpPr>
        <p:spPr/>
        <p:txBody>
          <a:bodyPr/>
          <a:lstStyle/>
          <a:p>
            <a:pPr>
              <a:defRPr/>
            </a:pPr>
            <a:fld id="{A0AE9EC9-F182-4A35-8041-CBBE9CFA6E78}" type="slidenum">
              <a:rPr lang="en-US" smtClean="0"/>
              <a:pPr>
                <a:defRPr/>
              </a:pPr>
              <a:t>46</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2732826"/>
              </p:ext>
            </p:extLst>
          </p:nvPr>
        </p:nvGraphicFramePr>
        <p:xfrm>
          <a:off x="548641" y="1170433"/>
          <a:ext cx="11045190" cy="3584447"/>
        </p:xfrm>
        <a:graphic>
          <a:graphicData uri="http://schemas.openxmlformats.org/drawingml/2006/table">
            <a:tbl>
              <a:tblPr firstRow="1" bandRow="1">
                <a:tableStyleId>{5C22544A-7EE6-4342-B048-85BDC9FD1C3A}</a:tableStyleId>
              </a:tblPr>
              <a:tblGrid>
                <a:gridCol w="5292325">
                  <a:extLst>
                    <a:ext uri="{9D8B030D-6E8A-4147-A177-3AD203B41FA5}">
                      <a16:colId xmlns:a16="http://schemas.microsoft.com/office/drawing/2014/main" val="3103265174"/>
                    </a:ext>
                  </a:extLst>
                </a:gridCol>
                <a:gridCol w="5752865">
                  <a:extLst>
                    <a:ext uri="{9D8B030D-6E8A-4147-A177-3AD203B41FA5}">
                      <a16:colId xmlns:a16="http://schemas.microsoft.com/office/drawing/2014/main" val="247835157"/>
                    </a:ext>
                  </a:extLst>
                </a:gridCol>
              </a:tblGrid>
              <a:tr h="495035">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lvl="1" algn="ctr" fontAlgn="t"/>
                      <a:r>
                        <a:rPr lang="en-US" sz="1800" u="none" strike="noStrike" dirty="0">
                          <a:effectLst/>
                          <a:latin typeface="Segoe UI" panose="020B0502040204020203" pitchFamily="34" charset="0"/>
                          <a:cs typeface="Segoe UI" panose="020B0502040204020203" pitchFamily="34" charset="0"/>
                        </a:rPr>
                        <a:t>WCF</a:t>
                      </a:r>
                      <a:endParaRPr lang="en-US" sz="1800" b="1" i="0" u="none" strike="noStrike" dirty="0">
                        <a:solidFill>
                          <a:schemeClr val="tx1"/>
                        </a:solidFill>
                        <a:effectLst/>
                        <a:latin typeface="Segoe UI" panose="020B0502040204020203" pitchFamily="34" charset="0"/>
                        <a:cs typeface="Segoe UI" panose="020B0502040204020203" pitchFamily="34" charset="0"/>
                      </a:endParaRPr>
                    </a:p>
                  </a:txBody>
                  <a:tcPr marL="5539" marR="5539" marT="4763" marB="0"/>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algn="ctr" fontAlgn="t"/>
                      <a:r>
                        <a:rPr lang="en-US" sz="1800" u="none" strike="noStrike" dirty="0">
                          <a:effectLst/>
                          <a:latin typeface="Segoe UI" panose="020B0502040204020203" pitchFamily="34" charset="0"/>
                          <a:cs typeface="Segoe UI" panose="020B0502040204020203" pitchFamily="34" charset="0"/>
                        </a:rPr>
                        <a:t>ASP.NET</a:t>
                      </a:r>
                      <a:r>
                        <a:rPr lang="en-US" sz="1800" u="none" strike="noStrike" baseline="0" dirty="0">
                          <a:effectLst/>
                          <a:latin typeface="Segoe UI" panose="020B0502040204020203" pitchFamily="34" charset="0"/>
                          <a:cs typeface="Segoe UI" panose="020B0502040204020203" pitchFamily="34" charset="0"/>
                        </a:rPr>
                        <a:t> Web API</a:t>
                      </a:r>
                      <a:endParaRPr lang="en-US" sz="1800" b="1" i="0" u="none" strike="noStrike" dirty="0">
                        <a:solidFill>
                          <a:schemeClr val="tx1"/>
                        </a:solidFill>
                        <a:effectLst/>
                        <a:latin typeface="Segoe UI" panose="020B0502040204020203" pitchFamily="34" charset="0"/>
                        <a:cs typeface="Segoe UI" panose="020B0502040204020203" pitchFamily="34" charset="0"/>
                      </a:endParaRPr>
                    </a:p>
                  </a:txBody>
                  <a:tcPr marL="5539" marR="5539" marT="4763" marB="0"/>
                </a:tc>
                <a:extLst>
                  <a:ext uri="{0D108BD9-81ED-4DB2-BD59-A6C34878D82A}">
                    <a16:rowId xmlns:a16="http://schemas.microsoft.com/office/drawing/2014/main" val="3666138338"/>
                  </a:ext>
                </a:extLst>
              </a:tr>
              <a:tr h="618683">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lvl="1" algn="l" rtl="0" fontAlgn="ctr"/>
                      <a:r>
                        <a:rPr lang="en-US" sz="1800" u="none" strike="noStrike" dirty="0">
                          <a:effectLst/>
                          <a:latin typeface="Segoe UI" panose="020B0502040204020203" pitchFamily="34" charset="0"/>
                          <a:cs typeface="Segoe UI" panose="020B0502040204020203" pitchFamily="34" charset="0"/>
                        </a:rPr>
                        <a:t>Services with WS-* standards</a:t>
                      </a:r>
                      <a:endParaRPr lang="en-US" sz="1800" b="0" i="0" u="none" strike="noStrike" dirty="0">
                        <a:solidFill>
                          <a:srgbClr val="000000"/>
                        </a:solidFill>
                        <a:effectLst/>
                        <a:latin typeface="Segoe UI" panose="020B0502040204020203" pitchFamily="34" charset="0"/>
                        <a:cs typeface="Segoe UI" panose="020B0502040204020203" pitchFamily="34" charset="0"/>
                      </a:endParaRPr>
                    </a:p>
                  </a:txBody>
                  <a:tcPr marL="5539" marR="5539" marT="4763" marB="0"/>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lvl="1" algn="l" rtl="0" fontAlgn="ctr"/>
                      <a:r>
                        <a:rPr lang="en-US" sz="1800" u="none" strike="noStrike" dirty="0">
                          <a:effectLst/>
                          <a:latin typeface="Segoe UI" panose="020B0502040204020203" pitchFamily="34" charset="0"/>
                          <a:cs typeface="Segoe UI" panose="020B0502040204020203" pitchFamily="34" charset="0"/>
                        </a:rPr>
                        <a:t>Basic protocol and formats such as HTTP, WebSocket, and SSL</a:t>
                      </a:r>
                      <a:endParaRPr lang="en-US" sz="1800" b="0" i="0" u="none" strike="noStrike" dirty="0">
                        <a:solidFill>
                          <a:srgbClr val="000000"/>
                        </a:solidFill>
                        <a:effectLst/>
                        <a:latin typeface="Segoe UI" panose="020B0502040204020203" pitchFamily="34" charset="0"/>
                        <a:cs typeface="Segoe UI" panose="020B0502040204020203" pitchFamily="34" charset="0"/>
                      </a:endParaRPr>
                    </a:p>
                  </a:txBody>
                  <a:tcPr marL="5539" marR="5539" marT="4763" marB="0"/>
                </a:tc>
                <a:extLst>
                  <a:ext uri="{0D108BD9-81ED-4DB2-BD59-A6C34878D82A}">
                    <a16:rowId xmlns:a16="http://schemas.microsoft.com/office/drawing/2014/main" val="3668822584"/>
                  </a:ext>
                </a:extLst>
              </a:tr>
              <a:tr h="926023">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lvl="1" algn="l" rtl="0" fontAlgn="ctr"/>
                      <a:r>
                        <a:rPr lang="en-US" sz="1800" u="none" strike="noStrike" dirty="0">
                          <a:effectLst/>
                          <a:latin typeface="Segoe UI" panose="020B0502040204020203" pitchFamily="34" charset="0"/>
                          <a:cs typeface="Segoe UI" panose="020B0502040204020203" pitchFamily="34" charset="0"/>
                        </a:rPr>
                        <a:t>Supports Request-Reply, One Way, and Duplex message exchange patterns.</a:t>
                      </a:r>
                      <a:endParaRPr lang="en-US" sz="1800" b="0" i="0" u="none" strike="noStrike" dirty="0">
                        <a:solidFill>
                          <a:srgbClr val="000000"/>
                        </a:solidFill>
                        <a:effectLst/>
                        <a:latin typeface="Segoe UI" panose="020B0502040204020203" pitchFamily="34" charset="0"/>
                        <a:cs typeface="Segoe UI" panose="020B0502040204020203" pitchFamily="34" charset="0"/>
                      </a:endParaRPr>
                    </a:p>
                  </a:txBody>
                  <a:tcPr marL="5539" marR="5539" marT="4763" marB="0"/>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lvl="1" algn="l" rtl="0" fontAlgn="ctr"/>
                      <a:r>
                        <a:rPr lang="en-US" sz="1800" u="none" strike="noStrike" dirty="0">
                          <a:effectLst/>
                          <a:latin typeface="Segoe UI" panose="020B0502040204020203" pitchFamily="34" charset="0"/>
                          <a:cs typeface="Segoe UI" panose="020B0502040204020203" pitchFamily="34" charset="0"/>
                        </a:rPr>
                        <a:t>HTTP is request/response</a:t>
                      </a:r>
                      <a:endParaRPr lang="en-US" sz="1800" b="0" i="0" u="none" strike="noStrike" dirty="0">
                        <a:solidFill>
                          <a:srgbClr val="000000"/>
                        </a:solidFill>
                        <a:effectLst/>
                        <a:latin typeface="Segoe UI" panose="020B0502040204020203" pitchFamily="34" charset="0"/>
                        <a:cs typeface="Segoe UI" panose="020B0502040204020203" pitchFamily="34" charset="0"/>
                      </a:endParaRPr>
                    </a:p>
                  </a:txBody>
                  <a:tcPr marL="5539" marR="5539" marT="4763" marB="0"/>
                </a:tc>
                <a:extLst>
                  <a:ext uri="{0D108BD9-81ED-4DB2-BD59-A6C34878D82A}">
                    <a16:rowId xmlns:a16="http://schemas.microsoft.com/office/drawing/2014/main" val="3450515636"/>
                  </a:ext>
                </a:extLst>
              </a:tr>
              <a:tr h="618683">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457200" marR="0" lvl="1" indent="0" algn="l" defTabSz="914400" rtl="0" eaLnBrk="1" fontAlgn="t" latinLnBrk="0" hangingPunct="1">
                        <a:lnSpc>
                          <a:spcPct val="100000"/>
                        </a:lnSpc>
                        <a:spcBef>
                          <a:spcPts val="0"/>
                        </a:spcBef>
                        <a:spcAft>
                          <a:spcPts val="0"/>
                        </a:spcAft>
                        <a:buClrTx/>
                        <a:buSzTx/>
                        <a:buFontTx/>
                        <a:buNone/>
                        <a:tabLst/>
                        <a:defRPr/>
                      </a:pPr>
                      <a:r>
                        <a:rPr lang="en-US" sz="1800" dirty="0">
                          <a:latin typeface="Segoe UI" panose="020B0502040204020203" pitchFamily="34" charset="0"/>
                          <a:cs typeface="Segoe UI" panose="020B0502040204020203" pitchFamily="34" charset="0"/>
                        </a:rPr>
                        <a:t>WCF SOAP services can be described </a:t>
                      </a:r>
                      <a:endParaRPr lang="en-US" sz="1800" b="0" i="0" u="none" strike="noStrike" dirty="0">
                        <a:solidFill>
                          <a:srgbClr val="424242"/>
                        </a:solidFill>
                        <a:effectLst/>
                        <a:latin typeface="Segoe UI" panose="020B0502040204020203" pitchFamily="34" charset="0"/>
                        <a:cs typeface="Segoe UI" panose="020B0502040204020203" pitchFamily="34" charset="0"/>
                      </a:endParaRPr>
                    </a:p>
                  </a:txBody>
                  <a:tcPr marL="5539" marR="5539" marT="4763" marB="0"/>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lvl="1"/>
                      <a:r>
                        <a:rPr lang="en-US" sz="1800" dirty="0">
                          <a:latin typeface="Segoe UI" panose="020B0502040204020203" pitchFamily="34" charset="0"/>
                          <a:cs typeface="Segoe UI" panose="020B0502040204020203" pitchFamily="34" charset="0"/>
                        </a:rPr>
                        <a:t>Variety of ways to describe a Web API</a:t>
                      </a:r>
                    </a:p>
                  </a:txBody>
                  <a:tcPr marL="5539" marR="5539" marT="4763" marB="0"/>
                </a:tc>
                <a:extLst>
                  <a:ext uri="{0D108BD9-81ED-4DB2-BD59-A6C34878D82A}">
                    <a16:rowId xmlns:a16="http://schemas.microsoft.com/office/drawing/2014/main" val="1842676369"/>
                  </a:ext>
                </a:extLst>
              </a:tr>
              <a:tr h="926023">
                <a:tc>
                  <a:txBody>
                    <a:bodyPr/>
                    <a:lstStyle/>
                    <a:p>
                      <a:pPr marL="457200" marR="0" lvl="1" indent="0" algn="l" defTabSz="914400" rtl="0" eaLnBrk="1" fontAlgn="ctr" latinLnBrk="0" hangingPunct="1">
                        <a:lnSpc>
                          <a:spcPct val="100000"/>
                        </a:lnSpc>
                        <a:spcBef>
                          <a:spcPts val="0"/>
                        </a:spcBef>
                        <a:spcAft>
                          <a:spcPts val="0"/>
                        </a:spcAft>
                        <a:buClrTx/>
                        <a:buSzTx/>
                        <a:buFontTx/>
                        <a:buNone/>
                        <a:tabLst/>
                        <a:defRPr/>
                      </a:pPr>
                      <a:r>
                        <a:rPr lang="en-US" sz="1800" dirty="0">
                          <a:latin typeface="Segoe UI" panose="020B0502040204020203" pitchFamily="34" charset="0"/>
                          <a:cs typeface="Segoe UI" panose="020B0502040204020203" pitchFamily="34" charset="0"/>
                        </a:rPr>
                        <a:t>Ships with the .NET framework</a:t>
                      </a:r>
                    </a:p>
                  </a:txBody>
                  <a:tcPr marL="5539" marR="5539" marT="4763" marB="0"/>
                </a:tc>
                <a:tc>
                  <a:txBody>
                    <a:bodyPr/>
                    <a:lstStyle/>
                    <a:p>
                      <a:pPr marL="457200" marR="0" lvl="1" indent="0" algn="l" defTabSz="914400" rtl="0" eaLnBrk="1" fontAlgn="ctr" latinLnBrk="0" hangingPunct="1">
                        <a:lnSpc>
                          <a:spcPct val="100000"/>
                        </a:lnSpc>
                        <a:spcBef>
                          <a:spcPts val="0"/>
                        </a:spcBef>
                        <a:spcAft>
                          <a:spcPts val="0"/>
                        </a:spcAft>
                        <a:buClrTx/>
                        <a:buSzTx/>
                        <a:buFontTx/>
                        <a:buNone/>
                        <a:tabLst/>
                        <a:defRPr/>
                      </a:pPr>
                      <a:r>
                        <a:rPr lang="en-US" sz="1800" dirty="0">
                          <a:latin typeface="Segoe UI" panose="020B0502040204020203" pitchFamily="34" charset="0"/>
                          <a:cs typeface="Segoe UI" panose="020B0502040204020203" pitchFamily="34" charset="0"/>
                        </a:rPr>
                        <a:t>Ships with .NET framework but is open-source and is also available out-of-band as independent download</a:t>
                      </a:r>
                    </a:p>
                  </a:txBody>
                  <a:tcPr marL="5539" marR="5539" marT="4763" marB="0"/>
                </a:tc>
                <a:extLst>
                  <a:ext uri="{0D108BD9-81ED-4DB2-BD59-A6C34878D82A}">
                    <a16:rowId xmlns:a16="http://schemas.microsoft.com/office/drawing/2014/main" val="3011605614"/>
                  </a:ext>
                </a:extLst>
              </a:tr>
            </a:tbl>
          </a:graphicData>
        </a:graphic>
      </p:graphicFrame>
    </p:spTree>
    <p:extLst>
      <p:ext uri="{BB962C8B-B14F-4D97-AF65-F5344CB8AC3E}">
        <p14:creationId xmlns:p14="http://schemas.microsoft.com/office/powerpoint/2010/main" val="1170508792"/>
      </p:ext>
    </p:extLst>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noProof="0" dirty="0"/>
              <a:t>Module 5: Web API</a:t>
            </a:r>
          </a:p>
        </p:txBody>
      </p:sp>
      <p:sp>
        <p:nvSpPr>
          <p:cNvPr id="7" name="Text Placeholder 6"/>
          <p:cNvSpPr>
            <a:spLocks noGrp="1"/>
          </p:cNvSpPr>
          <p:nvPr>
            <p:ph type="body" sz="quarter" idx="12"/>
          </p:nvPr>
        </p:nvSpPr>
        <p:spPr/>
        <p:txBody>
          <a:bodyPr/>
          <a:lstStyle/>
          <a:p>
            <a:r>
              <a:rPr lang="en-US" noProof="0" dirty="0"/>
              <a:t>Section 3: Web API Usage Patterns</a:t>
            </a:r>
          </a:p>
        </p:txBody>
      </p:sp>
      <p:sp>
        <p:nvSpPr>
          <p:cNvPr id="2" name="Text Placeholder 1"/>
          <p:cNvSpPr>
            <a:spLocks noGrp="1"/>
          </p:cNvSpPr>
          <p:nvPr>
            <p:ph type="body" sz="quarter" idx="14"/>
          </p:nvPr>
        </p:nvSpPr>
        <p:spPr/>
        <p:txBody>
          <a:bodyPr/>
          <a:lstStyle/>
          <a:p>
            <a:pPr lvl="0"/>
            <a:r>
              <a:rPr lang="en-US" noProof="0" dirty="0"/>
              <a:t>Lesson: Web API Design</a:t>
            </a:r>
          </a:p>
        </p:txBody>
      </p:sp>
    </p:spTree>
    <p:extLst>
      <p:ext uri="{BB962C8B-B14F-4D97-AF65-F5344CB8AC3E}">
        <p14:creationId xmlns:p14="http://schemas.microsoft.com/office/powerpoint/2010/main" val="5928447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Good API Design</a:t>
            </a:r>
          </a:p>
        </p:txBody>
      </p:sp>
      <p:sp>
        <p:nvSpPr>
          <p:cNvPr id="4" name="Slide Number Placeholder 3"/>
          <p:cNvSpPr>
            <a:spLocks noGrp="1"/>
          </p:cNvSpPr>
          <p:nvPr>
            <p:ph type="sldNum" sz="quarter" idx="12"/>
          </p:nvPr>
        </p:nvSpPr>
        <p:spPr/>
        <p:txBody>
          <a:bodyPr/>
          <a:lstStyle/>
          <a:p>
            <a:fld id="{A0AE9EC9-F182-4A35-8041-CBBE9CFA6E78}" type="slidenum">
              <a:rPr lang="en-US" smtClean="0"/>
              <a:pPr/>
              <a:t>48</a:t>
            </a:fld>
            <a:endParaRPr lang="en-US"/>
          </a:p>
        </p:txBody>
      </p:sp>
      <p:sp>
        <p:nvSpPr>
          <p:cNvPr id="3" name="Content Placeholder 2"/>
          <p:cNvSpPr>
            <a:spLocks noGrp="1"/>
          </p:cNvSpPr>
          <p:nvPr>
            <p:ph type="body" sz="quarter" idx="13"/>
          </p:nvPr>
        </p:nvSpPr>
        <p:spPr/>
        <p:txBody>
          <a:bodyPr/>
          <a:lstStyle/>
          <a:p>
            <a:r>
              <a:rPr lang="en-US" noProof="0" dirty="0"/>
              <a:t>There is no real standard or method for designing APIs</a:t>
            </a:r>
          </a:p>
          <a:p>
            <a:r>
              <a:rPr lang="en-US" noProof="0" dirty="0"/>
              <a:t>Keep your base URL simple and intuitive</a:t>
            </a:r>
          </a:p>
          <a:p>
            <a:r>
              <a:rPr lang="en-US" noProof="0" dirty="0"/>
              <a:t>Do not change your URLs over time</a:t>
            </a:r>
          </a:p>
          <a:p>
            <a:endParaRPr lang="en-US" noProof="0" dirty="0"/>
          </a:p>
        </p:txBody>
      </p:sp>
    </p:spTree>
    <p:extLst>
      <p:ext uri="{BB962C8B-B14F-4D97-AF65-F5344CB8AC3E}">
        <p14:creationId xmlns:p14="http://schemas.microsoft.com/office/powerpoint/2010/main" val="42846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Nouns, No Verbs</a:t>
            </a:r>
          </a:p>
        </p:txBody>
      </p:sp>
      <p:sp>
        <p:nvSpPr>
          <p:cNvPr id="4" name="Slide Number Placeholder 3"/>
          <p:cNvSpPr>
            <a:spLocks noGrp="1"/>
          </p:cNvSpPr>
          <p:nvPr>
            <p:ph type="sldNum" sz="quarter" idx="12"/>
          </p:nvPr>
        </p:nvSpPr>
        <p:spPr/>
        <p:txBody>
          <a:bodyPr/>
          <a:lstStyle/>
          <a:p>
            <a:fld id="{A0AE9EC9-F182-4A35-8041-CBBE9CFA6E78}" type="slidenum">
              <a:rPr lang="en-US" smtClean="0"/>
              <a:pPr/>
              <a:t>49</a:t>
            </a:fld>
            <a:endParaRPr lang="en-US"/>
          </a:p>
        </p:txBody>
      </p:sp>
      <p:sp>
        <p:nvSpPr>
          <p:cNvPr id="3" name="Content Placeholder 2"/>
          <p:cNvSpPr>
            <a:spLocks noGrp="1"/>
          </p:cNvSpPr>
          <p:nvPr>
            <p:ph type="body" sz="quarter" idx="13"/>
          </p:nvPr>
        </p:nvSpPr>
        <p:spPr/>
        <p:txBody>
          <a:bodyPr/>
          <a:lstStyle/>
          <a:p>
            <a:r>
              <a:rPr lang="en-US" noProof="0" dirty="0"/>
              <a:t>Use nouns for resource names</a:t>
            </a:r>
          </a:p>
          <a:p>
            <a:r>
              <a:rPr lang="en-US" noProof="0" dirty="0"/>
              <a:t>Use plural rather than singular nouns, and concrete rather than abstract names </a:t>
            </a:r>
          </a:p>
          <a:p>
            <a:r>
              <a:rPr lang="en-US" noProof="0" dirty="0"/>
              <a:t>Keep verbs out of your base URLs</a:t>
            </a:r>
          </a:p>
          <a:p>
            <a:pPr>
              <a:lnSpc>
                <a:spcPct val="150000"/>
              </a:lnSpc>
            </a:pPr>
            <a:r>
              <a:rPr lang="en-US" noProof="0" dirty="0"/>
              <a:t>Use HTTP verbs to operate on the collections and elements</a:t>
            </a:r>
          </a:p>
          <a:p>
            <a:pPr marL="233363" indent="0">
              <a:lnSpc>
                <a:spcPct val="150000"/>
              </a:lnSpc>
              <a:buNone/>
            </a:pPr>
            <a:r>
              <a:rPr lang="en-US" i="1" noProof="0" dirty="0">
                <a:solidFill>
                  <a:srgbClr val="FF0000"/>
                </a:solidFill>
              </a:rPr>
              <a:t>Tip: Nouns are good, verbs are bad</a:t>
            </a:r>
          </a:p>
          <a:p>
            <a:pPr>
              <a:lnSpc>
                <a:spcPct val="150000"/>
              </a:lnSpc>
            </a:pPr>
            <a:r>
              <a:rPr lang="en-US" noProof="0" dirty="0"/>
              <a:t>Actions that do not fit into the world of CRUD operations can be endpoint</a:t>
            </a:r>
          </a:p>
          <a:p>
            <a:pPr lvl="1"/>
            <a:r>
              <a:rPr lang="en-US" noProof="0" dirty="0"/>
              <a:t>GitHub's API</a:t>
            </a:r>
          </a:p>
          <a:p>
            <a:pPr lvl="2"/>
            <a:r>
              <a:rPr lang="en-US" noProof="0" dirty="0"/>
              <a:t>star a gist with 	PUT /</a:t>
            </a:r>
            <a:r>
              <a:rPr lang="en-US" noProof="0" dirty="0" err="1"/>
              <a:t>gists</a:t>
            </a:r>
            <a:r>
              <a:rPr lang="en-US" noProof="0" dirty="0"/>
              <a:t>/:id/star</a:t>
            </a:r>
          </a:p>
          <a:p>
            <a:pPr lvl="2"/>
            <a:r>
              <a:rPr lang="en-US" noProof="0" dirty="0" err="1"/>
              <a:t>unstar</a:t>
            </a:r>
            <a:r>
              <a:rPr lang="en-US" noProof="0" dirty="0"/>
              <a:t> with 	DELETE /</a:t>
            </a:r>
            <a:r>
              <a:rPr lang="en-US" noProof="0" dirty="0" err="1"/>
              <a:t>gists</a:t>
            </a:r>
            <a:r>
              <a:rPr lang="en-US" noProof="0" dirty="0"/>
              <a:t>/:id/star</a:t>
            </a:r>
          </a:p>
          <a:p>
            <a:endParaRPr lang="en-US" noProof="0" dirty="0"/>
          </a:p>
          <a:p>
            <a:endParaRPr lang="en-US" noProof="0" dirty="0"/>
          </a:p>
          <a:p>
            <a:endParaRPr lang="en-US" noProof="0" dirty="0"/>
          </a:p>
        </p:txBody>
      </p:sp>
    </p:spTree>
    <p:extLst>
      <p:ext uri="{BB962C8B-B14F-4D97-AF65-F5344CB8AC3E}">
        <p14:creationId xmlns:p14="http://schemas.microsoft.com/office/powerpoint/2010/main" val="4160867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noProof="0" dirty="0"/>
              <a:t>Module 5: Web API</a:t>
            </a:r>
          </a:p>
        </p:txBody>
      </p:sp>
      <p:sp>
        <p:nvSpPr>
          <p:cNvPr id="7" name="Text Placeholder 6"/>
          <p:cNvSpPr>
            <a:spLocks noGrp="1"/>
          </p:cNvSpPr>
          <p:nvPr>
            <p:ph type="body" sz="quarter" idx="12"/>
          </p:nvPr>
        </p:nvSpPr>
        <p:spPr/>
        <p:txBody>
          <a:bodyPr/>
          <a:lstStyle/>
          <a:p>
            <a:r>
              <a:rPr lang="en-US" noProof="0" dirty="0"/>
              <a:t>Section 1: RESTful Services</a:t>
            </a:r>
          </a:p>
        </p:txBody>
      </p:sp>
      <p:sp>
        <p:nvSpPr>
          <p:cNvPr id="2" name="Text Placeholder 1"/>
          <p:cNvSpPr>
            <a:spLocks noGrp="1"/>
          </p:cNvSpPr>
          <p:nvPr>
            <p:ph type="body" sz="quarter" idx="14"/>
          </p:nvPr>
        </p:nvSpPr>
        <p:spPr/>
        <p:txBody>
          <a:bodyPr/>
          <a:lstStyle/>
          <a:p>
            <a:pPr lvl="0"/>
            <a:r>
              <a:rPr lang="en-US" noProof="0" dirty="0"/>
              <a:t>Lesson: REST Fundamentals</a:t>
            </a:r>
          </a:p>
        </p:txBody>
      </p:sp>
    </p:spTree>
    <p:extLst>
      <p:ext uri="{BB962C8B-B14F-4D97-AF65-F5344CB8AC3E}">
        <p14:creationId xmlns:p14="http://schemas.microsoft.com/office/powerpoint/2010/main" val="23158329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Simplify Associations</a:t>
            </a:r>
          </a:p>
        </p:txBody>
      </p:sp>
      <p:sp>
        <p:nvSpPr>
          <p:cNvPr id="4" name="Slide Number Placeholder 3"/>
          <p:cNvSpPr>
            <a:spLocks noGrp="1"/>
          </p:cNvSpPr>
          <p:nvPr>
            <p:ph type="sldNum" sz="quarter" idx="12"/>
          </p:nvPr>
        </p:nvSpPr>
        <p:spPr/>
        <p:txBody>
          <a:bodyPr/>
          <a:lstStyle/>
          <a:p>
            <a:fld id="{A0AE9EC9-F182-4A35-8041-CBBE9CFA6E78}" type="slidenum">
              <a:rPr lang="en-US" smtClean="0"/>
              <a:pPr/>
              <a:t>50</a:t>
            </a:fld>
            <a:endParaRPr lang="en-US"/>
          </a:p>
        </p:txBody>
      </p:sp>
      <p:sp>
        <p:nvSpPr>
          <p:cNvPr id="3" name="Content Placeholder 2"/>
          <p:cNvSpPr>
            <a:spLocks noGrp="1"/>
          </p:cNvSpPr>
          <p:nvPr>
            <p:ph type="body" sz="quarter" idx="13"/>
          </p:nvPr>
        </p:nvSpPr>
        <p:spPr/>
        <p:txBody>
          <a:bodyPr/>
          <a:lstStyle/>
          <a:p>
            <a:r>
              <a:rPr lang="en-US" noProof="0" dirty="0"/>
              <a:t>Nested resources(Association)</a:t>
            </a:r>
          </a:p>
          <a:p>
            <a:r>
              <a:rPr lang="en-US" noProof="0" dirty="0"/>
              <a:t>User URI navigation (/resource/identifier/resource)</a:t>
            </a:r>
          </a:p>
          <a:p>
            <a:pPr lvl="1"/>
            <a:r>
              <a:rPr lang="en-US" noProof="0" dirty="0"/>
              <a:t>GET /</a:t>
            </a:r>
            <a:r>
              <a:rPr lang="en-US" noProof="0" dirty="0" err="1"/>
              <a:t>api</a:t>
            </a:r>
            <a:r>
              <a:rPr lang="en-US" noProof="0" dirty="0"/>
              <a:t>/Customers/123/Invoices</a:t>
            </a:r>
          </a:p>
          <a:p>
            <a:pPr lvl="1"/>
            <a:r>
              <a:rPr lang="en-US" noProof="0" dirty="0"/>
              <a:t>GET /</a:t>
            </a:r>
            <a:r>
              <a:rPr lang="en-US" noProof="0" dirty="0" err="1"/>
              <a:t>api</a:t>
            </a:r>
            <a:r>
              <a:rPr lang="en-US" noProof="0" dirty="0"/>
              <a:t>/Customers/123/Payments</a:t>
            </a:r>
          </a:p>
          <a:p>
            <a:pPr lvl="1"/>
            <a:r>
              <a:rPr lang="en-US" noProof="0" dirty="0"/>
              <a:t>GET /</a:t>
            </a:r>
            <a:r>
              <a:rPr lang="en-US" noProof="0" dirty="0" err="1"/>
              <a:t>api</a:t>
            </a:r>
            <a:r>
              <a:rPr lang="en-US" noProof="0" dirty="0"/>
              <a:t>/Customers/123/Shipments</a:t>
            </a:r>
          </a:p>
          <a:p>
            <a:r>
              <a:rPr lang="en-US" noProof="0" dirty="0"/>
              <a:t>Keep the base resource URLs lean by implementing query parameters</a:t>
            </a:r>
          </a:p>
          <a:p>
            <a:pPr lvl="1"/>
            <a:r>
              <a:rPr lang="en-US" noProof="0" dirty="0"/>
              <a:t>GET /</a:t>
            </a:r>
            <a:r>
              <a:rPr lang="en-US" noProof="0" dirty="0" err="1"/>
              <a:t>api</a:t>
            </a:r>
            <a:r>
              <a:rPr lang="en-US" noProof="0" dirty="0"/>
              <a:t>/</a:t>
            </a:r>
            <a:r>
              <a:rPr lang="en-US" noProof="0" dirty="0" err="1"/>
              <a:t>Customers?state</a:t>
            </a:r>
            <a:r>
              <a:rPr lang="en-US" noProof="0" dirty="0"/>
              <a:t>=GA</a:t>
            </a:r>
          </a:p>
          <a:p>
            <a:pPr lvl="1"/>
            <a:r>
              <a:rPr lang="en-US" noProof="0" dirty="0"/>
              <a:t>GET /</a:t>
            </a:r>
            <a:r>
              <a:rPr lang="en-US" noProof="0" dirty="0" err="1"/>
              <a:t>api</a:t>
            </a:r>
            <a:r>
              <a:rPr lang="en-US" noProof="0" dirty="0"/>
              <a:t>/</a:t>
            </a:r>
            <a:r>
              <a:rPr lang="en-US" noProof="0" dirty="0" err="1"/>
              <a:t>Customers?hasOpenOrders</a:t>
            </a:r>
            <a:r>
              <a:rPr lang="en-US" noProof="0" dirty="0"/>
              <a:t>=true</a:t>
            </a:r>
          </a:p>
          <a:p>
            <a:pPr lvl="1"/>
            <a:endParaRPr lang="en-US" noProof="0" dirty="0"/>
          </a:p>
          <a:p>
            <a:endParaRPr lang="en-US" noProof="0" dirty="0"/>
          </a:p>
        </p:txBody>
      </p:sp>
    </p:spTree>
    <p:extLst>
      <p:ext uri="{BB962C8B-B14F-4D97-AF65-F5344CB8AC3E}">
        <p14:creationId xmlns:p14="http://schemas.microsoft.com/office/powerpoint/2010/main" val="1049555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Use Meaningful HTTP Status Codes</a:t>
            </a:r>
          </a:p>
        </p:txBody>
      </p:sp>
      <p:sp>
        <p:nvSpPr>
          <p:cNvPr id="4" name="Slide Number Placeholder 3"/>
          <p:cNvSpPr>
            <a:spLocks noGrp="1"/>
          </p:cNvSpPr>
          <p:nvPr>
            <p:ph type="sldNum" sz="quarter" idx="12"/>
          </p:nvPr>
        </p:nvSpPr>
        <p:spPr/>
        <p:txBody>
          <a:bodyPr/>
          <a:lstStyle/>
          <a:p>
            <a:fld id="{A0AE9EC9-F182-4A35-8041-CBBE9CFA6E78}" type="slidenum">
              <a:rPr lang="en-US" smtClean="0"/>
              <a:pPr/>
              <a:t>51</a:t>
            </a:fld>
            <a:endParaRPr lang="en-US"/>
          </a:p>
        </p:txBody>
      </p:sp>
      <p:sp>
        <p:nvSpPr>
          <p:cNvPr id="10" name="Text Placeholder 9"/>
          <p:cNvSpPr>
            <a:spLocks noGrp="1"/>
          </p:cNvSpPr>
          <p:nvPr>
            <p:ph type="body" sz="quarter" idx="13"/>
          </p:nvPr>
        </p:nvSpPr>
        <p:spPr/>
        <p:txBody>
          <a:bodyPr/>
          <a:lstStyle/>
          <a:p>
            <a:r>
              <a:rPr lang="en-US" noProof="0" dirty="0"/>
              <a:t>Use HTTP status codes and map them cleanly to relevant standard-based codes</a:t>
            </a:r>
          </a:p>
          <a:p>
            <a:endParaRPr lang="en-US" noProof="0" dirty="0"/>
          </a:p>
        </p:txBody>
      </p:sp>
      <p:graphicFrame>
        <p:nvGraphicFramePr>
          <p:cNvPr id="6" name="Table 5"/>
          <p:cNvGraphicFramePr>
            <a:graphicFrameLocks noGrp="1"/>
          </p:cNvGraphicFramePr>
          <p:nvPr>
            <p:extLst>
              <p:ext uri="{D42A27DB-BD31-4B8C-83A1-F6EECF244321}">
                <p14:modId xmlns:p14="http://schemas.microsoft.com/office/powerpoint/2010/main" val="1990484685"/>
              </p:ext>
            </p:extLst>
          </p:nvPr>
        </p:nvGraphicFramePr>
        <p:xfrm>
          <a:off x="901478" y="1823317"/>
          <a:ext cx="7627568" cy="2447850"/>
        </p:xfrm>
        <a:graphic>
          <a:graphicData uri="http://schemas.openxmlformats.org/drawingml/2006/table">
            <a:tbl>
              <a:tblPr firstRow="1" bandRow="1">
                <a:tableStyleId>{5C22544A-7EE6-4342-B048-85BDC9FD1C3A}</a:tableStyleId>
              </a:tblPr>
              <a:tblGrid>
                <a:gridCol w="3104205">
                  <a:extLst>
                    <a:ext uri="{9D8B030D-6E8A-4147-A177-3AD203B41FA5}">
                      <a16:colId xmlns:a16="http://schemas.microsoft.com/office/drawing/2014/main" val="20000"/>
                    </a:ext>
                  </a:extLst>
                </a:gridCol>
                <a:gridCol w="4523363">
                  <a:extLst>
                    <a:ext uri="{9D8B030D-6E8A-4147-A177-3AD203B41FA5}">
                      <a16:colId xmlns:a16="http://schemas.microsoft.com/office/drawing/2014/main" val="20001"/>
                    </a:ext>
                  </a:extLst>
                </a:gridCol>
              </a:tblGrid>
              <a:tr h="407975">
                <a:tc>
                  <a:txBody>
                    <a:bodyPr/>
                    <a:lstStyle/>
                    <a:p>
                      <a:r>
                        <a:rPr lang="en-US" sz="1800" dirty="0">
                          <a:latin typeface="Segoe UI" panose="020B0502040204020203" pitchFamily="34" charset="0"/>
                          <a:cs typeface="Segoe UI" panose="020B0502040204020203" pitchFamily="34" charset="0"/>
                        </a:rPr>
                        <a:t>Group</a:t>
                      </a:r>
                    </a:p>
                  </a:txBody>
                  <a:tcPr/>
                </a:tc>
                <a:tc>
                  <a:txBody>
                    <a:bodyPr/>
                    <a:lstStyle/>
                    <a:p>
                      <a:r>
                        <a:rPr lang="en-US" sz="1800" dirty="0">
                          <a:latin typeface="Segoe UI" panose="020B0502040204020203" pitchFamily="34" charset="0"/>
                          <a:cs typeface="Segoe UI" panose="020B0502040204020203" pitchFamily="34" charset="0"/>
                        </a:rPr>
                        <a:t>Comment</a:t>
                      </a:r>
                    </a:p>
                  </a:txBody>
                  <a:tcPr/>
                </a:tc>
                <a:extLst>
                  <a:ext uri="{0D108BD9-81ED-4DB2-BD59-A6C34878D82A}">
                    <a16:rowId xmlns:a16="http://schemas.microsoft.com/office/drawing/2014/main" val="10000"/>
                  </a:ext>
                </a:extLst>
              </a:tr>
              <a:tr h="407975">
                <a:tc>
                  <a:txBody>
                    <a:bodyPr/>
                    <a:lstStyle/>
                    <a:p>
                      <a:r>
                        <a:rPr lang="en-US" sz="1800" dirty="0">
                          <a:latin typeface="Segoe UI" panose="020B0502040204020203" pitchFamily="34" charset="0"/>
                          <a:cs typeface="Segoe UI" panose="020B0502040204020203" pitchFamily="34" charset="0"/>
                        </a:rPr>
                        <a:t>1xx</a:t>
                      </a:r>
                    </a:p>
                  </a:txBody>
                  <a:tcPr/>
                </a:tc>
                <a:tc>
                  <a:txBody>
                    <a:bodyPr/>
                    <a:lstStyle/>
                    <a:p>
                      <a:r>
                        <a:rPr lang="en-US" sz="1800" dirty="0">
                          <a:latin typeface="Segoe UI" panose="020B0502040204020203" pitchFamily="34" charset="0"/>
                          <a:cs typeface="Segoe UI" panose="020B0502040204020203" pitchFamily="34" charset="0"/>
                        </a:rPr>
                        <a:t>Informational (100,</a:t>
                      </a:r>
                      <a:r>
                        <a:rPr lang="en-US" sz="1800" baseline="0" dirty="0">
                          <a:latin typeface="Segoe UI" panose="020B0502040204020203" pitchFamily="34" charset="0"/>
                          <a:cs typeface="Segoe UI" panose="020B0502040204020203" pitchFamily="34" charset="0"/>
                        </a:rPr>
                        <a:t> 101)</a:t>
                      </a:r>
                      <a:endParaRPr lang="en-US" sz="18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0001"/>
                  </a:ext>
                </a:extLst>
              </a:tr>
              <a:tr h="407975">
                <a:tc>
                  <a:txBody>
                    <a:bodyPr/>
                    <a:lstStyle/>
                    <a:p>
                      <a:r>
                        <a:rPr lang="en-US" sz="1800" dirty="0">
                          <a:latin typeface="Segoe UI" panose="020B0502040204020203" pitchFamily="34" charset="0"/>
                          <a:cs typeface="Segoe UI" panose="020B0502040204020203" pitchFamily="34" charset="0"/>
                        </a:rPr>
                        <a:t>2xx</a:t>
                      </a:r>
                    </a:p>
                  </a:txBody>
                  <a:tcPr/>
                </a:tc>
                <a:tc>
                  <a:txBody>
                    <a:bodyPr/>
                    <a:lstStyle/>
                    <a:p>
                      <a:r>
                        <a:rPr lang="en-US" sz="1800" dirty="0">
                          <a:latin typeface="Segoe UI" panose="020B0502040204020203" pitchFamily="34" charset="0"/>
                          <a:cs typeface="Segoe UI" panose="020B0502040204020203" pitchFamily="34" charset="0"/>
                        </a:rPr>
                        <a:t>Success (200,</a:t>
                      </a:r>
                      <a:r>
                        <a:rPr lang="en-US" sz="1800" baseline="0" dirty="0">
                          <a:latin typeface="Segoe UI" panose="020B0502040204020203" pitchFamily="34" charset="0"/>
                          <a:cs typeface="Segoe UI" panose="020B0502040204020203" pitchFamily="34" charset="0"/>
                        </a:rPr>
                        <a:t> 201)</a:t>
                      </a:r>
                      <a:endParaRPr lang="en-US" sz="18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0002"/>
                  </a:ext>
                </a:extLst>
              </a:tr>
              <a:tr h="407975">
                <a:tc>
                  <a:txBody>
                    <a:bodyPr/>
                    <a:lstStyle/>
                    <a:p>
                      <a:r>
                        <a:rPr lang="en-US" sz="1800" dirty="0">
                          <a:latin typeface="Segoe UI" panose="020B0502040204020203" pitchFamily="34" charset="0"/>
                          <a:cs typeface="Segoe UI" panose="020B0502040204020203" pitchFamily="34" charset="0"/>
                        </a:rPr>
                        <a:t>3xx</a:t>
                      </a:r>
                    </a:p>
                  </a:txBody>
                  <a:tcPr/>
                </a:tc>
                <a:tc>
                  <a:txBody>
                    <a:bodyPr/>
                    <a:lstStyle/>
                    <a:p>
                      <a:r>
                        <a:rPr lang="en-US" sz="1800" dirty="0">
                          <a:latin typeface="Segoe UI" panose="020B0502040204020203" pitchFamily="34" charset="0"/>
                          <a:cs typeface="Segoe UI" panose="020B0502040204020203" pitchFamily="34" charset="0"/>
                        </a:rPr>
                        <a:t>Redirect (301, 304)</a:t>
                      </a:r>
                    </a:p>
                  </a:txBody>
                  <a:tcPr/>
                </a:tc>
                <a:extLst>
                  <a:ext uri="{0D108BD9-81ED-4DB2-BD59-A6C34878D82A}">
                    <a16:rowId xmlns:a16="http://schemas.microsoft.com/office/drawing/2014/main" val="10003"/>
                  </a:ext>
                </a:extLst>
              </a:tr>
              <a:tr h="407975">
                <a:tc>
                  <a:txBody>
                    <a:bodyPr/>
                    <a:lstStyle/>
                    <a:p>
                      <a:r>
                        <a:rPr lang="en-US" sz="1800" dirty="0">
                          <a:latin typeface="Segoe UI" panose="020B0502040204020203" pitchFamily="34" charset="0"/>
                          <a:cs typeface="Segoe UI" panose="020B0502040204020203" pitchFamily="34" charset="0"/>
                        </a:rPr>
                        <a:t>4xx</a:t>
                      </a:r>
                    </a:p>
                  </a:txBody>
                  <a:tcPr/>
                </a:tc>
                <a:tc>
                  <a:txBody>
                    <a:bodyPr/>
                    <a:lstStyle/>
                    <a:p>
                      <a:r>
                        <a:rPr lang="en-US" sz="1800" dirty="0">
                          <a:latin typeface="Segoe UI" panose="020B0502040204020203" pitchFamily="34" charset="0"/>
                          <a:cs typeface="Segoe UI" panose="020B0502040204020203" pitchFamily="34" charset="0"/>
                        </a:rPr>
                        <a:t>Client Error (401, 404, 405)</a:t>
                      </a:r>
                    </a:p>
                  </a:txBody>
                  <a:tcPr/>
                </a:tc>
                <a:extLst>
                  <a:ext uri="{0D108BD9-81ED-4DB2-BD59-A6C34878D82A}">
                    <a16:rowId xmlns:a16="http://schemas.microsoft.com/office/drawing/2014/main" val="10004"/>
                  </a:ext>
                </a:extLst>
              </a:tr>
              <a:tr h="407975">
                <a:tc>
                  <a:txBody>
                    <a:bodyPr/>
                    <a:lstStyle/>
                    <a:p>
                      <a:r>
                        <a:rPr lang="en-US" sz="1800" dirty="0">
                          <a:latin typeface="Segoe UI" panose="020B0502040204020203" pitchFamily="34" charset="0"/>
                          <a:cs typeface="Segoe UI" panose="020B0502040204020203" pitchFamily="34" charset="0"/>
                        </a:rPr>
                        <a:t>5xx</a:t>
                      </a:r>
                    </a:p>
                  </a:txBody>
                  <a:tcPr/>
                </a:tc>
                <a:tc>
                  <a:txBody>
                    <a:bodyPr/>
                    <a:lstStyle/>
                    <a:p>
                      <a:r>
                        <a:rPr lang="en-US" sz="1800" dirty="0">
                          <a:latin typeface="Segoe UI" panose="020B0502040204020203" pitchFamily="34" charset="0"/>
                          <a:cs typeface="Segoe UI" panose="020B0502040204020203" pitchFamily="34" charset="0"/>
                        </a:rPr>
                        <a:t>Server Error (500, 503)</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113172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Versioning</a:t>
            </a:r>
          </a:p>
        </p:txBody>
      </p:sp>
      <p:sp>
        <p:nvSpPr>
          <p:cNvPr id="4" name="Slide Number Placeholder 3"/>
          <p:cNvSpPr>
            <a:spLocks noGrp="1"/>
          </p:cNvSpPr>
          <p:nvPr>
            <p:ph type="sldNum" sz="quarter" idx="12"/>
          </p:nvPr>
        </p:nvSpPr>
        <p:spPr/>
        <p:txBody>
          <a:bodyPr/>
          <a:lstStyle/>
          <a:p>
            <a:fld id="{A0AE9EC9-F182-4A35-8041-CBBE9CFA6E78}" type="slidenum">
              <a:rPr lang="en-US" smtClean="0"/>
              <a:pPr/>
              <a:t>52</a:t>
            </a:fld>
            <a:endParaRPr lang="en-US" dirty="0"/>
          </a:p>
        </p:txBody>
      </p:sp>
      <p:sp>
        <p:nvSpPr>
          <p:cNvPr id="3" name="Content Placeholder 2"/>
          <p:cNvSpPr>
            <a:spLocks noGrp="1"/>
          </p:cNvSpPr>
          <p:nvPr>
            <p:ph type="body" sz="quarter" idx="13"/>
          </p:nvPr>
        </p:nvSpPr>
        <p:spPr/>
        <p:txBody>
          <a:bodyPr/>
          <a:lstStyle/>
          <a:p>
            <a:r>
              <a:rPr lang="en-US" noProof="0" dirty="0"/>
              <a:t>Never release an API without a version and make the version mandatory </a:t>
            </a:r>
          </a:p>
          <a:p>
            <a:r>
              <a:rPr lang="en-US" noProof="0" dirty="0"/>
              <a:t>Maintain at least one version back </a:t>
            </a:r>
          </a:p>
          <a:p>
            <a:r>
              <a:rPr lang="en-US" noProof="0" dirty="0"/>
              <a:t>Versioning with Content Negotiation and custom headers are popular now</a:t>
            </a:r>
          </a:p>
          <a:p>
            <a:pPr lvl="1"/>
            <a:r>
              <a:rPr lang="en-US" noProof="0" dirty="0"/>
              <a:t>Content-Type: application/</a:t>
            </a:r>
            <a:r>
              <a:rPr lang="en-US" noProof="0" dirty="0" err="1"/>
              <a:t>json;v</a:t>
            </a:r>
            <a:r>
              <a:rPr lang="en-US" noProof="0" dirty="0"/>
              <a:t>=2</a:t>
            </a:r>
          </a:p>
          <a:p>
            <a:pPr lvl="1"/>
            <a:r>
              <a:rPr lang="en-US" noProof="0" dirty="0"/>
              <a:t>X-</a:t>
            </a:r>
            <a:r>
              <a:rPr lang="en-US" noProof="0" dirty="0" err="1"/>
              <a:t>MyApp</a:t>
            </a:r>
            <a:r>
              <a:rPr lang="en-US" noProof="0" dirty="0"/>
              <a:t>-Version = 2</a:t>
            </a:r>
          </a:p>
          <a:p>
            <a:r>
              <a:rPr lang="en-US" noProof="0" dirty="0"/>
              <a:t>Versioning with URI components are more common</a:t>
            </a:r>
          </a:p>
          <a:p>
            <a:pPr lvl="1"/>
            <a:r>
              <a:rPr lang="en-US" noProof="0" dirty="0"/>
              <a:t>Easier to implement</a:t>
            </a:r>
          </a:p>
          <a:p>
            <a:pPr lvl="1"/>
            <a:r>
              <a:rPr lang="en-US" noProof="0" dirty="0"/>
              <a:t>GET /</a:t>
            </a:r>
            <a:r>
              <a:rPr lang="en-US" noProof="0" dirty="0" err="1"/>
              <a:t>api</a:t>
            </a:r>
            <a:r>
              <a:rPr lang="en-US" noProof="0" dirty="0"/>
              <a:t>/v2/Customers/123/Invoices</a:t>
            </a:r>
          </a:p>
          <a:p>
            <a:r>
              <a:rPr lang="en-US" noProof="0" dirty="0"/>
              <a:t>Check the </a:t>
            </a:r>
            <a:r>
              <a:rPr lang="en-US" b="1" noProof="0" dirty="0" err="1"/>
              <a:t>Microsoft.AspNetCore.MvcVersionig</a:t>
            </a:r>
            <a:r>
              <a:rPr lang="en-US" b="1" noProof="0" dirty="0"/>
              <a:t> </a:t>
            </a:r>
            <a:r>
              <a:rPr lang="en-US" noProof="0" dirty="0" err="1"/>
              <a:t>Nuget</a:t>
            </a:r>
            <a:r>
              <a:rPr lang="en-US" noProof="0" dirty="0"/>
              <a:t> package </a:t>
            </a:r>
            <a:endParaRPr lang="en-US" b="1" noProof="0" dirty="0"/>
          </a:p>
          <a:p>
            <a:pPr lvl="1"/>
            <a:endParaRPr lang="en-US" b="1" noProof="0" dirty="0"/>
          </a:p>
          <a:p>
            <a:endParaRPr lang="en-US" noProof="0" dirty="0"/>
          </a:p>
        </p:txBody>
      </p:sp>
    </p:spTree>
    <p:extLst>
      <p:ext uri="{BB962C8B-B14F-4D97-AF65-F5344CB8AC3E}">
        <p14:creationId xmlns:p14="http://schemas.microsoft.com/office/powerpoint/2010/main" val="4845701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Placeholder 6"/>
          <p:cNvSpPr>
            <a:spLocks noGrp="1"/>
          </p:cNvSpPr>
          <p:nvPr>
            <p:ph type="body" sz="quarter" idx="13"/>
          </p:nvPr>
        </p:nvSpPr>
        <p:spPr/>
        <p:txBody>
          <a:bodyPr/>
          <a:lstStyle/>
          <a:p>
            <a:r>
              <a:rPr lang="en-US" altLang="en-US" noProof="0" dirty="0"/>
              <a:t>Demo: API Versioning</a:t>
            </a:r>
          </a:p>
        </p:txBody>
      </p:sp>
    </p:spTree>
    <p:extLst>
      <p:ext uri="{BB962C8B-B14F-4D97-AF65-F5344CB8AC3E}">
        <p14:creationId xmlns:p14="http://schemas.microsoft.com/office/powerpoint/2010/main" val="23484941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noProof="0" dirty="0"/>
              <a:t>Caching</a:t>
            </a:r>
            <a:br>
              <a:rPr lang="en-US" noProof="0" dirty="0"/>
            </a:br>
            <a:endParaRPr lang="en-US" noProof="0" dirty="0"/>
          </a:p>
        </p:txBody>
      </p:sp>
      <p:sp>
        <p:nvSpPr>
          <p:cNvPr id="4" name="Slide Number Placeholder 3"/>
          <p:cNvSpPr>
            <a:spLocks noGrp="1"/>
          </p:cNvSpPr>
          <p:nvPr>
            <p:ph type="sldNum" sz="quarter" idx="12"/>
          </p:nvPr>
        </p:nvSpPr>
        <p:spPr/>
        <p:txBody>
          <a:bodyPr/>
          <a:lstStyle/>
          <a:p>
            <a:fld id="{A0AE9EC9-F182-4A35-8041-CBBE9CFA6E78}" type="slidenum">
              <a:rPr lang="en-US" smtClean="0"/>
              <a:pPr/>
              <a:t>54</a:t>
            </a:fld>
            <a:endParaRPr lang="en-US"/>
          </a:p>
        </p:txBody>
      </p:sp>
      <p:sp>
        <p:nvSpPr>
          <p:cNvPr id="3" name="Content Placeholder 2"/>
          <p:cNvSpPr>
            <a:spLocks noGrp="1"/>
          </p:cNvSpPr>
          <p:nvPr>
            <p:ph type="body" sz="quarter" idx="13"/>
          </p:nvPr>
        </p:nvSpPr>
        <p:spPr/>
        <p:txBody>
          <a:bodyPr/>
          <a:lstStyle/>
          <a:p>
            <a:r>
              <a:rPr lang="en-US" noProof="0" dirty="0"/>
              <a:t>Implement caching carefully</a:t>
            </a:r>
          </a:p>
          <a:p>
            <a:r>
              <a:rPr lang="en-US" noProof="0" dirty="0"/>
              <a:t>Time-based (Last-Modified)</a:t>
            </a:r>
          </a:p>
          <a:p>
            <a:pPr lvl="1"/>
            <a:r>
              <a:rPr lang="en-US" noProof="0" dirty="0"/>
              <a:t>When generating a response include a HTTP header Last-Modified</a:t>
            </a:r>
          </a:p>
          <a:p>
            <a:pPr lvl="2"/>
            <a:r>
              <a:rPr lang="en-US" b="1" noProof="0" dirty="0"/>
              <a:t>Last-Modified: Thu, 29 Aug 2019 16:24:26 GMT</a:t>
            </a:r>
          </a:p>
          <a:p>
            <a:pPr lvl="1"/>
            <a:r>
              <a:rPr lang="en-US" noProof="0" dirty="0"/>
              <a:t>When generating a request, include a HTTP header If-Modified-Since</a:t>
            </a:r>
          </a:p>
          <a:p>
            <a:pPr lvl="2"/>
            <a:r>
              <a:rPr lang="en-US" b="1" noProof="0" dirty="0"/>
              <a:t>If-Modified-Since: Thu, 29 Aug 2019 16:24:26 GMT</a:t>
            </a:r>
            <a:endParaRPr lang="en-US" noProof="0" dirty="0"/>
          </a:p>
          <a:p>
            <a:pPr lvl="1"/>
            <a:r>
              <a:rPr lang="en-US" noProof="0" dirty="0"/>
              <a:t>If an inbound HTTP requests contains a If-Modified-Since header, the API should return a 304 Not Modified status code instead of the output representation of the resource</a:t>
            </a:r>
          </a:p>
          <a:p>
            <a:r>
              <a:rPr lang="en-US" noProof="0" dirty="0"/>
              <a:t>Content-based (</a:t>
            </a:r>
            <a:r>
              <a:rPr lang="en-US" noProof="0" dirty="0" err="1"/>
              <a:t>ETag</a:t>
            </a:r>
            <a:r>
              <a:rPr lang="en-US" noProof="0" dirty="0"/>
              <a:t>)</a:t>
            </a:r>
          </a:p>
          <a:p>
            <a:pPr lvl="1"/>
            <a:r>
              <a:rPr lang="en-US" noProof="0" dirty="0"/>
              <a:t>Hash based on the content sent as HTTP header in a response</a:t>
            </a:r>
          </a:p>
          <a:p>
            <a:pPr lvl="2"/>
            <a:r>
              <a:rPr lang="en-US" b="1" noProof="0" dirty="0" err="1"/>
              <a:t>ETag</a:t>
            </a:r>
            <a:r>
              <a:rPr lang="en-US" b="1" noProof="0" dirty="0"/>
              <a:t>: "5d67fc3c-4a5f“</a:t>
            </a:r>
          </a:p>
          <a:p>
            <a:pPr lvl="1"/>
            <a:r>
              <a:rPr lang="en-US" noProof="0" dirty="0"/>
              <a:t>If-none-match HTTP header in request with same hash</a:t>
            </a:r>
          </a:p>
          <a:p>
            <a:pPr lvl="2"/>
            <a:r>
              <a:rPr lang="en-US" b="1" noProof="0" dirty="0"/>
              <a:t>If-None-Match: " 5d67fc3c-4a5f“</a:t>
            </a:r>
            <a:r>
              <a:rPr lang="en-US" noProof="0" dirty="0"/>
              <a:t>	</a:t>
            </a:r>
          </a:p>
          <a:p>
            <a:pPr lvl="1"/>
            <a:r>
              <a:rPr lang="en-US" noProof="0" dirty="0"/>
              <a:t>Useful when the last modified date is difficult to determine</a:t>
            </a:r>
          </a:p>
          <a:p>
            <a:pPr lvl="1"/>
            <a:endParaRPr lang="en-US" noProof="0" dirty="0"/>
          </a:p>
          <a:p>
            <a:endParaRPr lang="en-US" noProof="0" dirty="0"/>
          </a:p>
          <a:p>
            <a:endParaRPr lang="en-US" noProof="0" dirty="0"/>
          </a:p>
        </p:txBody>
      </p:sp>
    </p:spTree>
    <p:extLst>
      <p:ext uri="{BB962C8B-B14F-4D97-AF65-F5344CB8AC3E}">
        <p14:creationId xmlns:p14="http://schemas.microsoft.com/office/powerpoint/2010/main" val="28742541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noProof="0" dirty="0"/>
              <a:t>Demo: </a:t>
            </a:r>
            <a:r>
              <a:rPr lang="en-US" noProof="0" dirty="0" err="1"/>
              <a:t>ETag</a:t>
            </a:r>
            <a:endParaRPr lang="en-US" noProof="0" dirty="0"/>
          </a:p>
        </p:txBody>
      </p:sp>
      <p:sp>
        <p:nvSpPr>
          <p:cNvPr id="4" name="Slide Number Placeholder 3"/>
          <p:cNvSpPr>
            <a:spLocks noGrp="1"/>
          </p:cNvSpPr>
          <p:nvPr>
            <p:ph type="sldNum" sz="quarter" idx="4294967295"/>
          </p:nvPr>
        </p:nvSpPr>
        <p:spPr>
          <a:xfrm>
            <a:off x="9347200" y="6492875"/>
            <a:ext cx="2844800" cy="365125"/>
          </a:xfrm>
        </p:spPr>
        <p:txBody>
          <a:bodyPr/>
          <a:lstStyle/>
          <a:p>
            <a:pPr>
              <a:defRPr/>
            </a:pPr>
            <a:fld id="{A0AE9EC9-F182-4A35-8041-CBBE9CFA6E78}" type="slidenum">
              <a:rPr lang="en-US" smtClean="0"/>
              <a:pPr>
                <a:defRPr/>
              </a:pPr>
              <a:t>55</a:t>
            </a:fld>
            <a:endParaRPr lang="en-US"/>
          </a:p>
        </p:txBody>
      </p:sp>
    </p:spTree>
    <p:extLst>
      <p:ext uri="{BB962C8B-B14F-4D97-AF65-F5344CB8AC3E}">
        <p14:creationId xmlns:p14="http://schemas.microsoft.com/office/powerpoint/2010/main" val="28005059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Security</a:t>
            </a:r>
          </a:p>
        </p:txBody>
      </p:sp>
      <p:sp>
        <p:nvSpPr>
          <p:cNvPr id="4" name="Slide Number Placeholder 3"/>
          <p:cNvSpPr>
            <a:spLocks noGrp="1"/>
          </p:cNvSpPr>
          <p:nvPr>
            <p:ph type="sldNum" sz="quarter" idx="12"/>
          </p:nvPr>
        </p:nvSpPr>
        <p:spPr/>
        <p:txBody>
          <a:bodyPr/>
          <a:lstStyle/>
          <a:p>
            <a:pPr>
              <a:defRPr/>
            </a:pPr>
            <a:fld id="{A0AE9EC9-F182-4A35-8041-CBBE9CFA6E78}" type="slidenum">
              <a:rPr lang="en-US" smtClean="0"/>
              <a:pPr>
                <a:defRPr/>
              </a:pPr>
              <a:t>56</a:t>
            </a:fld>
            <a:endParaRPr lang="en-US"/>
          </a:p>
        </p:txBody>
      </p:sp>
      <p:sp>
        <p:nvSpPr>
          <p:cNvPr id="3" name="Content Placeholder 2"/>
          <p:cNvSpPr>
            <a:spLocks noGrp="1"/>
          </p:cNvSpPr>
          <p:nvPr>
            <p:ph type="body" sz="quarter" idx="13"/>
          </p:nvPr>
        </p:nvSpPr>
        <p:spPr/>
        <p:txBody>
          <a:bodyPr/>
          <a:lstStyle/>
          <a:p>
            <a:pPr marL="342900" indent="-342900">
              <a:buFont typeface="Arial" panose="020B0604020202020204" pitchFamily="34" charset="0"/>
              <a:buChar char="•"/>
            </a:pPr>
            <a:r>
              <a:rPr lang="en-US" noProof="0" dirty="0"/>
              <a:t>Do you need to secure your API?</a:t>
            </a:r>
          </a:p>
          <a:p>
            <a:endParaRPr lang="en-US" noProof="0" dirty="0"/>
          </a:p>
          <a:p>
            <a:endParaRPr lang="en-US" noProof="0" dirty="0"/>
          </a:p>
        </p:txBody>
      </p:sp>
      <p:graphicFrame>
        <p:nvGraphicFramePr>
          <p:cNvPr id="6" name="Table 5"/>
          <p:cNvGraphicFramePr>
            <a:graphicFrameLocks noGrp="1"/>
          </p:cNvGraphicFramePr>
          <p:nvPr>
            <p:extLst>
              <p:ext uri="{D42A27DB-BD31-4B8C-83A1-F6EECF244321}">
                <p14:modId xmlns:p14="http://schemas.microsoft.com/office/powerpoint/2010/main" val="3904336818"/>
              </p:ext>
            </p:extLst>
          </p:nvPr>
        </p:nvGraphicFramePr>
        <p:xfrm>
          <a:off x="722630" y="1848548"/>
          <a:ext cx="8128000" cy="1794219"/>
        </p:xfrm>
        <a:graphic>
          <a:graphicData uri="http://schemas.openxmlformats.org/drawingml/2006/table">
            <a:tbl>
              <a:tblPr firstRow="1" bandRow="1">
                <a:tableStyleId>{5C22544A-7EE6-4342-B048-85BDC9FD1C3A}</a:tableStyleId>
              </a:tblPr>
              <a:tblGrid>
                <a:gridCol w="5983592">
                  <a:extLst>
                    <a:ext uri="{9D8B030D-6E8A-4147-A177-3AD203B41FA5}">
                      <a16:colId xmlns:a16="http://schemas.microsoft.com/office/drawing/2014/main" val="20000"/>
                    </a:ext>
                  </a:extLst>
                </a:gridCol>
                <a:gridCol w="2144408">
                  <a:extLst>
                    <a:ext uri="{9D8B030D-6E8A-4147-A177-3AD203B41FA5}">
                      <a16:colId xmlns:a16="http://schemas.microsoft.com/office/drawing/2014/main" val="20001"/>
                    </a:ext>
                  </a:extLst>
                </a:gridCol>
              </a:tblGrid>
              <a:tr h="310859">
                <a:tc>
                  <a:txBody>
                    <a:bodyPr/>
                    <a:lstStyle/>
                    <a:p>
                      <a:pPr algn="ctr" fontAlgn="b"/>
                      <a:r>
                        <a:rPr lang="en-US" sz="1800" u="none" strike="noStrike" dirty="0">
                          <a:effectLst/>
                          <a:latin typeface="Segoe UI" panose="020B0502040204020203" pitchFamily="34" charset="0"/>
                          <a:cs typeface="Segoe UI" panose="020B0502040204020203" pitchFamily="34" charset="0"/>
                        </a:rPr>
                        <a:t>Are you?</a:t>
                      </a:r>
                      <a:endParaRPr lang="en-US" sz="1800" b="1" i="0" u="none" strike="noStrike" dirty="0">
                        <a:solidFill>
                          <a:schemeClr val="tx1"/>
                        </a:solidFill>
                        <a:effectLst/>
                        <a:latin typeface="Segoe UI" panose="020B0502040204020203" pitchFamily="34" charset="0"/>
                        <a:cs typeface="Segoe UI" panose="020B0502040204020203" pitchFamily="34" charset="0"/>
                      </a:endParaRPr>
                    </a:p>
                  </a:txBody>
                  <a:tcPr marL="4763" marR="4763" marT="4763" marB="0" anchor="b"/>
                </a:tc>
                <a:tc>
                  <a:txBody>
                    <a:bodyPr/>
                    <a:lstStyle/>
                    <a:p>
                      <a:pPr algn="ctr" fontAlgn="b"/>
                      <a:r>
                        <a:rPr lang="en-US" sz="1800" u="none" strike="noStrike" dirty="0">
                          <a:effectLst/>
                          <a:latin typeface="Segoe UI" panose="020B0502040204020203" pitchFamily="34" charset="0"/>
                          <a:cs typeface="Segoe UI" panose="020B0502040204020203" pitchFamily="34" charset="0"/>
                        </a:rPr>
                        <a:t>Secure?</a:t>
                      </a:r>
                      <a:endParaRPr lang="en-US" sz="1800" b="1" i="0" u="none" strike="noStrike" dirty="0">
                        <a:solidFill>
                          <a:schemeClr val="tx1"/>
                        </a:solidFill>
                        <a:effectLst/>
                        <a:latin typeface="Segoe UI" panose="020B0502040204020203" pitchFamily="34" charset="0"/>
                        <a:cs typeface="Segoe UI" panose="020B0502040204020203" pitchFamily="34" charset="0"/>
                      </a:endParaRPr>
                    </a:p>
                  </a:txBody>
                  <a:tcPr marL="4763" marR="4763" marT="4763" marB="0" anchor="b"/>
                </a:tc>
                <a:extLst>
                  <a:ext uri="{0D108BD9-81ED-4DB2-BD59-A6C34878D82A}">
                    <a16:rowId xmlns:a16="http://schemas.microsoft.com/office/drawing/2014/main" val="10000"/>
                  </a:ext>
                </a:extLst>
              </a:tr>
              <a:tr h="370840">
                <a:tc>
                  <a:txBody>
                    <a:bodyPr/>
                    <a:lstStyle/>
                    <a:p>
                      <a:pPr algn="l" fontAlgn="b"/>
                      <a:r>
                        <a:rPr lang="en-US" sz="1800" u="none" strike="noStrike" dirty="0">
                          <a:effectLst/>
                          <a:latin typeface="Segoe UI" panose="020B0502040204020203" pitchFamily="34" charset="0"/>
                          <a:cs typeface="Segoe UI" panose="020B0502040204020203" pitchFamily="34" charset="0"/>
                        </a:rPr>
                        <a:t>   Using private or personalized data</a:t>
                      </a:r>
                      <a:endParaRPr lang="en-US" sz="1800" b="0" i="0" u="none" strike="noStrike" dirty="0">
                        <a:solidFill>
                          <a:srgbClr val="000000"/>
                        </a:solidFill>
                        <a:effectLst/>
                        <a:latin typeface="Segoe UI" panose="020B0502040204020203" pitchFamily="34" charset="0"/>
                        <a:cs typeface="Segoe UI" panose="020B0502040204020203" pitchFamily="34" charset="0"/>
                      </a:endParaRPr>
                    </a:p>
                  </a:txBody>
                  <a:tcPr anchor="b"/>
                </a:tc>
                <a:tc>
                  <a:txBody>
                    <a:bodyPr/>
                    <a:lstStyle/>
                    <a:p>
                      <a:pPr algn="l" fontAlgn="b"/>
                      <a:r>
                        <a:rPr lang="en-US" sz="1800" u="none" strike="noStrike">
                          <a:effectLst/>
                          <a:latin typeface="Segoe UI" panose="020B0502040204020203" pitchFamily="34" charset="0"/>
                          <a:cs typeface="Segoe UI" panose="020B0502040204020203" pitchFamily="34" charset="0"/>
                        </a:rPr>
                        <a:t>Yes</a:t>
                      </a:r>
                      <a:endParaRPr lang="en-US" sz="1800" b="0" i="0" u="none" strike="noStrike">
                        <a:solidFill>
                          <a:srgbClr val="000000"/>
                        </a:solidFill>
                        <a:effectLst/>
                        <a:latin typeface="Segoe UI" panose="020B0502040204020203" pitchFamily="34" charset="0"/>
                        <a:cs typeface="Segoe UI" panose="020B0502040204020203" pitchFamily="34" charset="0"/>
                      </a:endParaRPr>
                    </a:p>
                  </a:txBody>
                  <a:tcPr anchor="b"/>
                </a:tc>
                <a:extLst>
                  <a:ext uri="{0D108BD9-81ED-4DB2-BD59-A6C34878D82A}">
                    <a16:rowId xmlns:a16="http://schemas.microsoft.com/office/drawing/2014/main" val="10001"/>
                  </a:ext>
                </a:extLst>
              </a:tr>
              <a:tr h="370840">
                <a:tc>
                  <a:txBody>
                    <a:bodyPr/>
                    <a:lstStyle/>
                    <a:p>
                      <a:pPr algn="l" fontAlgn="b"/>
                      <a:r>
                        <a:rPr lang="en-US" sz="1800" u="none" strike="noStrike" dirty="0">
                          <a:effectLst/>
                          <a:latin typeface="Segoe UI" panose="020B0502040204020203" pitchFamily="34" charset="0"/>
                          <a:cs typeface="Segoe UI" panose="020B0502040204020203" pitchFamily="34" charset="0"/>
                        </a:rPr>
                        <a:t>   Sending sensitive data across the wire?</a:t>
                      </a:r>
                      <a:endParaRPr lang="en-US" sz="1800" b="0" i="0" u="none" strike="noStrike" dirty="0">
                        <a:solidFill>
                          <a:srgbClr val="000000"/>
                        </a:solidFill>
                        <a:effectLst/>
                        <a:latin typeface="Segoe UI" panose="020B0502040204020203" pitchFamily="34" charset="0"/>
                        <a:cs typeface="Segoe UI" panose="020B0502040204020203" pitchFamily="34" charset="0"/>
                      </a:endParaRPr>
                    </a:p>
                  </a:txBody>
                  <a:tcPr anchor="b"/>
                </a:tc>
                <a:tc>
                  <a:txBody>
                    <a:bodyPr/>
                    <a:lstStyle/>
                    <a:p>
                      <a:pPr algn="l" fontAlgn="b"/>
                      <a:r>
                        <a:rPr lang="en-US" sz="1800" u="none" strike="noStrike" dirty="0">
                          <a:effectLst/>
                          <a:latin typeface="Segoe UI" panose="020B0502040204020203" pitchFamily="34" charset="0"/>
                          <a:cs typeface="Segoe UI" panose="020B0502040204020203" pitchFamily="34" charset="0"/>
                        </a:rPr>
                        <a:t>Yes</a:t>
                      </a:r>
                      <a:endParaRPr lang="en-US" sz="1800" b="0" i="0" u="none" strike="noStrike" dirty="0">
                        <a:solidFill>
                          <a:srgbClr val="000000"/>
                        </a:solidFill>
                        <a:effectLst/>
                        <a:latin typeface="Segoe UI" panose="020B0502040204020203" pitchFamily="34" charset="0"/>
                        <a:cs typeface="Segoe UI" panose="020B0502040204020203" pitchFamily="34" charset="0"/>
                      </a:endParaRPr>
                    </a:p>
                  </a:txBody>
                  <a:tcPr anchor="b"/>
                </a:tc>
                <a:extLst>
                  <a:ext uri="{0D108BD9-81ED-4DB2-BD59-A6C34878D82A}">
                    <a16:rowId xmlns:a16="http://schemas.microsoft.com/office/drawing/2014/main" val="10002"/>
                  </a:ext>
                </a:extLst>
              </a:tr>
              <a:tr h="370840">
                <a:tc>
                  <a:txBody>
                    <a:bodyPr/>
                    <a:lstStyle/>
                    <a:p>
                      <a:pPr algn="l" fontAlgn="b"/>
                      <a:r>
                        <a:rPr lang="en-US" sz="1800" u="none" strike="noStrike" dirty="0">
                          <a:effectLst/>
                          <a:latin typeface="Segoe UI" panose="020B0502040204020203" pitchFamily="34" charset="0"/>
                          <a:cs typeface="Segoe UI" panose="020B0502040204020203" pitchFamily="34" charset="0"/>
                        </a:rPr>
                        <a:t>   Using credentials of any kind</a:t>
                      </a:r>
                      <a:endParaRPr lang="en-US" sz="1800" b="0" i="0" u="none" strike="noStrike" dirty="0">
                        <a:solidFill>
                          <a:srgbClr val="000000"/>
                        </a:solidFill>
                        <a:effectLst/>
                        <a:latin typeface="Segoe UI" panose="020B0502040204020203" pitchFamily="34" charset="0"/>
                        <a:cs typeface="Segoe UI" panose="020B0502040204020203" pitchFamily="34" charset="0"/>
                      </a:endParaRPr>
                    </a:p>
                  </a:txBody>
                  <a:tcPr anchor="b"/>
                </a:tc>
                <a:tc>
                  <a:txBody>
                    <a:bodyPr/>
                    <a:lstStyle/>
                    <a:p>
                      <a:pPr algn="l" fontAlgn="b"/>
                      <a:r>
                        <a:rPr lang="en-US" sz="1800" u="none" strike="noStrike" dirty="0">
                          <a:effectLst/>
                          <a:latin typeface="Segoe UI" panose="020B0502040204020203" pitchFamily="34" charset="0"/>
                          <a:cs typeface="Segoe UI" panose="020B0502040204020203" pitchFamily="34" charset="0"/>
                        </a:rPr>
                        <a:t>Yes</a:t>
                      </a:r>
                      <a:endParaRPr lang="en-US" sz="1800" b="0" i="0" u="none" strike="noStrike" dirty="0">
                        <a:solidFill>
                          <a:srgbClr val="000000"/>
                        </a:solidFill>
                        <a:effectLst/>
                        <a:latin typeface="Segoe UI" panose="020B0502040204020203" pitchFamily="34" charset="0"/>
                        <a:cs typeface="Segoe UI" panose="020B0502040204020203" pitchFamily="34" charset="0"/>
                      </a:endParaRPr>
                    </a:p>
                  </a:txBody>
                  <a:tcPr anchor="b"/>
                </a:tc>
                <a:extLst>
                  <a:ext uri="{0D108BD9-81ED-4DB2-BD59-A6C34878D82A}">
                    <a16:rowId xmlns:a16="http://schemas.microsoft.com/office/drawing/2014/main" val="10003"/>
                  </a:ext>
                </a:extLst>
              </a:tr>
              <a:tr h="370840">
                <a:tc>
                  <a:txBody>
                    <a:bodyPr/>
                    <a:lstStyle/>
                    <a:p>
                      <a:pPr algn="l" fontAlgn="b"/>
                      <a:r>
                        <a:rPr lang="en-US" sz="1800" u="none" strike="noStrike" dirty="0">
                          <a:effectLst/>
                          <a:latin typeface="Segoe UI" panose="020B0502040204020203" pitchFamily="34" charset="0"/>
                          <a:cs typeface="Segoe UI" panose="020B0502040204020203" pitchFamily="34" charset="0"/>
                        </a:rPr>
                        <a:t>   Trying to protect overuse of your servers?</a:t>
                      </a:r>
                      <a:endParaRPr lang="en-US" sz="1800" b="0" i="0" u="none" strike="noStrike" dirty="0">
                        <a:solidFill>
                          <a:srgbClr val="000000"/>
                        </a:solidFill>
                        <a:effectLst/>
                        <a:latin typeface="Segoe UI" panose="020B0502040204020203" pitchFamily="34" charset="0"/>
                        <a:cs typeface="Segoe UI" panose="020B0502040204020203" pitchFamily="34" charset="0"/>
                      </a:endParaRPr>
                    </a:p>
                  </a:txBody>
                  <a:tcPr anchor="b"/>
                </a:tc>
                <a:tc>
                  <a:txBody>
                    <a:bodyPr/>
                    <a:lstStyle/>
                    <a:p>
                      <a:pPr algn="l" fontAlgn="b"/>
                      <a:r>
                        <a:rPr lang="en-US" sz="1800" u="none" strike="noStrike" dirty="0">
                          <a:effectLst/>
                          <a:latin typeface="Segoe UI" panose="020B0502040204020203" pitchFamily="34" charset="0"/>
                          <a:cs typeface="Segoe UI" panose="020B0502040204020203" pitchFamily="34" charset="0"/>
                        </a:rPr>
                        <a:t>Yes</a:t>
                      </a:r>
                      <a:endParaRPr lang="en-US" sz="1800" b="0" i="0" u="none" strike="noStrike" dirty="0">
                        <a:solidFill>
                          <a:srgbClr val="000000"/>
                        </a:solidFill>
                        <a:effectLst/>
                        <a:latin typeface="Segoe UI" panose="020B0502040204020203" pitchFamily="34" charset="0"/>
                        <a:cs typeface="Segoe UI" panose="020B0502040204020203" pitchFamily="34" charset="0"/>
                      </a:endParaRPr>
                    </a:p>
                  </a:txBody>
                  <a:tcPr anchor="b"/>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7086015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Security</a:t>
            </a:r>
          </a:p>
        </p:txBody>
      </p:sp>
      <p:sp>
        <p:nvSpPr>
          <p:cNvPr id="4" name="Slide Number Placeholder 3"/>
          <p:cNvSpPr>
            <a:spLocks noGrp="1"/>
          </p:cNvSpPr>
          <p:nvPr>
            <p:ph type="sldNum" sz="quarter" idx="12"/>
          </p:nvPr>
        </p:nvSpPr>
        <p:spPr/>
        <p:txBody>
          <a:bodyPr/>
          <a:lstStyle/>
          <a:p>
            <a:fld id="{A0AE9EC9-F182-4A35-8041-CBBE9CFA6E78}" type="slidenum">
              <a:rPr lang="en-US" smtClean="0"/>
              <a:pPr/>
              <a:t>57</a:t>
            </a:fld>
            <a:endParaRPr lang="en-US"/>
          </a:p>
        </p:txBody>
      </p:sp>
      <p:sp>
        <p:nvSpPr>
          <p:cNvPr id="3" name="Content Placeholder 2"/>
          <p:cNvSpPr>
            <a:spLocks noGrp="1"/>
          </p:cNvSpPr>
          <p:nvPr>
            <p:ph type="body" sz="quarter" idx="13"/>
          </p:nvPr>
        </p:nvSpPr>
        <p:spPr/>
        <p:txBody>
          <a:bodyPr/>
          <a:lstStyle/>
          <a:p>
            <a:r>
              <a:rPr lang="en-US" noProof="0" dirty="0"/>
              <a:t>Do not expose your domain model</a:t>
            </a:r>
          </a:p>
          <a:p>
            <a:r>
              <a:rPr lang="en-US" noProof="0" dirty="0"/>
              <a:t>Always use SSL</a:t>
            </a:r>
          </a:p>
          <a:p>
            <a:r>
              <a:rPr lang="en-US" noProof="0" dirty="0"/>
              <a:t>Secure the API itself</a:t>
            </a:r>
          </a:p>
          <a:p>
            <a:pPr lvl="1"/>
            <a:r>
              <a:rPr lang="en-US" noProof="0" dirty="0"/>
              <a:t>HTTP Basic Authentication </a:t>
            </a:r>
          </a:p>
          <a:p>
            <a:pPr lvl="1"/>
            <a:r>
              <a:rPr lang="en-US" noProof="0" dirty="0"/>
              <a:t>API token keys</a:t>
            </a:r>
          </a:p>
          <a:p>
            <a:pPr lvl="1"/>
            <a:r>
              <a:rPr lang="en-US" noProof="0" dirty="0"/>
              <a:t>Custom authentication mechanism with cookies or token</a:t>
            </a:r>
          </a:p>
          <a:p>
            <a:pPr lvl="1"/>
            <a:r>
              <a:rPr lang="en-US" noProof="0" dirty="0"/>
              <a:t>JWT tokens</a:t>
            </a:r>
          </a:p>
          <a:p>
            <a:pPr lvl="1"/>
            <a:r>
              <a:rPr lang="en-US" noProof="0" dirty="0"/>
              <a:t>OAuth</a:t>
            </a:r>
          </a:p>
          <a:p>
            <a:pPr lvl="7"/>
            <a:endParaRPr lang="en-US" noProof="0" dirty="0"/>
          </a:p>
          <a:p>
            <a:endParaRPr lang="en-US" noProof="0" dirty="0"/>
          </a:p>
        </p:txBody>
      </p:sp>
    </p:spTree>
    <p:extLst>
      <p:ext uri="{BB962C8B-B14F-4D97-AF65-F5344CB8AC3E}">
        <p14:creationId xmlns:p14="http://schemas.microsoft.com/office/powerpoint/2010/main" val="7442284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noProof="0" dirty="0"/>
              <a:t>Demo: Web API Security using simple Key</a:t>
            </a:r>
          </a:p>
        </p:txBody>
      </p:sp>
      <p:sp>
        <p:nvSpPr>
          <p:cNvPr id="4" name="Slide Number Placeholder 3"/>
          <p:cNvSpPr>
            <a:spLocks noGrp="1"/>
          </p:cNvSpPr>
          <p:nvPr>
            <p:ph type="sldNum" sz="quarter" idx="4294967295"/>
          </p:nvPr>
        </p:nvSpPr>
        <p:spPr>
          <a:xfrm>
            <a:off x="9347200" y="6492875"/>
            <a:ext cx="2844800" cy="365125"/>
          </a:xfrm>
        </p:spPr>
        <p:txBody>
          <a:bodyPr/>
          <a:lstStyle/>
          <a:p>
            <a:pPr>
              <a:defRPr/>
            </a:pPr>
            <a:fld id="{A0AE9EC9-F182-4A35-8041-CBBE9CFA6E78}" type="slidenum">
              <a:rPr lang="en-US" smtClean="0"/>
              <a:pPr>
                <a:defRPr/>
              </a:pPr>
              <a:t>58</a:t>
            </a:fld>
            <a:endParaRPr lang="en-US"/>
          </a:p>
        </p:txBody>
      </p:sp>
    </p:spTree>
    <p:extLst>
      <p:ext uri="{BB962C8B-B14F-4D97-AF65-F5344CB8AC3E}">
        <p14:creationId xmlns:p14="http://schemas.microsoft.com/office/powerpoint/2010/main" val="21075300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ECDCA-C37D-4272-92A0-8E664E55D334}"/>
              </a:ext>
            </a:extLst>
          </p:cNvPr>
          <p:cNvSpPr>
            <a:spLocks noGrp="1"/>
          </p:cNvSpPr>
          <p:nvPr>
            <p:ph type="title"/>
          </p:nvPr>
        </p:nvSpPr>
        <p:spPr/>
        <p:txBody>
          <a:bodyPr/>
          <a:lstStyle/>
          <a:p>
            <a:r>
              <a:rPr lang="en-US" noProof="0" dirty="0"/>
              <a:t>Security</a:t>
            </a:r>
          </a:p>
        </p:txBody>
      </p:sp>
      <p:sp>
        <p:nvSpPr>
          <p:cNvPr id="3" name="Slide Number Placeholder 2">
            <a:extLst>
              <a:ext uri="{FF2B5EF4-FFF2-40B4-BE49-F238E27FC236}">
                <a16:creationId xmlns:a16="http://schemas.microsoft.com/office/drawing/2014/main" id="{0C68439A-B4EA-42B2-90C9-E00ABFFDED0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000" b="0" i="0" u="none" strike="noStrike" kern="1200" cap="none" spc="0" normalizeH="0" baseline="0" noProof="0" smtClean="0">
                <a:ln>
                  <a:noFill/>
                </a:ln>
                <a:solidFill>
                  <a:prstClr val="black">
                    <a:tint val="75000"/>
                  </a:prstClr>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000" b="0" i="0" u="none" strike="noStrike" kern="1200" cap="none" spc="0" normalizeH="0" baseline="0" noProof="0" dirty="0">
              <a:ln>
                <a:noFill/>
              </a:ln>
              <a:solidFill>
                <a:prstClr val="black">
                  <a:tint val="75000"/>
                </a:prstClr>
              </a:solidFill>
              <a:effectLst/>
              <a:uLnTx/>
              <a:uFillTx/>
              <a:latin typeface="Segoe UI" panose="020B0502040204020203" pitchFamily="34" charset="0"/>
              <a:ea typeface="+mn-ea"/>
              <a:cs typeface="Segoe UI" panose="020B0502040204020203" pitchFamily="34" charset="0"/>
            </a:endParaRPr>
          </a:p>
        </p:txBody>
      </p:sp>
      <p:sp>
        <p:nvSpPr>
          <p:cNvPr id="4" name="Text Placeholder 3">
            <a:extLst>
              <a:ext uri="{FF2B5EF4-FFF2-40B4-BE49-F238E27FC236}">
                <a16:creationId xmlns:a16="http://schemas.microsoft.com/office/drawing/2014/main" id="{AF6E9554-8FDB-4A1D-A208-8BBF85F87AC4}"/>
              </a:ext>
            </a:extLst>
          </p:cNvPr>
          <p:cNvSpPr>
            <a:spLocks noGrp="1"/>
          </p:cNvSpPr>
          <p:nvPr>
            <p:ph type="body" sz="quarter" idx="13"/>
          </p:nvPr>
        </p:nvSpPr>
        <p:spPr/>
        <p:txBody>
          <a:bodyPr/>
          <a:lstStyle/>
          <a:p>
            <a:r>
              <a:rPr lang="en-US" noProof="0" dirty="0"/>
              <a:t>JWT tokens</a:t>
            </a:r>
          </a:p>
          <a:p>
            <a:pPr lvl="1"/>
            <a:r>
              <a:rPr lang="en-US" noProof="0" dirty="0"/>
              <a:t>Open standard (RFC 7519)</a:t>
            </a:r>
          </a:p>
          <a:p>
            <a:pPr lvl="1"/>
            <a:r>
              <a:rPr lang="en-US" noProof="0" dirty="0"/>
              <a:t>JSON</a:t>
            </a:r>
          </a:p>
          <a:p>
            <a:pPr lvl="1"/>
            <a:r>
              <a:rPr lang="en-US" noProof="0" dirty="0"/>
              <a:t>Compact and self-contained way for </a:t>
            </a:r>
            <a:r>
              <a:rPr lang="en-US" noProof="0" dirty="0" err="1"/>
              <a:t>securilly</a:t>
            </a:r>
            <a:r>
              <a:rPr lang="en-US" noProof="0" dirty="0"/>
              <a:t> transmit </a:t>
            </a:r>
            <a:r>
              <a:rPr lang="en-US" noProof="0" dirty="0" err="1"/>
              <a:t>informations</a:t>
            </a:r>
            <a:r>
              <a:rPr lang="en-US" noProof="0" dirty="0"/>
              <a:t> between parties</a:t>
            </a:r>
          </a:p>
          <a:p>
            <a:pPr lvl="1"/>
            <a:r>
              <a:rPr lang="en-US" noProof="0" dirty="0"/>
              <a:t>Signed using secrets (HMAC) or public/private key pair (RSA)</a:t>
            </a:r>
          </a:p>
          <a:p>
            <a:pPr lvl="1"/>
            <a:r>
              <a:rPr lang="en-US" noProof="0" dirty="0"/>
              <a:t>Base64 encoded</a:t>
            </a:r>
          </a:p>
          <a:p>
            <a:pPr lvl="1"/>
            <a:r>
              <a:rPr lang="en-US" noProof="0" dirty="0"/>
              <a:t>Can be sent through URL, POST or HTTP header</a:t>
            </a:r>
          </a:p>
          <a:p>
            <a:pPr lvl="1"/>
            <a:r>
              <a:rPr lang="en-US" noProof="0" dirty="0"/>
              <a:t>Used by authentication flows like OAuth and </a:t>
            </a:r>
            <a:r>
              <a:rPr lang="en-US" noProof="0" dirty="0" err="1"/>
              <a:t>OpenId</a:t>
            </a:r>
            <a:r>
              <a:rPr lang="en-US" noProof="0" dirty="0"/>
              <a:t> Connect</a:t>
            </a:r>
          </a:p>
          <a:p>
            <a:pPr lvl="1"/>
            <a:r>
              <a:rPr lang="en-US" noProof="0" dirty="0"/>
              <a:t>Normally are only signed and not encrypted. Always use over HTTPS/SSL. </a:t>
            </a:r>
          </a:p>
        </p:txBody>
      </p:sp>
    </p:spTree>
    <p:extLst>
      <p:ext uri="{BB962C8B-B14F-4D97-AF65-F5344CB8AC3E}">
        <p14:creationId xmlns:p14="http://schemas.microsoft.com/office/powerpoint/2010/main" val="562629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is </a:t>
            </a:r>
            <a:r>
              <a:rPr lang="en-US" noProof="0" dirty="0">
                <a:solidFill>
                  <a:srgbClr val="FF0000"/>
                </a:solidFill>
              </a:rPr>
              <a:t>Re</a:t>
            </a:r>
            <a:r>
              <a:rPr lang="en-US" noProof="0" dirty="0"/>
              <a:t>presentational </a:t>
            </a:r>
            <a:r>
              <a:rPr lang="en-US" noProof="0" dirty="0">
                <a:solidFill>
                  <a:srgbClr val="FF0000"/>
                </a:solidFill>
              </a:rPr>
              <a:t>S</a:t>
            </a:r>
            <a:r>
              <a:rPr lang="en-US" noProof="0" dirty="0"/>
              <a:t>tate </a:t>
            </a:r>
            <a:r>
              <a:rPr lang="en-US" noProof="0" dirty="0">
                <a:solidFill>
                  <a:srgbClr val="FF0000"/>
                </a:solidFill>
              </a:rPr>
              <a:t>T</a:t>
            </a:r>
            <a:r>
              <a:rPr lang="en-US" noProof="0" dirty="0"/>
              <a:t>ransfer?</a:t>
            </a:r>
          </a:p>
        </p:txBody>
      </p:sp>
      <p:sp>
        <p:nvSpPr>
          <p:cNvPr id="5" name="Slide Number Placeholder 4"/>
          <p:cNvSpPr>
            <a:spLocks noGrp="1"/>
          </p:cNvSpPr>
          <p:nvPr>
            <p:ph type="sldNum" sz="quarter" idx="12"/>
          </p:nvPr>
        </p:nvSpPr>
        <p:spPr/>
        <p:txBody>
          <a:bodyPr/>
          <a:lstStyle/>
          <a:p>
            <a:fld id="{026CCAEB-CB17-44EB-A892-4553F1D666B6}" type="slidenum">
              <a:rPr lang="en-US" smtClean="0"/>
              <a:pPr/>
              <a:t>6</a:t>
            </a:fld>
            <a:endParaRPr lang="en-US" dirty="0"/>
          </a:p>
        </p:txBody>
      </p:sp>
      <p:sp>
        <p:nvSpPr>
          <p:cNvPr id="3" name="Content Placeholder 2"/>
          <p:cNvSpPr>
            <a:spLocks noGrp="1"/>
          </p:cNvSpPr>
          <p:nvPr>
            <p:ph type="body" sz="quarter" idx="13"/>
          </p:nvPr>
        </p:nvSpPr>
        <p:spPr/>
        <p:txBody>
          <a:bodyPr/>
          <a:lstStyle/>
          <a:p>
            <a:r>
              <a:rPr lang="en-US" noProof="0" dirty="0"/>
              <a:t>REST defines a set of </a:t>
            </a:r>
            <a:r>
              <a:rPr lang="en-US" i="1" noProof="0" dirty="0"/>
              <a:t>design principles and architectural styles </a:t>
            </a:r>
            <a:r>
              <a:rPr lang="en-US" noProof="0" dirty="0"/>
              <a:t>for highly scalable distributed systems</a:t>
            </a:r>
          </a:p>
          <a:p>
            <a:r>
              <a:rPr lang="en-US" noProof="0" dirty="0"/>
              <a:t>REST is coined by Roy Fielding in his PhD thesis in 2000</a:t>
            </a:r>
          </a:p>
          <a:p>
            <a:r>
              <a:rPr lang="en-US" noProof="0" dirty="0"/>
              <a:t>Roy is also the principle author of the HTTP specification and the co-author of the Uniform Resource Identifier (URI) specification</a:t>
            </a:r>
          </a:p>
          <a:p>
            <a:r>
              <a:rPr lang="en-US" noProof="0" dirty="0"/>
              <a:t>The World Wide Web is an existing proof of a massively scalable distributed system that follows REST principles</a:t>
            </a:r>
          </a:p>
          <a:p>
            <a:endParaRPr lang="en-US" noProof="0" dirty="0"/>
          </a:p>
        </p:txBody>
      </p:sp>
    </p:spTree>
    <p:extLst>
      <p:ext uri="{BB962C8B-B14F-4D97-AF65-F5344CB8AC3E}">
        <p14:creationId xmlns:p14="http://schemas.microsoft.com/office/powerpoint/2010/main" val="34506258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29498-1D77-4141-959E-A98ACCBBCE41}"/>
              </a:ext>
            </a:extLst>
          </p:cNvPr>
          <p:cNvSpPr>
            <a:spLocks noGrp="1"/>
          </p:cNvSpPr>
          <p:nvPr>
            <p:ph type="title"/>
          </p:nvPr>
        </p:nvSpPr>
        <p:spPr/>
        <p:txBody>
          <a:bodyPr/>
          <a:lstStyle/>
          <a:p>
            <a:r>
              <a:rPr lang="en-US" noProof="0" dirty="0"/>
              <a:t>Security</a:t>
            </a:r>
          </a:p>
        </p:txBody>
      </p:sp>
      <p:sp>
        <p:nvSpPr>
          <p:cNvPr id="3" name="Slide Number Placeholder 2">
            <a:extLst>
              <a:ext uri="{FF2B5EF4-FFF2-40B4-BE49-F238E27FC236}">
                <a16:creationId xmlns:a16="http://schemas.microsoft.com/office/drawing/2014/main" id="{373C05A7-BEEA-46EF-8F8D-B2A47334AAF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000" b="0" i="0" u="none" strike="noStrike" kern="1200" cap="none" spc="0" normalizeH="0" baseline="0" noProof="0" smtClean="0">
                <a:ln>
                  <a:noFill/>
                </a:ln>
                <a:solidFill>
                  <a:prstClr val="black">
                    <a:tint val="75000"/>
                  </a:prstClr>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000" b="0" i="0" u="none" strike="noStrike" kern="1200" cap="none" spc="0" normalizeH="0" baseline="0" noProof="0" dirty="0">
              <a:ln>
                <a:noFill/>
              </a:ln>
              <a:solidFill>
                <a:prstClr val="black">
                  <a:tint val="75000"/>
                </a:prstClr>
              </a:solidFill>
              <a:effectLst/>
              <a:uLnTx/>
              <a:uFillTx/>
              <a:latin typeface="Segoe UI" panose="020B0502040204020203" pitchFamily="34" charset="0"/>
              <a:ea typeface="+mn-ea"/>
              <a:cs typeface="Segoe UI" panose="020B0502040204020203" pitchFamily="34" charset="0"/>
            </a:endParaRPr>
          </a:p>
        </p:txBody>
      </p:sp>
      <p:sp>
        <p:nvSpPr>
          <p:cNvPr id="4" name="Text Placeholder 3">
            <a:extLst>
              <a:ext uri="{FF2B5EF4-FFF2-40B4-BE49-F238E27FC236}">
                <a16:creationId xmlns:a16="http://schemas.microsoft.com/office/drawing/2014/main" id="{A5DDA350-B6E0-4367-9D16-E7FEC0408D4C}"/>
              </a:ext>
            </a:extLst>
          </p:cNvPr>
          <p:cNvSpPr>
            <a:spLocks noGrp="1"/>
          </p:cNvSpPr>
          <p:nvPr>
            <p:ph type="body" sz="quarter" idx="13"/>
          </p:nvPr>
        </p:nvSpPr>
        <p:spPr/>
        <p:txBody>
          <a:bodyPr/>
          <a:lstStyle/>
          <a:p>
            <a:r>
              <a:rPr lang="en-US" noProof="0" dirty="0"/>
              <a:t>Configure application to authorize with JWT tokens:</a:t>
            </a:r>
          </a:p>
          <a:p>
            <a:endParaRPr lang="en-US" noProof="0" dirty="0"/>
          </a:p>
        </p:txBody>
      </p:sp>
      <p:sp>
        <p:nvSpPr>
          <p:cNvPr id="5" name="TextBox 4">
            <a:extLst>
              <a:ext uri="{FF2B5EF4-FFF2-40B4-BE49-F238E27FC236}">
                <a16:creationId xmlns:a16="http://schemas.microsoft.com/office/drawing/2014/main" id="{00070BA2-03BC-4DDE-86B1-615179D16CD1}"/>
              </a:ext>
            </a:extLst>
          </p:cNvPr>
          <p:cNvSpPr txBox="1"/>
          <p:nvPr/>
        </p:nvSpPr>
        <p:spPr>
          <a:xfrm>
            <a:off x="665226" y="1574733"/>
            <a:ext cx="10144124" cy="4524315"/>
          </a:xfrm>
          <a:prstGeom prst="rect">
            <a:avLst/>
          </a:prstGeom>
          <a:noFill/>
        </p:spPr>
        <p:txBody>
          <a:bodyPr wrap="none" rtlCol="0">
            <a:spAutoFit/>
          </a:bodyPr>
          <a:lstStyle/>
          <a:p>
            <a:pPr>
              <a:lnSpc>
                <a:spcPct val="107000"/>
              </a:lnSpc>
              <a:spcAft>
                <a:spcPts val="0"/>
              </a:spcAft>
            </a:pP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ConfigureServices</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IServiceCollection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services){</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0"/>
              </a:spcAft>
            </a:pP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key =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Encoding.ASCII.GetBytes</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appSettings.Secret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0"/>
              </a:spcAft>
            </a:pP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services.AddAuthentication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aut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=&gt;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0"/>
              </a:spcAft>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aut.DefaultAuthenticateScheme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JwtBearerDefaults.AuthenticationScheme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0"/>
              </a:spcAft>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aut.DefaultChallengeScheme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JwtBearerDefaults.AuthenticationScheme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0"/>
              </a:spcAft>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0"/>
              </a:spcAft>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AddJwtBearer</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(o =&gt;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0"/>
              </a:spcAft>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o.RequireHttpsMetadata</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false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0"/>
              </a:spcAft>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o.SaveToken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true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0"/>
              </a:spcAft>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o.TokenValidationParameters</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TokenValidationParameters</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0"/>
              </a:spcAft>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ValidateIssuerSigningKey</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true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0"/>
              </a:spcAft>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IssuerSigningKey</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SymmetricSecurityKey</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(key)</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0"/>
              </a:spcAft>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355057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75751-39BB-4AD1-915C-FB9CD7DC00CF}"/>
              </a:ext>
            </a:extLst>
          </p:cNvPr>
          <p:cNvSpPr>
            <a:spLocks noGrp="1"/>
          </p:cNvSpPr>
          <p:nvPr>
            <p:ph type="title"/>
          </p:nvPr>
        </p:nvSpPr>
        <p:spPr/>
        <p:txBody>
          <a:bodyPr/>
          <a:lstStyle/>
          <a:p>
            <a:r>
              <a:rPr lang="en-US" noProof="0" dirty="0"/>
              <a:t>Security</a:t>
            </a:r>
          </a:p>
        </p:txBody>
      </p:sp>
      <p:sp>
        <p:nvSpPr>
          <p:cNvPr id="3" name="Slide Number Placeholder 2">
            <a:extLst>
              <a:ext uri="{FF2B5EF4-FFF2-40B4-BE49-F238E27FC236}">
                <a16:creationId xmlns:a16="http://schemas.microsoft.com/office/drawing/2014/main" id="{18FBB32D-63B2-477A-A088-65E790EB099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000" b="0" i="0" u="none" strike="noStrike" kern="1200" cap="none" spc="0" normalizeH="0" baseline="0" noProof="0" smtClean="0">
                <a:ln>
                  <a:noFill/>
                </a:ln>
                <a:solidFill>
                  <a:prstClr val="black">
                    <a:tint val="75000"/>
                  </a:prstClr>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000" b="0" i="0" u="none" strike="noStrike" kern="1200" cap="none" spc="0" normalizeH="0" baseline="0" noProof="0" dirty="0">
              <a:ln>
                <a:noFill/>
              </a:ln>
              <a:solidFill>
                <a:prstClr val="black">
                  <a:tint val="75000"/>
                </a:prstClr>
              </a:solidFill>
              <a:effectLst/>
              <a:uLnTx/>
              <a:uFillTx/>
              <a:latin typeface="Segoe UI" panose="020B0502040204020203" pitchFamily="34" charset="0"/>
              <a:ea typeface="+mn-ea"/>
              <a:cs typeface="Segoe UI" panose="020B0502040204020203" pitchFamily="34" charset="0"/>
            </a:endParaRPr>
          </a:p>
        </p:txBody>
      </p:sp>
      <p:sp>
        <p:nvSpPr>
          <p:cNvPr id="4" name="Text Placeholder 3">
            <a:extLst>
              <a:ext uri="{FF2B5EF4-FFF2-40B4-BE49-F238E27FC236}">
                <a16:creationId xmlns:a16="http://schemas.microsoft.com/office/drawing/2014/main" id="{C0D5DEF5-61CD-410F-89B5-E55A460B8FA1}"/>
              </a:ext>
            </a:extLst>
          </p:cNvPr>
          <p:cNvSpPr>
            <a:spLocks noGrp="1"/>
          </p:cNvSpPr>
          <p:nvPr>
            <p:ph type="body" sz="quarter" idx="13"/>
          </p:nvPr>
        </p:nvSpPr>
        <p:spPr/>
        <p:txBody>
          <a:bodyPr/>
          <a:lstStyle/>
          <a:p>
            <a:r>
              <a:rPr lang="en-US" noProof="0" dirty="0"/>
              <a:t>How to generate JWT tokens:</a:t>
            </a:r>
          </a:p>
          <a:p>
            <a:endParaRPr lang="en-US" noProof="0" dirty="0"/>
          </a:p>
        </p:txBody>
      </p:sp>
      <p:sp>
        <p:nvSpPr>
          <p:cNvPr id="5" name="TextBox 4">
            <a:extLst>
              <a:ext uri="{FF2B5EF4-FFF2-40B4-BE49-F238E27FC236}">
                <a16:creationId xmlns:a16="http://schemas.microsoft.com/office/drawing/2014/main" id="{4D34225E-C141-4E55-B013-0A318E857CCF}"/>
              </a:ext>
            </a:extLst>
          </p:cNvPr>
          <p:cNvSpPr txBox="1"/>
          <p:nvPr/>
        </p:nvSpPr>
        <p:spPr>
          <a:xfrm>
            <a:off x="615696" y="1530157"/>
            <a:ext cx="9450023" cy="5122556"/>
          </a:xfrm>
          <a:prstGeom prst="rect">
            <a:avLst/>
          </a:prstGeom>
          <a:noFill/>
        </p:spPr>
        <p:txBody>
          <a:bodyPr wrap="none" rtlCol="0">
            <a:spAutoFit/>
          </a:bodyPr>
          <a:lstStyle/>
          <a:p>
            <a:pPr>
              <a:lnSpc>
                <a:spcPct val="107000"/>
              </a:lnSpc>
              <a:spcAft>
                <a:spcPts val="800"/>
              </a:spcAft>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tokenHandler</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JwtSecurityTokenHandler</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key =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Encoding.ASCII.GetBytes</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(_</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appSettings.Secret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tokenDescriptor</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SecurityTokenDescriptor</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Subject =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ClaimsIdentity</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Claim[]{</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Claim(</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ClaimTypes.Name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user.UserName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Expires =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DateTime.UtcNow.AddDays</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(2),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SigningCredentials</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p>
          <a:p>
            <a:pPr>
              <a:lnSpc>
                <a:spcPct val="107000"/>
              </a:lnSpc>
              <a:spcAft>
                <a:spcPts val="0"/>
              </a:spcAft>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SigningCredentials</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SymmetricSecurityKey</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(key),</a:t>
            </a:r>
          </a:p>
          <a:p>
            <a:pPr>
              <a:lnSpc>
                <a:spcPct val="107000"/>
              </a:lnSpc>
              <a:spcAft>
                <a:spcPts val="0"/>
              </a:spcAft>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SecurityAlgorithms.HmacSha256Signature)</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token =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tokenHandler.CreateToken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tokenDescriptor</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user.Token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tokenHandler.WriteToken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(token)</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0386104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1" y="1143000"/>
            <a:ext cx="6257925" cy="2286000"/>
          </a:xfrm>
        </p:spPr>
        <p:txBody>
          <a:bodyPr/>
          <a:lstStyle/>
          <a:p>
            <a:r>
              <a:rPr lang="en-US" noProof="0" dirty="0"/>
              <a:t>Demo: Web API Authorization with </a:t>
            </a:r>
            <a:r>
              <a:rPr lang="en-US" noProof="0" dirty="0" err="1"/>
              <a:t>Jwt</a:t>
            </a:r>
            <a:r>
              <a:rPr lang="en-US" noProof="0" dirty="0"/>
              <a:t> Token</a:t>
            </a:r>
          </a:p>
        </p:txBody>
      </p:sp>
      <p:sp>
        <p:nvSpPr>
          <p:cNvPr id="4" name="Slide Number Placeholder 3"/>
          <p:cNvSpPr>
            <a:spLocks noGrp="1"/>
          </p:cNvSpPr>
          <p:nvPr>
            <p:ph type="sldNum" sz="quarter" idx="4294967295"/>
          </p:nvPr>
        </p:nvSpPr>
        <p:spPr>
          <a:xfrm>
            <a:off x="9347200" y="6492875"/>
            <a:ext cx="2844800" cy="365125"/>
          </a:xfrm>
        </p:spPr>
        <p:txBody>
          <a:bodyPr/>
          <a:lstStyle/>
          <a:p>
            <a:pPr>
              <a:defRPr/>
            </a:pPr>
            <a:fld id="{A0AE9EC9-F182-4A35-8041-CBBE9CFA6E78}" type="slidenum">
              <a:rPr lang="en-US" smtClean="0"/>
              <a:pPr>
                <a:defRPr/>
              </a:pPr>
              <a:t>62</a:t>
            </a:fld>
            <a:endParaRPr lang="en-US"/>
          </a:p>
        </p:txBody>
      </p:sp>
    </p:spTree>
    <p:extLst>
      <p:ext uri="{BB962C8B-B14F-4D97-AF65-F5344CB8AC3E}">
        <p14:creationId xmlns:p14="http://schemas.microsoft.com/office/powerpoint/2010/main" val="5317936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FC573D-16C5-47DE-8CA2-FFE9527375D3}"/>
              </a:ext>
            </a:extLst>
          </p:cNvPr>
          <p:cNvSpPr>
            <a:spLocks noGrp="1"/>
          </p:cNvSpPr>
          <p:nvPr>
            <p:ph type="title"/>
          </p:nvPr>
        </p:nvSpPr>
        <p:spPr/>
        <p:txBody>
          <a:bodyPr/>
          <a:lstStyle/>
          <a:p>
            <a:r>
              <a:rPr lang="en-US" noProof="0" dirty="0"/>
              <a:t>Module 5: Web </a:t>
            </a:r>
            <a:r>
              <a:rPr lang="en-US" noProof="0" dirty="0" err="1"/>
              <a:t>Api</a:t>
            </a:r>
            <a:br>
              <a:rPr lang="en-US" noProof="0" dirty="0"/>
            </a:br>
            <a:endParaRPr lang="en-US" noProof="0" dirty="0"/>
          </a:p>
        </p:txBody>
      </p:sp>
      <p:sp>
        <p:nvSpPr>
          <p:cNvPr id="4" name="Text Placeholder 3">
            <a:extLst>
              <a:ext uri="{FF2B5EF4-FFF2-40B4-BE49-F238E27FC236}">
                <a16:creationId xmlns:a16="http://schemas.microsoft.com/office/drawing/2014/main" id="{26DC8797-8216-4551-9EC7-DCC9E36526C4}"/>
              </a:ext>
            </a:extLst>
          </p:cNvPr>
          <p:cNvSpPr>
            <a:spLocks noGrp="1"/>
          </p:cNvSpPr>
          <p:nvPr>
            <p:ph type="body" sz="quarter" idx="12"/>
          </p:nvPr>
        </p:nvSpPr>
        <p:spPr/>
        <p:txBody>
          <a:bodyPr/>
          <a:lstStyle/>
          <a:p>
            <a:r>
              <a:rPr lang="en-US" noProof="0" dirty="0"/>
              <a:t>Section 4: .NET </a:t>
            </a:r>
            <a:r>
              <a:rPr lang="en-US" noProof="0" dirty="0" err="1"/>
              <a:t>gRPC</a:t>
            </a:r>
            <a:r>
              <a:rPr lang="en-US" noProof="0" dirty="0"/>
              <a:t> Support</a:t>
            </a:r>
          </a:p>
        </p:txBody>
      </p:sp>
      <p:sp>
        <p:nvSpPr>
          <p:cNvPr id="5" name="Text Placeholder 4">
            <a:extLst>
              <a:ext uri="{FF2B5EF4-FFF2-40B4-BE49-F238E27FC236}">
                <a16:creationId xmlns:a16="http://schemas.microsoft.com/office/drawing/2014/main" id="{3059F528-E687-4E4B-9365-F28F22097767}"/>
              </a:ext>
            </a:extLst>
          </p:cNvPr>
          <p:cNvSpPr>
            <a:spLocks noGrp="1"/>
          </p:cNvSpPr>
          <p:nvPr>
            <p:ph type="body" sz="quarter" idx="14"/>
          </p:nvPr>
        </p:nvSpPr>
        <p:spPr/>
        <p:txBody>
          <a:bodyPr/>
          <a:lstStyle/>
          <a:p>
            <a:r>
              <a:rPr lang="en-US" noProof="0" dirty="0"/>
              <a:t>Lesson: Introduction to </a:t>
            </a:r>
            <a:r>
              <a:rPr lang="en-US" noProof="0" dirty="0" err="1"/>
              <a:t>gRPC</a:t>
            </a:r>
            <a:endParaRPr lang="en-US" noProof="0" dirty="0"/>
          </a:p>
        </p:txBody>
      </p:sp>
    </p:spTree>
    <p:extLst>
      <p:ext uri="{BB962C8B-B14F-4D97-AF65-F5344CB8AC3E}">
        <p14:creationId xmlns:p14="http://schemas.microsoft.com/office/powerpoint/2010/main" val="24313752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669CF0-81CC-4BBA-A4E2-AF5F2117A9A3}"/>
              </a:ext>
            </a:extLst>
          </p:cNvPr>
          <p:cNvSpPr>
            <a:spLocks noGrp="1"/>
          </p:cNvSpPr>
          <p:nvPr>
            <p:ph type="title"/>
          </p:nvPr>
        </p:nvSpPr>
        <p:spPr/>
        <p:txBody>
          <a:bodyPr/>
          <a:lstStyle/>
          <a:p>
            <a:r>
              <a:rPr lang="en-US" noProof="0" dirty="0"/>
              <a:t>What is </a:t>
            </a:r>
            <a:r>
              <a:rPr lang="en-US" noProof="0" dirty="0" err="1"/>
              <a:t>gRPC</a:t>
            </a:r>
            <a:endParaRPr lang="en-US" noProof="0" dirty="0"/>
          </a:p>
        </p:txBody>
      </p:sp>
      <p:sp>
        <p:nvSpPr>
          <p:cNvPr id="6" name="Text Placeholder 5">
            <a:extLst>
              <a:ext uri="{FF2B5EF4-FFF2-40B4-BE49-F238E27FC236}">
                <a16:creationId xmlns:a16="http://schemas.microsoft.com/office/drawing/2014/main" id="{A6FCCA35-FB75-4B99-AFC8-C07EB73D91DD}"/>
              </a:ext>
            </a:extLst>
          </p:cNvPr>
          <p:cNvSpPr>
            <a:spLocks noGrp="1"/>
          </p:cNvSpPr>
          <p:nvPr>
            <p:ph type="body" sz="quarter" idx="13"/>
          </p:nvPr>
        </p:nvSpPr>
        <p:spPr/>
        <p:txBody>
          <a:bodyPr/>
          <a:lstStyle/>
          <a:p>
            <a:r>
              <a:rPr lang="en-US" noProof="0" dirty="0"/>
              <a:t>Modern, open source remote procedure call (RPC) framework that can run anywhere</a:t>
            </a:r>
          </a:p>
          <a:p>
            <a:r>
              <a:rPr lang="en-US" noProof="0" dirty="0"/>
              <a:t>Enables client and server applications to communicate transparently</a:t>
            </a:r>
          </a:p>
          <a:p>
            <a:r>
              <a:rPr lang="en-US" noProof="0" dirty="0"/>
              <a:t>Makes it easier to build connected systems</a:t>
            </a:r>
          </a:p>
          <a:p>
            <a:r>
              <a:rPr lang="en-US" noProof="0" dirty="0"/>
              <a:t>Point-to-point real-time services that need to handle streaming requests or responses.</a:t>
            </a:r>
          </a:p>
          <a:p>
            <a:pPr marL="457200" lvl="1" indent="0">
              <a:buNone/>
            </a:pPr>
            <a:endParaRPr lang="en-US" noProof="0" dirty="0">
              <a:hlinkClick r:id="rId2"/>
            </a:endParaRPr>
          </a:p>
          <a:p>
            <a:pPr marL="0" indent="0">
              <a:buNone/>
            </a:pPr>
            <a:r>
              <a:rPr lang="en-US" sz="2200" b="1" noProof="0" dirty="0">
                <a:hlinkClick r:id="rId2"/>
              </a:rPr>
              <a:t>https://grpc.io</a:t>
            </a:r>
            <a:r>
              <a:rPr lang="en-US" sz="2200" b="1" noProof="0" dirty="0"/>
              <a:t>/</a:t>
            </a:r>
          </a:p>
        </p:txBody>
      </p:sp>
      <p:pic>
        <p:nvPicPr>
          <p:cNvPr id="2" name="Picture 1">
            <a:extLst>
              <a:ext uri="{FF2B5EF4-FFF2-40B4-BE49-F238E27FC236}">
                <a16:creationId xmlns:a16="http://schemas.microsoft.com/office/drawing/2014/main" id="{B2128539-A620-46DF-9A0C-6ECE1A5516AE}"/>
              </a:ext>
            </a:extLst>
          </p:cNvPr>
          <p:cNvPicPr>
            <a:picLocks noChangeAspect="1"/>
          </p:cNvPicPr>
          <p:nvPr/>
        </p:nvPicPr>
        <p:blipFill>
          <a:blip r:embed="rId3"/>
          <a:stretch>
            <a:fillRect/>
          </a:stretch>
        </p:blipFill>
        <p:spPr>
          <a:xfrm>
            <a:off x="9005678" y="5024287"/>
            <a:ext cx="2570626" cy="1074761"/>
          </a:xfrm>
          <a:prstGeom prst="rect">
            <a:avLst/>
          </a:prstGeom>
        </p:spPr>
      </p:pic>
    </p:spTree>
    <p:extLst>
      <p:ext uri="{BB962C8B-B14F-4D97-AF65-F5344CB8AC3E}">
        <p14:creationId xmlns:p14="http://schemas.microsoft.com/office/powerpoint/2010/main" val="37951717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1E55C-66C3-48FD-A85E-AAF947CB1FED}"/>
              </a:ext>
            </a:extLst>
          </p:cNvPr>
          <p:cNvSpPr>
            <a:spLocks noGrp="1"/>
          </p:cNvSpPr>
          <p:nvPr>
            <p:ph type="title"/>
          </p:nvPr>
        </p:nvSpPr>
        <p:spPr/>
        <p:txBody>
          <a:bodyPr/>
          <a:lstStyle/>
          <a:p>
            <a:r>
              <a:rPr lang="en-US" noProof="0" dirty="0" err="1"/>
              <a:t>gRPC</a:t>
            </a:r>
            <a:r>
              <a:rPr lang="en-US" noProof="0" dirty="0"/>
              <a:t> use cases</a:t>
            </a:r>
          </a:p>
        </p:txBody>
      </p:sp>
      <p:sp>
        <p:nvSpPr>
          <p:cNvPr id="3" name="Slide Number Placeholder 2">
            <a:extLst>
              <a:ext uri="{FF2B5EF4-FFF2-40B4-BE49-F238E27FC236}">
                <a16:creationId xmlns:a16="http://schemas.microsoft.com/office/drawing/2014/main" id="{CEBB3410-9145-4482-B0F3-4235D3CAF62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000" b="0" i="0" u="none" strike="noStrike" kern="1200" cap="none" spc="0" normalizeH="0" baseline="0" noProof="0" smtClean="0">
                <a:ln>
                  <a:noFill/>
                </a:ln>
                <a:solidFill>
                  <a:prstClr val="black">
                    <a:tint val="75000"/>
                  </a:prstClr>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000" b="0" i="0" u="none" strike="noStrike" kern="1200" cap="none" spc="0" normalizeH="0" baseline="0" noProof="0" dirty="0">
              <a:ln>
                <a:noFill/>
              </a:ln>
              <a:solidFill>
                <a:prstClr val="black">
                  <a:tint val="75000"/>
                </a:prstClr>
              </a:solidFill>
              <a:effectLst/>
              <a:uLnTx/>
              <a:uFillTx/>
              <a:latin typeface="Segoe UI" panose="020B0502040204020203" pitchFamily="34" charset="0"/>
              <a:ea typeface="+mn-ea"/>
              <a:cs typeface="Segoe UI" panose="020B0502040204020203" pitchFamily="34" charset="0"/>
            </a:endParaRPr>
          </a:p>
        </p:txBody>
      </p:sp>
      <p:sp>
        <p:nvSpPr>
          <p:cNvPr id="4" name="Text Placeholder 3">
            <a:extLst>
              <a:ext uri="{FF2B5EF4-FFF2-40B4-BE49-F238E27FC236}">
                <a16:creationId xmlns:a16="http://schemas.microsoft.com/office/drawing/2014/main" id="{5C04B1F3-D1DE-4B1D-9494-4266562F7119}"/>
              </a:ext>
            </a:extLst>
          </p:cNvPr>
          <p:cNvSpPr>
            <a:spLocks noGrp="1"/>
          </p:cNvSpPr>
          <p:nvPr>
            <p:ph type="body" sz="quarter" idx="13"/>
          </p:nvPr>
        </p:nvSpPr>
        <p:spPr/>
        <p:txBody>
          <a:bodyPr/>
          <a:lstStyle/>
          <a:p>
            <a:pPr algn="l">
              <a:buFont typeface="Arial" panose="020B0604020202020204" pitchFamily="34" charset="0"/>
              <a:buChar char="•"/>
            </a:pPr>
            <a:r>
              <a:rPr lang="en-US" b="0" i="0" noProof="0" dirty="0">
                <a:solidFill>
                  <a:srgbClr val="4A4A4A"/>
                </a:solidFill>
                <a:effectLst/>
                <a:latin typeface="Open Sans"/>
              </a:rPr>
              <a:t>Efficiently connecting polyglot services in microservices style architecture</a:t>
            </a:r>
          </a:p>
          <a:p>
            <a:pPr lvl="1">
              <a:buFont typeface="Arial" panose="020B0604020202020204" pitchFamily="34" charset="0"/>
              <a:buChar char="•"/>
            </a:pPr>
            <a:r>
              <a:rPr lang="en-US" noProof="0" dirty="0">
                <a:solidFill>
                  <a:srgbClr val="4A4A4A"/>
                </a:solidFill>
                <a:latin typeface="Open Sans"/>
              </a:rPr>
              <a:t>Support for more than 10 languages: </a:t>
            </a:r>
          </a:p>
          <a:p>
            <a:pPr marL="914400" lvl="2" indent="0">
              <a:buNone/>
            </a:pPr>
            <a:r>
              <a:rPr lang="en-US" b="0" i="0" noProof="0" dirty="0">
                <a:solidFill>
                  <a:srgbClr val="4A4A4A"/>
                </a:solidFill>
                <a:effectLst/>
                <a:latin typeface="Open Sans"/>
              </a:rPr>
              <a:t>C/C++, C#, Dart, Go, Java, Kotlin/JVM, Node.js, Objective-C, PHP, Python, Ruby</a:t>
            </a:r>
          </a:p>
          <a:p>
            <a:pPr algn="l">
              <a:buFont typeface="Arial" panose="020B0604020202020204" pitchFamily="34" charset="0"/>
              <a:buChar char="•"/>
            </a:pPr>
            <a:r>
              <a:rPr lang="en-US" b="0" i="0" noProof="0" dirty="0">
                <a:solidFill>
                  <a:srgbClr val="4A4A4A"/>
                </a:solidFill>
                <a:effectLst/>
                <a:latin typeface="Open Sans"/>
              </a:rPr>
              <a:t>Connect mobile devices to backend services </a:t>
            </a:r>
          </a:p>
          <a:p>
            <a:pPr algn="l">
              <a:buFont typeface="Arial" panose="020B0604020202020204" pitchFamily="34" charset="0"/>
              <a:buChar char="•"/>
            </a:pPr>
            <a:r>
              <a:rPr lang="en-US" b="0" i="0" noProof="0" dirty="0">
                <a:solidFill>
                  <a:srgbClr val="4A4A4A"/>
                </a:solidFill>
                <a:effectLst/>
                <a:latin typeface="Open Sans"/>
              </a:rPr>
              <a:t>Generate efficient client libraries</a:t>
            </a:r>
          </a:p>
          <a:p>
            <a:endParaRPr lang="en-US" noProof="0" dirty="0"/>
          </a:p>
        </p:txBody>
      </p:sp>
    </p:spTree>
    <p:extLst>
      <p:ext uri="{BB962C8B-B14F-4D97-AF65-F5344CB8AC3E}">
        <p14:creationId xmlns:p14="http://schemas.microsoft.com/office/powerpoint/2010/main" val="20129899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0A6C9-9B5D-49C8-BC0B-F72555BA7D62}"/>
              </a:ext>
            </a:extLst>
          </p:cNvPr>
          <p:cNvSpPr>
            <a:spLocks noGrp="1"/>
          </p:cNvSpPr>
          <p:nvPr>
            <p:ph type="title"/>
          </p:nvPr>
        </p:nvSpPr>
        <p:spPr/>
        <p:txBody>
          <a:bodyPr/>
          <a:lstStyle/>
          <a:p>
            <a:r>
              <a:rPr lang="en-US" noProof="0" dirty="0"/>
              <a:t>HTTP/2</a:t>
            </a:r>
          </a:p>
        </p:txBody>
      </p:sp>
      <p:sp>
        <p:nvSpPr>
          <p:cNvPr id="3" name="Slide Number Placeholder 2">
            <a:extLst>
              <a:ext uri="{FF2B5EF4-FFF2-40B4-BE49-F238E27FC236}">
                <a16:creationId xmlns:a16="http://schemas.microsoft.com/office/drawing/2014/main" id="{47A13F34-B870-47E8-9130-03240C47D0B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000" b="0" i="0" u="none" strike="noStrike" kern="1200" cap="none" spc="0" normalizeH="0" baseline="0" noProof="0" smtClean="0">
                <a:ln>
                  <a:noFill/>
                </a:ln>
                <a:solidFill>
                  <a:prstClr val="black">
                    <a:tint val="75000"/>
                  </a:prstClr>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000" b="0" i="0" u="none" strike="noStrike" kern="1200" cap="none" spc="0" normalizeH="0" baseline="0" noProof="0" dirty="0">
              <a:ln>
                <a:noFill/>
              </a:ln>
              <a:solidFill>
                <a:prstClr val="black">
                  <a:tint val="75000"/>
                </a:prstClr>
              </a:solidFill>
              <a:effectLst/>
              <a:uLnTx/>
              <a:uFillTx/>
              <a:latin typeface="Segoe UI" panose="020B0502040204020203" pitchFamily="34" charset="0"/>
              <a:ea typeface="+mn-ea"/>
              <a:cs typeface="Segoe UI" panose="020B0502040204020203" pitchFamily="34" charset="0"/>
            </a:endParaRPr>
          </a:p>
        </p:txBody>
      </p:sp>
      <p:sp>
        <p:nvSpPr>
          <p:cNvPr id="4" name="Text Placeholder 3">
            <a:extLst>
              <a:ext uri="{FF2B5EF4-FFF2-40B4-BE49-F238E27FC236}">
                <a16:creationId xmlns:a16="http://schemas.microsoft.com/office/drawing/2014/main" id="{1165BAF9-1CF1-4E67-B69B-6FC5B3B38A15}"/>
              </a:ext>
            </a:extLst>
          </p:cNvPr>
          <p:cNvSpPr>
            <a:spLocks noGrp="1"/>
          </p:cNvSpPr>
          <p:nvPr>
            <p:ph type="body" sz="quarter" idx="13"/>
          </p:nvPr>
        </p:nvSpPr>
        <p:spPr/>
        <p:txBody>
          <a:bodyPr/>
          <a:lstStyle/>
          <a:p>
            <a:r>
              <a:rPr lang="en-US" dirty="0" err="1"/>
              <a:t>gRPC</a:t>
            </a:r>
            <a:r>
              <a:rPr lang="en-US" dirty="0"/>
              <a:t> is built on top of HTTP/2</a:t>
            </a:r>
          </a:p>
          <a:p>
            <a:r>
              <a:rPr lang="en-US" dirty="0"/>
              <a:t>HTTP/2 is a replacement for HTTP representation “on the wire”</a:t>
            </a:r>
          </a:p>
          <a:p>
            <a:r>
              <a:rPr lang="en-US" dirty="0"/>
              <a:t>Keeps the methods, status codes and semantics of HTTP </a:t>
            </a:r>
          </a:p>
          <a:p>
            <a:r>
              <a:rPr lang="en-US" dirty="0"/>
              <a:t>Focus on performance and low latency</a:t>
            </a:r>
          </a:p>
          <a:p>
            <a:pPr algn="l"/>
            <a:r>
              <a:rPr lang="en-US" dirty="0"/>
              <a:t>Key, high level, differences to HTTP/1.x?</a:t>
            </a:r>
          </a:p>
          <a:p>
            <a:pPr lvl="1">
              <a:buFont typeface="Arial" panose="020B0604020202020204" pitchFamily="34" charset="0"/>
              <a:buChar char="•"/>
            </a:pPr>
            <a:r>
              <a:rPr lang="en-US" dirty="0"/>
              <a:t>Binary, instead of textual</a:t>
            </a:r>
          </a:p>
          <a:p>
            <a:pPr lvl="1">
              <a:buFont typeface="Arial" panose="020B0604020202020204" pitchFamily="34" charset="0"/>
              <a:buChar char="•"/>
            </a:pPr>
            <a:r>
              <a:rPr lang="en-US" dirty="0"/>
              <a:t>F</a:t>
            </a:r>
            <a:r>
              <a:rPr lang="en-US" dirty="0" err="1"/>
              <a:t>ully</a:t>
            </a:r>
            <a:r>
              <a:rPr lang="en-US" dirty="0"/>
              <a:t> multiplexed, instead of ordered and blocking</a:t>
            </a:r>
          </a:p>
          <a:p>
            <a:pPr lvl="1">
              <a:buFont typeface="Arial" panose="020B0604020202020204" pitchFamily="34" charset="0"/>
              <a:buChar char="•"/>
            </a:pPr>
            <a:r>
              <a:rPr lang="en-US" dirty="0"/>
              <a:t>Can use single connection for parallelism</a:t>
            </a:r>
          </a:p>
          <a:p>
            <a:pPr lvl="1">
              <a:buFont typeface="Arial" panose="020B0604020202020204" pitchFamily="34" charset="0"/>
              <a:buChar char="•"/>
            </a:pPr>
            <a:r>
              <a:rPr lang="en-US" dirty="0"/>
              <a:t>Header compression to reduce overhead</a:t>
            </a:r>
          </a:p>
          <a:p>
            <a:pPr lvl="1">
              <a:buFont typeface="Arial" panose="020B0604020202020204" pitchFamily="34" charset="0"/>
              <a:buChar char="•"/>
            </a:pPr>
            <a:r>
              <a:rPr lang="en-US" dirty="0"/>
              <a:t>A</a:t>
            </a:r>
            <a:r>
              <a:rPr lang="en-US" dirty="0" err="1"/>
              <a:t>llow</a:t>
            </a:r>
            <a:r>
              <a:rPr lang="en-US" dirty="0"/>
              <a:t> servers to “push” responses proactively into client caches</a:t>
            </a:r>
          </a:p>
        </p:txBody>
      </p:sp>
    </p:spTree>
    <p:extLst>
      <p:ext uri="{BB962C8B-B14F-4D97-AF65-F5344CB8AC3E}">
        <p14:creationId xmlns:p14="http://schemas.microsoft.com/office/powerpoint/2010/main" val="27470200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8BD1E-5D34-400A-B62F-FE540CC57ADE}"/>
              </a:ext>
            </a:extLst>
          </p:cNvPr>
          <p:cNvSpPr>
            <a:spLocks noGrp="1"/>
          </p:cNvSpPr>
          <p:nvPr>
            <p:ph type="title"/>
          </p:nvPr>
        </p:nvSpPr>
        <p:spPr/>
        <p:txBody>
          <a:bodyPr/>
          <a:lstStyle/>
          <a:p>
            <a:r>
              <a:rPr lang="en-US" noProof="0" dirty="0"/>
              <a:t>.NET Core support for </a:t>
            </a:r>
            <a:r>
              <a:rPr lang="en-US" noProof="0" dirty="0" err="1"/>
              <a:t>gRPC</a:t>
            </a:r>
            <a:endParaRPr lang="en-US" noProof="0" dirty="0"/>
          </a:p>
        </p:txBody>
      </p:sp>
      <p:sp>
        <p:nvSpPr>
          <p:cNvPr id="3" name="Slide Number Placeholder 2">
            <a:extLst>
              <a:ext uri="{FF2B5EF4-FFF2-40B4-BE49-F238E27FC236}">
                <a16:creationId xmlns:a16="http://schemas.microsoft.com/office/drawing/2014/main" id="{7BEBDACD-FBB1-418F-9E45-4AA056F616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000" b="0" i="0" u="none" strike="noStrike" kern="1200" cap="none" spc="0" normalizeH="0" baseline="0" noProof="0" smtClean="0">
                <a:ln>
                  <a:noFill/>
                </a:ln>
                <a:solidFill>
                  <a:prstClr val="black">
                    <a:tint val="75000"/>
                  </a:prstClr>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000" b="0" i="0" u="none" strike="noStrike" kern="1200" cap="none" spc="0" normalizeH="0" baseline="0" noProof="0" dirty="0">
              <a:ln>
                <a:noFill/>
              </a:ln>
              <a:solidFill>
                <a:prstClr val="black">
                  <a:tint val="75000"/>
                </a:prstClr>
              </a:solidFill>
              <a:effectLst/>
              <a:uLnTx/>
              <a:uFillTx/>
              <a:latin typeface="Segoe UI" panose="020B0502040204020203" pitchFamily="34" charset="0"/>
              <a:ea typeface="+mn-ea"/>
              <a:cs typeface="Segoe UI" panose="020B0502040204020203" pitchFamily="34" charset="0"/>
            </a:endParaRPr>
          </a:p>
        </p:txBody>
      </p:sp>
      <p:sp>
        <p:nvSpPr>
          <p:cNvPr id="4" name="Text Placeholder 3">
            <a:extLst>
              <a:ext uri="{FF2B5EF4-FFF2-40B4-BE49-F238E27FC236}">
                <a16:creationId xmlns:a16="http://schemas.microsoft.com/office/drawing/2014/main" id="{8C6DBD08-2295-4767-B2F9-9B8B5854F1FD}"/>
              </a:ext>
            </a:extLst>
          </p:cNvPr>
          <p:cNvSpPr>
            <a:spLocks noGrp="1"/>
          </p:cNvSpPr>
          <p:nvPr>
            <p:ph type="body" sz="quarter" idx="13"/>
          </p:nvPr>
        </p:nvSpPr>
        <p:spPr/>
        <p:txBody>
          <a:bodyPr/>
          <a:lstStyle/>
          <a:p>
            <a:r>
              <a:rPr lang="en-US" noProof="0" dirty="0"/>
              <a:t>C# Tooling Support for .proto files</a:t>
            </a:r>
          </a:p>
          <a:p>
            <a:r>
              <a:rPr lang="en-US" noProof="0" dirty="0"/>
              <a:t>Project template for </a:t>
            </a:r>
            <a:r>
              <a:rPr lang="en-US" noProof="0" dirty="0" err="1"/>
              <a:t>gRPC</a:t>
            </a:r>
            <a:r>
              <a:rPr lang="en-US" noProof="0" dirty="0"/>
              <a:t> services</a:t>
            </a:r>
          </a:p>
          <a:p>
            <a:r>
              <a:rPr lang="en-US" noProof="0" dirty="0"/>
              <a:t>C# client development</a:t>
            </a:r>
          </a:p>
          <a:p>
            <a:r>
              <a:rPr lang="en-US" noProof="0"/>
              <a:t>Currently (May </a:t>
            </a:r>
            <a:r>
              <a:rPr lang="en-US" noProof="0" dirty="0"/>
              <a:t>2020) not supported on </a:t>
            </a:r>
            <a:r>
              <a:rPr lang="en-US" b="1" noProof="0" dirty="0"/>
              <a:t>Azure App Service </a:t>
            </a:r>
            <a:r>
              <a:rPr lang="en-US" noProof="0" dirty="0"/>
              <a:t>or </a:t>
            </a:r>
            <a:r>
              <a:rPr lang="en-US" b="1" noProof="0" dirty="0"/>
              <a:t>IIS</a:t>
            </a:r>
          </a:p>
        </p:txBody>
      </p:sp>
    </p:spTree>
    <p:extLst>
      <p:ext uri="{BB962C8B-B14F-4D97-AF65-F5344CB8AC3E}">
        <p14:creationId xmlns:p14="http://schemas.microsoft.com/office/powerpoint/2010/main" val="10303499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27991-497E-4C0D-AB39-BC8FF9883F7D}"/>
              </a:ext>
            </a:extLst>
          </p:cNvPr>
          <p:cNvSpPr>
            <a:spLocks noGrp="1"/>
          </p:cNvSpPr>
          <p:nvPr>
            <p:ph type="title"/>
          </p:nvPr>
        </p:nvSpPr>
        <p:spPr/>
        <p:txBody>
          <a:bodyPr/>
          <a:lstStyle/>
          <a:p>
            <a:r>
              <a:rPr lang="en-US" noProof="0" dirty="0"/>
              <a:t>Protocol Buffers (.proto files)</a:t>
            </a:r>
          </a:p>
        </p:txBody>
      </p:sp>
      <p:sp>
        <p:nvSpPr>
          <p:cNvPr id="3" name="Slide Number Placeholder 2">
            <a:extLst>
              <a:ext uri="{FF2B5EF4-FFF2-40B4-BE49-F238E27FC236}">
                <a16:creationId xmlns:a16="http://schemas.microsoft.com/office/drawing/2014/main" id="{EFF3EF06-A054-4D50-AF61-512B28323DB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000" b="0" i="0" u="none" strike="noStrike" kern="1200" cap="none" spc="0" normalizeH="0" baseline="0" noProof="0" smtClean="0">
                <a:ln>
                  <a:noFill/>
                </a:ln>
                <a:solidFill>
                  <a:prstClr val="black">
                    <a:tint val="75000"/>
                  </a:prstClr>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000" b="0" i="0" u="none" strike="noStrike" kern="1200" cap="none" spc="0" normalizeH="0" baseline="0" noProof="0" dirty="0">
              <a:ln>
                <a:noFill/>
              </a:ln>
              <a:solidFill>
                <a:prstClr val="black">
                  <a:tint val="75000"/>
                </a:prstClr>
              </a:solidFill>
              <a:effectLst/>
              <a:uLnTx/>
              <a:uFillTx/>
              <a:latin typeface="Segoe UI" panose="020B0502040204020203" pitchFamily="34" charset="0"/>
              <a:ea typeface="+mn-ea"/>
              <a:cs typeface="Segoe UI" panose="020B0502040204020203" pitchFamily="34" charset="0"/>
            </a:endParaRPr>
          </a:p>
        </p:txBody>
      </p:sp>
      <p:pic>
        <p:nvPicPr>
          <p:cNvPr id="9" name="Picture 8">
            <a:extLst>
              <a:ext uri="{FF2B5EF4-FFF2-40B4-BE49-F238E27FC236}">
                <a16:creationId xmlns:a16="http://schemas.microsoft.com/office/drawing/2014/main" id="{FFB1F053-9424-4771-957B-D6E0E5989D9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15696" y="987552"/>
            <a:ext cx="7286403" cy="5215236"/>
          </a:xfrm>
          <a:prstGeom prst="rect">
            <a:avLst/>
          </a:prstGeom>
        </p:spPr>
      </p:pic>
    </p:spTree>
    <p:extLst>
      <p:ext uri="{BB962C8B-B14F-4D97-AF65-F5344CB8AC3E}">
        <p14:creationId xmlns:p14="http://schemas.microsoft.com/office/powerpoint/2010/main" val="9661034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8A04E-B767-4296-9E4C-32CCED539232}"/>
              </a:ext>
            </a:extLst>
          </p:cNvPr>
          <p:cNvSpPr>
            <a:spLocks noGrp="1"/>
          </p:cNvSpPr>
          <p:nvPr>
            <p:ph type="title"/>
          </p:nvPr>
        </p:nvSpPr>
        <p:spPr/>
        <p:txBody>
          <a:bodyPr/>
          <a:lstStyle/>
          <a:p>
            <a:r>
              <a:rPr lang="en-US" noProof="0" dirty="0"/>
              <a:t>Project file (.</a:t>
            </a:r>
            <a:r>
              <a:rPr lang="en-US" noProof="0" dirty="0" err="1"/>
              <a:t>csproject</a:t>
            </a:r>
            <a:r>
              <a:rPr lang="en-US" noProof="0" dirty="0"/>
              <a:t>)</a:t>
            </a:r>
          </a:p>
        </p:txBody>
      </p:sp>
      <p:sp>
        <p:nvSpPr>
          <p:cNvPr id="3" name="Slide Number Placeholder 2">
            <a:extLst>
              <a:ext uri="{FF2B5EF4-FFF2-40B4-BE49-F238E27FC236}">
                <a16:creationId xmlns:a16="http://schemas.microsoft.com/office/drawing/2014/main" id="{018048F4-8FB5-4ED6-9887-D007D0CB7A5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000" b="0" i="0" u="none" strike="noStrike" kern="1200" cap="none" spc="0" normalizeH="0" baseline="0" noProof="0" smtClean="0">
                <a:ln>
                  <a:noFill/>
                </a:ln>
                <a:solidFill>
                  <a:prstClr val="black">
                    <a:tint val="75000"/>
                  </a:prstClr>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000" b="0" i="0" u="none" strike="noStrike" kern="1200" cap="none" spc="0" normalizeH="0" baseline="0" noProof="0" dirty="0">
              <a:ln>
                <a:noFill/>
              </a:ln>
              <a:solidFill>
                <a:prstClr val="black">
                  <a:tint val="75000"/>
                </a:prstClr>
              </a:solidFill>
              <a:effectLst/>
              <a:uLnTx/>
              <a:uFillTx/>
              <a:latin typeface="Segoe UI" panose="020B0502040204020203" pitchFamily="34" charset="0"/>
              <a:ea typeface="+mn-ea"/>
              <a:cs typeface="Segoe UI" panose="020B0502040204020203" pitchFamily="34" charset="0"/>
            </a:endParaRPr>
          </a:p>
        </p:txBody>
      </p:sp>
      <p:sp>
        <p:nvSpPr>
          <p:cNvPr id="4" name="Text Placeholder 3">
            <a:extLst>
              <a:ext uri="{FF2B5EF4-FFF2-40B4-BE49-F238E27FC236}">
                <a16:creationId xmlns:a16="http://schemas.microsoft.com/office/drawing/2014/main" id="{ECA1C631-911D-433D-B1E7-CB37FD151A32}"/>
              </a:ext>
            </a:extLst>
          </p:cNvPr>
          <p:cNvSpPr>
            <a:spLocks noGrp="1"/>
          </p:cNvSpPr>
          <p:nvPr>
            <p:ph type="body" sz="quarter" idx="13"/>
          </p:nvPr>
        </p:nvSpPr>
        <p:spPr/>
        <p:txBody>
          <a:bodyPr/>
          <a:lstStyle/>
          <a:p>
            <a:r>
              <a:rPr lang="en-US" noProof="0" dirty="0"/>
              <a:t>References for the .proto files and the </a:t>
            </a:r>
            <a:r>
              <a:rPr lang="en-US" noProof="0" dirty="0" err="1"/>
              <a:t>Grpc.AspNetCore</a:t>
            </a:r>
            <a:endParaRPr lang="en-US" noProof="0" dirty="0"/>
          </a:p>
        </p:txBody>
      </p:sp>
      <p:grpSp>
        <p:nvGrpSpPr>
          <p:cNvPr id="10" name="Group 9">
            <a:extLst>
              <a:ext uri="{FF2B5EF4-FFF2-40B4-BE49-F238E27FC236}">
                <a16:creationId xmlns:a16="http://schemas.microsoft.com/office/drawing/2014/main" id="{52EA553F-BED7-451F-894C-B0CCF5D33ECF}"/>
              </a:ext>
            </a:extLst>
          </p:cNvPr>
          <p:cNvGrpSpPr/>
          <p:nvPr/>
        </p:nvGrpSpPr>
        <p:grpSpPr>
          <a:xfrm>
            <a:off x="615696" y="1746913"/>
            <a:ext cx="8378179" cy="3968087"/>
            <a:chOff x="615696" y="1927747"/>
            <a:chExt cx="8038042" cy="3787253"/>
          </a:xfrm>
        </p:grpSpPr>
        <p:pic>
          <p:nvPicPr>
            <p:cNvPr id="5" name="Picture 4">
              <a:extLst>
                <a:ext uri="{FF2B5EF4-FFF2-40B4-BE49-F238E27FC236}">
                  <a16:creationId xmlns:a16="http://schemas.microsoft.com/office/drawing/2014/main" id="{6F3E92CC-705F-46F8-BE91-EA9079B01D3E}"/>
                </a:ext>
              </a:extLst>
            </p:cNvPr>
            <p:cNvPicPr>
              <a:picLocks noChangeAspect="1"/>
            </p:cNvPicPr>
            <p:nvPr/>
          </p:nvPicPr>
          <p:blipFill rotWithShape="1">
            <a:blip r:embed="rId3">
              <a:clrChange>
                <a:clrFrom>
                  <a:srgbClr val="FFFFFF"/>
                </a:clrFrom>
                <a:clrTo>
                  <a:srgbClr val="FFFFFF">
                    <a:alpha val="0"/>
                  </a:srgbClr>
                </a:clrTo>
              </a:clrChange>
            </a:blip>
            <a:srcRect t="838"/>
            <a:stretch/>
          </p:blipFill>
          <p:spPr>
            <a:xfrm>
              <a:off x="615696" y="1927747"/>
              <a:ext cx="8038042" cy="3787253"/>
            </a:xfrm>
            <a:prstGeom prst="rect">
              <a:avLst/>
            </a:prstGeom>
          </p:spPr>
        </p:pic>
        <p:cxnSp>
          <p:nvCxnSpPr>
            <p:cNvPr id="7" name="Straight Connector 6">
              <a:extLst>
                <a:ext uri="{FF2B5EF4-FFF2-40B4-BE49-F238E27FC236}">
                  <a16:creationId xmlns:a16="http://schemas.microsoft.com/office/drawing/2014/main" id="{5AD256F1-47BE-4B26-B237-E90A73E50584}"/>
                </a:ext>
              </a:extLst>
            </p:cNvPr>
            <p:cNvCxnSpPr/>
            <p:nvPr/>
          </p:nvCxnSpPr>
          <p:spPr>
            <a:xfrm>
              <a:off x="4360460" y="4913194"/>
              <a:ext cx="173554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Connector 7">
              <a:extLst>
                <a:ext uri="{FF2B5EF4-FFF2-40B4-BE49-F238E27FC236}">
                  <a16:creationId xmlns:a16="http://schemas.microsoft.com/office/drawing/2014/main" id="{18987A01-1160-41C6-8A44-AA4AA896AC5A}"/>
                </a:ext>
              </a:extLst>
            </p:cNvPr>
            <p:cNvCxnSpPr>
              <a:cxnSpLocks/>
            </p:cNvCxnSpPr>
            <p:nvPr/>
          </p:nvCxnSpPr>
          <p:spPr>
            <a:xfrm>
              <a:off x="3521123" y="3903260"/>
              <a:ext cx="2060811" cy="0"/>
            </a:xfrm>
            <a:prstGeom prst="line">
              <a:avLst/>
            </a:prstGeom>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1864483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is REST?</a:t>
            </a:r>
          </a:p>
        </p:txBody>
      </p:sp>
      <p:sp>
        <p:nvSpPr>
          <p:cNvPr id="5" name="Slide Number Placeholder 4"/>
          <p:cNvSpPr>
            <a:spLocks noGrp="1"/>
          </p:cNvSpPr>
          <p:nvPr>
            <p:ph type="sldNum" sz="quarter" idx="12"/>
          </p:nvPr>
        </p:nvSpPr>
        <p:spPr/>
        <p:txBody>
          <a:bodyPr/>
          <a:lstStyle/>
          <a:p>
            <a:fld id="{026CCAEB-CB17-44EB-A892-4553F1D666B6}" type="slidenum">
              <a:rPr lang="en-US" smtClean="0"/>
              <a:pPr/>
              <a:t>7</a:t>
            </a:fld>
            <a:endParaRPr lang="en-US" dirty="0"/>
          </a:p>
        </p:txBody>
      </p:sp>
      <p:sp>
        <p:nvSpPr>
          <p:cNvPr id="3" name="Content Placeholder 2"/>
          <p:cNvSpPr>
            <a:spLocks noGrp="1"/>
          </p:cNvSpPr>
          <p:nvPr>
            <p:ph type="body" sz="quarter" idx="13"/>
          </p:nvPr>
        </p:nvSpPr>
        <p:spPr/>
        <p:txBody>
          <a:bodyPr/>
          <a:lstStyle/>
          <a:p>
            <a:r>
              <a:rPr lang="en-US" noProof="0" dirty="0"/>
              <a:t>Roy’s definition:</a:t>
            </a:r>
          </a:p>
          <a:p>
            <a:endParaRPr lang="en-US" noProof="0" dirty="0"/>
          </a:p>
          <a:p>
            <a:pPr lvl="1"/>
            <a:r>
              <a:rPr lang="en-US" i="1" noProof="0" dirty="0"/>
              <a:t>“The name </a:t>
            </a:r>
            <a:r>
              <a:rPr lang="en-US" b="1" i="1" noProof="0" dirty="0"/>
              <a:t>Representational State Transfer </a:t>
            </a:r>
            <a:r>
              <a:rPr lang="en-US" i="1" noProof="0" dirty="0"/>
              <a:t>is intended to evoke an image of how a well-designed Web application behaves: a network of web pages (a virtual state-machine), where the user progresses through the application by selecting links (state transitions), resulting in the next page (representing the next state of the application) being transferred to the user and rendered for their use”</a:t>
            </a:r>
          </a:p>
        </p:txBody>
      </p:sp>
      <p:pic>
        <p:nvPicPr>
          <p:cNvPr id="6" name="Picture 5" descr="roy_fielding.jpg"/>
          <p:cNvPicPr>
            <a:picLocks noChangeAspect="1"/>
          </p:cNvPicPr>
          <p:nvPr/>
        </p:nvPicPr>
        <p:blipFill>
          <a:blip r:embed="rId3"/>
          <a:stretch>
            <a:fillRect/>
          </a:stretch>
        </p:blipFill>
        <p:spPr>
          <a:xfrm>
            <a:off x="9594850" y="251212"/>
            <a:ext cx="1181100" cy="1478776"/>
          </a:xfrm>
          <a:prstGeom prst="rect">
            <a:avLst/>
          </a:prstGeom>
          <a:ln w="3175">
            <a:solidFill>
              <a:schemeClr val="tx1"/>
            </a:solidFill>
          </a:ln>
        </p:spPr>
      </p:pic>
    </p:spTree>
    <p:extLst>
      <p:ext uri="{BB962C8B-B14F-4D97-AF65-F5344CB8AC3E}">
        <p14:creationId xmlns:p14="http://schemas.microsoft.com/office/powerpoint/2010/main" val="22516275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7346E-316C-4C5D-B96B-3610890E8BA5}"/>
              </a:ext>
            </a:extLst>
          </p:cNvPr>
          <p:cNvSpPr>
            <a:spLocks noGrp="1"/>
          </p:cNvSpPr>
          <p:nvPr>
            <p:ph type="title"/>
          </p:nvPr>
        </p:nvSpPr>
        <p:spPr/>
        <p:txBody>
          <a:bodyPr/>
          <a:lstStyle/>
          <a:p>
            <a:r>
              <a:rPr lang="en-US" noProof="0" dirty="0"/>
              <a:t>Configuration – </a:t>
            </a:r>
            <a:r>
              <a:rPr lang="en-US" noProof="0" dirty="0" err="1"/>
              <a:t>Startup.cs</a:t>
            </a:r>
            <a:endParaRPr lang="en-US" noProof="0" dirty="0"/>
          </a:p>
        </p:txBody>
      </p:sp>
      <p:sp>
        <p:nvSpPr>
          <p:cNvPr id="3" name="Slide Number Placeholder 2">
            <a:extLst>
              <a:ext uri="{FF2B5EF4-FFF2-40B4-BE49-F238E27FC236}">
                <a16:creationId xmlns:a16="http://schemas.microsoft.com/office/drawing/2014/main" id="{4D97AC54-F003-4DF6-A4DC-946E608993E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000" b="0" i="0" u="none" strike="noStrike" kern="1200" cap="none" spc="0" normalizeH="0" baseline="0" noProof="0" smtClean="0">
                <a:ln>
                  <a:noFill/>
                </a:ln>
                <a:solidFill>
                  <a:prstClr val="black">
                    <a:tint val="75000"/>
                  </a:prstClr>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000" b="0" i="0" u="none" strike="noStrike" kern="1200" cap="none" spc="0" normalizeH="0" baseline="0" noProof="0" dirty="0">
              <a:ln>
                <a:noFill/>
              </a:ln>
              <a:solidFill>
                <a:prstClr val="black">
                  <a:tint val="75000"/>
                </a:prstClr>
              </a:solidFill>
              <a:effectLst/>
              <a:uLnTx/>
              <a:uFillTx/>
              <a:latin typeface="Segoe UI" panose="020B0502040204020203" pitchFamily="34" charset="0"/>
              <a:ea typeface="+mn-ea"/>
              <a:cs typeface="Segoe UI" panose="020B0502040204020203" pitchFamily="34" charset="0"/>
            </a:endParaRPr>
          </a:p>
        </p:txBody>
      </p:sp>
      <p:grpSp>
        <p:nvGrpSpPr>
          <p:cNvPr id="13" name="Group 12">
            <a:extLst>
              <a:ext uri="{FF2B5EF4-FFF2-40B4-BE49-F238E27FC236}">
                <a16:creationId xmlns:a16="http://schemas.microsoft.com/office/drawing/2014/main" id="{B984993B-E6B2-4CB5-9C4B-4D110BFBF7B6}"/>
              </a:ext>
            </a:extLst>
          </p:cNvPr>
          <p:cNvGrpSpPr/>
          <p:nvPr/>
        </p:nvGrpSpPr>
        <p:grpSpPr>
          <a:xfrm>
            <a:off x="349664" y="987552"/>
            <a:ext cx="10741821" cy="5617915"/>
            <a:chOff x="349664" y="987552"/>
            <a:chExt cx="10741821" cy="5617915"/>
          </a:xfrm>
        </p:grpSpPr>
        <p:pic>
          <p:nvPicPr>
            <p:cNvPr id="5" name="Picture 4">
              <a:extLst>
                <a:ext uri="{FF2B5EF4-FFF2-40B4-BE49-F238E27FC236}">
                  <a16:creationId xmlns:a16="http://schemas.microsoft.com/office/drawing/2014/main" id="{B03DFECB-09EB-4E17-A40F-DE9A8861BA9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49664" y="987552"/>
              <a:ext cx="9872566" cy="2171888"/>
            </a:xfrm>
            <a:prstGeom prst="rect">
              <a:avLst/>
            </a:prstGeom>
          </p:spPr>
        </p:pic>
        <p:pic>
          <p:nvPicPr>
            <p:cNvPr id="6" name="Picture 5">
              <a:extLst>
                <a:ext uri="{FF2B5EF4-FFF2-40B4-BE49-F238E27FC236}">
                  <a16:creationId xmlns:a16="http://schemas.microsoft.com/office/drawing/2014/main" id="{0D41B8A6-9FEA-4108-815A-0D8BB3670D7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45422" y="3252376"/>
              <a:ext cx="10646063" cy="3353091"/>
            </a:xfrm>
            <a:prstGeom prst="rect">
              <a:avLst/>
            </a:prstGeom>
          </p:spPr>
        </p:pic>
        <p:cxnSp>
          <p:nvCxnSpPr>
            <p:cNvPr id="8" name="Straight Connector 7">
              <a:extLst>
                <a:ext uri="{FF2B5EF4-FFF2-40B4-BE49-F238E27FC236}">
                  <a16:creationId xmlns:a16="http://schemas.microsoft.com/office/drawing/2014/main" id="{509C0C8E-BD32-4A71-9BB2-9192D8F1C237}"/>
                </a:ext>
              </a:extLst>
            </p:cNvPr>
            <p:cNvCxnSpPr>
              <a:cxnSpLocks/>
            </p:cNvCxnSpPr>
            <p:nvPr/>
          </p:nvCxnSpPr>
          <p:spPr>
            <a:xfrm>
              <a:off x="2129051" y="2913799"/>
              <a:ext cx="1651379"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1" name="Straight Connector 10">
              <a:extLst>
                <a:ext uri="{FF2B5EF4-FFF2-40B4-BE49-F238E27FC236}">
                  <a16:creationId xmlns:a16="http://schemas.microsoft.com/office/drawing/2014/main" id="{4BF0C706-55C5-40DE-B18C-5346DEB9265E}"/>
                </a:ext>
              </a:extLst>
            </p:cNvPr>
            <p:cNvCxnSpPr>
              <a:cxnSpLocks/>
            </p:cNvCxnSpPr>
            <p:nvPr/>
          </p:nvCxnSpPr>
          <p:spPr>
            <a:xfrm>
              <a:off x="1856096" y="5090617"/>
              <a:ext cx="3671247" cy="0"/>
            </a:xfrm>
            <a:prstGeom prst="line">
              <a:avLst/>
            </a:prstGeom>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39831839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C1D4F-A45C-452D-ADC9-4A3E368CF307}"/>
              </a:ext>
            </a:extLst>
          </p:cNvPr>
          <p:cNvSpPr>
            <a:spLocks noGrp="1"/>
          </p:cNvSpPr>
          <p:nvPr>
            <p:ph type="title"/>
          </p:nvPr>
        </p:nvSpPr>
        <p:spPr/>
        <p:txBody>
          <a:bodyPr/>
          <a:lstStyle/>
          <a:p>
            <a:r>
              <a:rPr lang="en-US" noProof="0" dirty="0" err="1"/>
              <a:t>gRPC</a:t>
            </a:r>
            <a:r>
              <a:rPr lang="en-US" noProof="0" dirty="0"/>
              <a:t> services on ASP.NET Core</a:t>
            </a:r>
          </a:p>
        </p:txBody>
      </p:sp>
      <p:sp>
        <p:nvSpPr>
          <p:cNvPr id="3" name="Slide Number Placeholder 2">
            <a:extLst>
              <a:ext uri="{FF2B5EF4-FFF2-40B4-BE49-F238E27FC236}">
                <a16:creationId xmlns:a16="http://schemas.microsoft.com/office/drawing/2014/main" id="{7E0EE496-E864-4229-9455-42AA4BB6F9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000" b="0" i="0" u="none" strike="noStrike" kern="1200" cap="none" spc="0" normalizeH="0" baseline="0" noProof="0" smtClean="0">
                <a:ln>
                  <a:noFill/>
                </a:ln>
                <a:solidFill>
                  <a:prstClr val="black">
                    <a:tint val="75000"/>
                  </a:prstClr>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000" b="0" i="0" u="none" strike="noStrike" kern="1200" cap="none" spc="0" normalizeH="0" baseline="0" noProof="0" dirty="0">
              <a:ln>
                <a:noFill/>
              </a:ln>
              <a:solidFill>
                <a:prstClr val="black">
                  <a:tint val="75000"/>
                </a:prstClr>
              </a:solidFill>
              <a:effectLst/>
              <a:uLnTx/>
              <a:uFillTx/>
              <a:latin typeface="Segoe UI" panose="020B0502040204020203" pitchFamily="34" charset="0"/>
              <a:ea typeface="+mn-ea"/>
              <a:cs typeface="Segoe UI" panose="020B0502040204020203" pitchFamily="34" charset="0"/>
            </a:endParaRPr>
          </a:p>
        </p:txBody>
      </p:sp>
      <p:pic>
        <p:nvPicPr>
          <p:cNvPr id="5" name="Picture 4">
            <a:extLst>
              <a:ext uri="{FF2B5EF4-FFF2-40B4-BE49-F238E27FC236}">
                <a16:creationId xmlns:a16="http://schemas.microsoft.com/office/drawing/2014/main" id="{33F45F92-2643-49A8-B347-8214995C73C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15696" y="1035320"/>
            <a:ext cx="10605345" cy="3427499"/>
          </a:xfrm>
          <a:prstGeom prst="rect">
            <a:avLst/>
          </a:prstGeom>
        </p:spPr>
      </p:pic>
    </p:spTree>
    <p:extLst>
      <p:ext uri="{BB962C8B-B14F-4D97-AF65-F5344CB8AC3E}">
        <p14:creationId xmlns:p14="http://schemas.microsoft.com/office/powerpoint/2010/main" val="24319870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1AC03-29F6-46DF-A754-FF229954096C}"/>
              </a:ext>
            </a:extLst>
          </p:cNvPr>
          <p:cNvSpPr>
            <a:spLocks noGrp="1"/>
          </p:cNvSpPr>
          <p:nvPr>
            <p:ph type="title"/>
          </p:nvPr>
        </p:nvSpPr>
        <p:spPr/>
        <p:txBody>
          <a:bodyPr/>
          <a:lstStyle/>
          <a:p>
            <a:r>
              <a:rPr lang="en-US" noProof="0" dirty="0" err="1"/>
              <a:t>gRPC</a:t>
            </a:r>
            <a:r>
              <a:rPr lang="en-US" noProof="0" dirty="0"/>
              <a:t> clients – Project file </a:t>
            </a:r>
          </a:p>
        </p:txBody>
      </p:sp>
      <p:sp>
        <p:nvSpPr>
          <p:cNvPr id="3" name="Slide Number Placeholder 2">
            <a:extLst>
              <a:ext uri="{FF2B5EF4-FFF2-40B4-BE49-F238E27FC236}">
                <a16:creationId xmlns:a16="http://schemas.microsoft.com/office/drawing/2014/main" id="{FA61B144-9020-403B-8733-5A6F855C3C4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000" b="0" i="0" u="none" strike="noStrike" kern="1200" cap="none" spc="0" normalizeH="0" baseline="0" noProof="0" smtClean="0">
                <a:ln>
                  <a:noFill/>
                </a:ln>
                <a:solidFill>
                  <a:prstClr val="black">
                    <a:tint val="75000"/>
                  </a:prstClr>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000" b="0" i="0" u="none" strike="noStrike" kern="1200" cap="none" spc="0" normalizeH="0" baseline="0" noProof="0" dirty="0">
              <a:ln>
                <a:noFill/>
              </a:ln>
              <a:solidFill>
                <a:prstClr val="black">
                  <a:tint val="75000"/>
                </a:prstClr>
              </a:solidFill>
              <a:effectLst/>
              <a:uLnTx/>
              <a:uFillTx/>
              <a:latin typeface="Segoe UI" panose="020B0502040204020203" pitchFamily="34" charset="0"/>
              <a:ea typeface="+mn-ea"/>
              <a:cs typeface="Segoe UI" panose="020B0502040204020203" pitchFamily="34" charset="0"/>
            </a:endParaRPr>
          </a:p>
        </p:txBody>
      </p:sp>
      <p:grpSp>
        <p:nvGrpSpPr>
          <p:cNvPr id="8" name="Group 7">
            <a:extLst>
              <a:ext uri="{FF2B5EF4-FFF2-40B4-BE49-F238E27FC236}">
                <a16:creationId xmlns:a16="http://schemas.microsoft.com/office/drawing/2014/main" id="{D0765FB9-145D-4F1C-9DEA-03F2A0F8B376}"/>
              </a:ext>
            </a:extLst>
          </p:cNvPr>
          <p:cNvGrpSpPr/>
          <p:nvPr/>
        </p:nvGrpSpPr>
        <p:grpSpPr>
          <a:xfrm>
            <a:off x="615695" y="987551"/>
            <a:ext cx="10482957" cy="4764980"/>
            <a:chOff x="615695" y="987551"/>
            <a:chExt cx="10482957" cy="4764980"/>
          </a:xfrm>
        </p:grpSpPr>
        <p:pic>
          <p:nvPicPr>
            <p:cNvPr id="5" name="Picture 4">
              <a:extLst>
                <a:ext uri="{FF2B5EF4-FFF2-40B4-BE49-F238E27FC236}">
                  <a16:creationId xmlns:a16="http://schemas.microsoft.com/office/drawing/2014/main" id="{BCA9EEEF-7F4C-43CE-9BAA-0D252189F6C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15695" y="987551"/>
              <a:ext cx="10482957" cy="4764980"/>
            </a:xfrm>
            <a:prstGeom prst="rect">
              <a:avLst/>
            </a:prstGeom>
          </p:spPr>
        </p:pic>
        <p:cxnSp>
          <p:nvCxnSpPr>
            <p:cNvPr id="7" name="Straight Connector 6">
              <a:extLst>
                <a:ext uri="{FF2B5EF4-FFF2-40B4-BE49-F238E27FC236}">
                  <a16:creationId xmlns:a16="http://schemas.microsoft.com/office/drawing/2014/main" id="{3099C1DC-5F82-4572-981F-95628FCCCA4A}"/>
                </a:ext>
              </a:extLst>
            </p:cNvPr>
            <p:cNvCxnSpPr/>
            <p:nvPr/>
          </p:nvCxnSpPr>
          <p:spPr>
            <a:xfrm>
              <a:off x="2518012" y="5049672"/>
              <a:ext cx="2668137" cy="0"/>
            </a:xfrm>
            <a:prstGeom prst="line">
              <a:avLst/>
            </a:prstGeom>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38589161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1EA8D-EB06-4F77-891D-BEC76C3FEAED}"/>
              </a:ext>
            </a:extLst>
          </p:cNvPr>
          <p:cNvSpPr>
            <a:spLocks noGrp="1"/>
          </p:cNvSpPr>
          <p:nvPr>
            <p:ph type="title"/>
          </p:nvPr>
        </p:nvSpPr>
        <p:spPr/>
        <p:txBody>
          <a:bodyPr/>
          <a:lstStyle/>
          <a:p>
            <a:r>
              <a:rPr lang="en-US" noProof="0" dirty="0" err="1"/>
              <a:t>gRPC</a:t>
            </a:r>
            <a:r>
              <a:rPr lang="en-US" noProof="0" dirty="0"/>
              <a:t> clients calling services </a:t>
            </a:r>
          </a:p>
        </p:txBody>
      </p:sp>
      <p:sp>
        <p:nvSpPr>
          <p:cNvPr id="3" name="Slide Number Placeholder 2">
            <a:extLst>
              <a:ext uri="{FF2B5EF4-FFF2-40B4-BE49-F238E27FC236}">
                <a16:creationId xmlns:a16="http://schemas.microsoft.com/office/drawing/2014/main" id="{59FBE6D3-D3E2-4293-A7FC-6FA5F76DD7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000" b="0" i="0" u="none" strike="noStrike" kern="1200" cap="none" spc="0" normalizeH="0" baseline="0" noProof="0" smtClean="0">
                <a:ln>
                  <a:noFill/>
                </a:ln>
                <a:solidFill>
                  <a:prstClr val="black">
                    <a:tint val="75000"/>
                  </a:prstClr>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000" b="0" i="0" u="none" strike="noStrike" kern="1200" cap="none" spc="0" normalizeH="0" baseline="0" noProof="0" dirty="0">
              <a:ln>
                <a:noFill/>
              </a:ln>
              <a:solidFill>
                <a:prstClr val="black">
                  <a:tint val="75000"/>
                </a:prstClr>
              </a:solidFill>
              <a:effectLst/>
              <a:uLnTx/>
              <a:uFillTx/>
              <a:latin typeface="Segoe UI" panose="020B0502040204020203" pitchFamily="34" charset="0"/>
              <a:ea typeface="+mn-ea"/>
              <a:cs typeface="Segoe UI" panose="020B0502040204020203" pitchFamily="34" charset="0"/>
            </a:endParaRPr>
          </a:p>
        </p:txBody>
      </p:sp>
      <p:sp>
        <p:nvSpPr>
          <p:cNvPr id="4" name="Text Placeholder 3">
            <a:extLst>
              <a:ext uri="{FF2B5EF4-FFF2-40B4-BE49-F238E27FC236}">
                <a16:creationId xmlns:a16="http://schemas.microsoft.com/office/drawing/2014/main" id="{8D5130D8-924A-4D35-9B8E-1B0CB8E7C7A4}"/>
              </a:ext>
            </a:extLst>
          </p:cNvPr>
          <p:cNvSpPr>
            <a:spLocks noGrp="1"/>
          </p:cNvSpPr>
          <p:nvPr>
            <p:ph type="body" sz="quarter" idx="13"/>
          </p:nvPr>
        </p:nvSpPr>
        <p:spPr/>
        <p:txBody>
          <a:bodyPr/>
          <a:lstStyle/>
          <a:p>
            <a:r>
              <a:rPr lang="en-US" noProof="0" dirty="0"/>
              <a:t>Channel is a long-lived connection to a </a:t>
            </a:r>
            <a:r>
              <a:rPr lang="en-US" noProof="0" dirty="0" err="1"/>
              <a:t>gRPC</a:t>
            </a:r>
            <a:r>
              <a:rPr lang="en-US" noProof="0" dirty="0"/>
              <a:t> service</a:t>
            </a:r>
          </a:p>
          <a:p>
            <a:r>
              <a:rPr lang="en-US" noProof="0" dirty="0"/>
              <a:t>The client is created using a channel</a:t>
            </a:r>
          </a:p>
          <a:p>
            <a:r>
              <a:rPr lang="en-US" noProof="0" dirty="0"/>
              <a:t>The client is a concrete type generated from .proto files</a:t>
            </a:r>
          </a:p>
        </p:txBody>
      </p:sp>
      <p:grpSp>
        <p:nvGrpSpPr>
          <p:cNvPr id="7" name="Group 6">
            <a:extLst>
              <a:ext uri="{FF2B5EF4-FFF2-40B4-BE49-F238E27FC236}">
                <a16:creationId xmlns:a16="http://schemas.microsoft.com/office/drawing/2014/main" id="{22EFC978-2001-4B0A-8C3E-C8D316F400D0}"/>
              </a:ext>
            </a:extLst>
          </p:cNvPr>
          <p:cNvGrpSpPr/>
          <p:nvPr/>
        </p:nvGrpSpPr>
        <p:grpSpPr>
          <a:xfrm>
            <a:off x="615696" y="2458074"/>
            <a:ext cx="8924694" cy="3698126"/>
            <a:chOff x="615696" y="2245474"/>
            <a:chExt cx="8924694" cy="3698126"/>
          </a:xfrm>
        </p:grpSpPr>
        <p:pic>
          <p:nvPicPr>
            <p:cNvPr id="5" name="Picture 4">
              <a:extLst>
                <a:ext uri="{FF2B5EF4-FFF2-40B4-BE49-F238E27FC236}">
                  <a16:creationId xmlns:a16="http://schemas.microsoft.com/office/drawing/2014/main" id="{0C6E23FE-4C19-4098-956E-8DF8A94C087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15696" y="2245474"/>
              <a:ext cx="8924694" cy="3698126"/>
            </a:xfrm>
            <a:prstGeom prst="rect">
              <a:avLst/>
            </a:prstGeom>
          </p:spPr>
        </p:pic>
        <p:sp>
          <p:nvSpPr>
            <p:cNvPr id="6" name="Rectangle 5">
              <a:extLst>
                <a:ext uri="{FF2B5EF4-FFF2-40B4-BE49-F238E27FC236}">
                  <a16:creationId xmlns:a16="http://schemas.microsoft.com/office/drawing/2014/main" id="{49A560FA-DFE7-4297-B116-A03D15C5E02F}"/>
                </a:ext>
              </a:extLst>
            </p:cNvPr>
            <p:cNvSpPr/>
            <p:nvPr/>
          </p:nvSpPr>
          <p:spPr>
            <a:xfrm>
              <a:off x="2614612" y="3335274"/>
              <a:ext cx="6925777" cy="4652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768634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A3DCF1C-B55D-4D9F-B3CA-67E5E53F5E83}"/>
              </a:ext>
            </a:extLst>
          </p:cNvPr>
          <p:cNvSpPr>
            <a:spLocks noGrp="1"/>
          </p:cNvSpPr>
          <p:nvPr>
            <p:ph type="body" sz="quarter" idx="13"/>
          </p:nvPr>
        </p:nvSpPr>
        <p:spPr/>
        <p:txBody>
          <a:bodyPr/>
          <a:lstStyle/>
          <a:p>
            <a:r>
              <a:rPr lang="en-US" noProof="0" dirty="0"/>
              <a:t>Demo: simple </a:t>
            </a:r>
            <a:r>
              <a:rPr lang="en-US" noProof="0" dirty="0" err="1"/>
              <a:t>gRPC</a:t>
            </a:r>
            <a:r>
              <a:rPr lang="en-US" noProof="0" dirty="0"/>
              <a:t> client and server</a:t>
            </a:r>
          </a:p>
        </p:txBody>
      </p:sp>
      <p:sp>
        <p:nvSpPr>
          <p:cNvPr id="3" name="Slide Number Placeholder 2">
            <a:extLst>
              <a:ext uri="{FF2B5EF4-FFF2-40B4-BE49-F238E27FC236}">
                <a16:creationId xmlns:a16="http://schemas.microsoft.com/office/drawing/2014/main" id="{2882E4F5-299D-46BE-8BBC-8F6B2122221F}"/>
              </a:ext>
            </a:extLst>
          </p:cNvPr>
          <p:cNvSpPr>
            <a:spLocks noGrp="1"/>
          </p:cNvSpPr>
          <p:nvPr>
            <p:ph type="sldNum" sz="quarter" idx="4294967295"/>
          </p:nvPr>
        </p:nvSpPr>
        <p:spPr>
          <a:xfrm>
            <a:off x="94488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000" b="0" i="0" u="none" strike="noStrike" kern="1200" cap="none" spc="0" normalizeH="0" baseline="0" noProof="0" smtClean="0">
                <a:ln>
                  <a:noFill/>
                </a:ln>
                <a:solidFill>
                  <a:prstClr val="black">
                    <a:tint val="75000"/>
                  </a:prstClr>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000" b="0" i="0" u="none" strike="noStrike" kern="1200" cap="none" spc="0" normalizeH="0" baseline="0" noProof="0" dirty="0">
              <a:ln>
                <a:noFill/>
              </a:ln>
              <a:solidFill>
                <a:prstClr val="black">
                  <a:tint val="75000"/>
                </a:prstClr>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0343042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Module Summary</a:t>
            </a:r>
          </a:p>
        </p:txBody>
      </p:sp>
      <p:sp>
        <p:nvSpPr>
          <p:cNvPr id="5" name="Slide Number Placeholder 4"/>
          <p:cNvSpPr>
            <a:spLocks noGrp="1"/>
          </p:cNvSpPr>
          <p:nvPr>
            <p:ph type="sldNum" sz="quarter" idx="12"/>
          </p:nvPr>
        </p:nvSpPr>
        <p:spPr/>
        <p:txBody>
          <a:bodyPr/>
          <a:lstStyle/>
          <a:p>
            <a:fld id="{026CCAEB-CB17-44EB-A892-4553F1D666B6}" type="slidenum">
              <a:rPr lang="en-US" smtClean="0"/>
              <a:pPr/>
              <a:t>75</a:t>
            </a:fld>
            <a:endParaRPr lang="en-US" dirty="0"/>
          </a:p>
        </p:txBody>
      </p:sp>
      <p:sp>
        <p:nvSpPr>
          <p:cNvPr id="3" name="Content Placeholder 2"/>
          <p:cNvSpPr>
            <a:spLocks noGrp="1"/>
          </p:cNvSpPr>
          <p:nvPr>
            <p:ph type="body" sz="quarter" idx="13"/>
          </p:nvPr>
        </p:nvSpPr>
        <p:spPr>
          <a:xfrm>
            <a:off x="402336" y="1143000"/>
            <a:ext cx="6462103" cy="4956048"/>
          </a:xfrm>
        </p:spPr>
        <p:txBody>
          <a:bodyPr/>
          <a:lstStyle/>
          <a:p>
            <a:r>
              <a:rPr lang="en-US" altLang="en-US" noProof="0" dirty="0"/>
              <a:t>In this  module, you learned about: </a:t>
            </a:r>
            <a:endParaRPr lang="en-US" noProof="0" dirty="0"/>
          </a:p>
          <a:p>
            <a:pPr lvl="1"/>
            <a:r>
              <a:rPr lang="en-US" noProof="0" dirty="0"/>
              <a:t>REST principles</a:t>
            </a:r>
          </a:p>
          <a:p>
            <a:pPr lvl="1"/>
            <a:r>
              <a:rPr lang="en-US" noProof="0" dirty="0"/>
              <a:t>Web API fundamentals</a:t>
            </a:r>
          </a:p>
          <a:p>
            <a:pPr lvl="1"/>
            <a:r>
              <a:rPr lang="en-US" noProof="0" dirty="0"/>
              <a:t>Web API routing</a:t>
            </a:r>
          </a:p>
          <a:p>
            <a:pPr lvl="1"/>
            <a:r>
              <a:rPr lang="en-US" noProof="0" dirty="0"/>
              <a:t>Content negotiation</a:t>
            </a:r>
          </a:p>
          <a:p>
            <a:pPr lvl="1"/>
            <a:r>
              <a:rPr lang="en-US" noProof="0" dirty="0"/>
              <a:t>Web API Design</a:t>
            </a:r>
          </a:p>
          <a:p>
            <a:pPr lvl="1"/>
            <a:r>
              <a:rPr lang="en-US" dirty="0" err="1"/>
              <a:t>gRPC</a:t>
            </a:r>
            <a:r>
              <a:rPr lang="en-US" dirty="0"/>
              <a:t> Introduction</a:t>
            </a:r>
            <a:endParaRPr lang="en-US" noProof="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7380" y="0"/>
            <a:ext cx="4951378" cy="6858000"/>
          </a:xfrm>
          <a:prstGeom prst="rect">
            <a:avLst/>
          </a:prstGeom>
        </p:spPr>
      </p:pic>
    </p:spTree>
    <p:extLst>
      <p:ext uri="{BB962C8B-B14F-4D97-AF65-F5344CB8AC3E}">
        <p14:creationId xmlns:p14="http://schemas.microsoft.com/office/powerpoint/2010/main" val="1192550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6082" name="Text Placeholder 6"/>
          <p:cNvSpPr>
            <a:spLocks noGrp="1"/>
          </p:cNvSpPr>
          <p:nvPr>
            <p:ph type="body" sz="quarter" idx="13"/>
          </p:nvPr>
        </p:nvSpPr>
        <p:spPr/>
        <p:txBody>
          <a:bodyPr/>
          <a:lstStyle/>
          <a:p>
            <a:r>
              <a:rPr lang="en-US" altLang="en-US" noProof="0" dirty="0"/>
              <a:t>Lab: ASP.NET Web API</a:t>
            </a:r>
          </a:p>
        </p:txBody>
      </p:sp>
    </p:spTree>
    <p:extLst>
      <p:ext uri="{BB962C8B-B14F-4D97-AF65-F5344CB8AC3E}">
        <p14:creationId xmlns:p14="http://schemas.microsoft.com/office/powerpoint/2010/main" val="37891083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57688" y="2895600"/>
            <a:ext cx="3567112"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8367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REST Principles</a:t>
            </a:r>
          </a:p>
        </p:txBody>
      </p:sp>
      <p:sp>
        <p:nvSpPr>
          <p:cNvPr id="5" name="Slide Number Placeholder 4"/>
          <p:cNvSpPr>
            <a:spLocks noGrp="1"/>
          </p:cNvSpPr>
          <p:nvPr>
            <p:ph type="sldNum" sz="quarter" idx="12"/>
          </p:nvPr>
        </p:nvSpPr>
        <p:spPr/>
        <p:txBody>
          <a:bodyPr/>
          <a:lstStyle/>
          <a:p>
            <a:fld id="{026CCAEB-CB17-44EB-A892-4553F1D666B6}" type="slidenum">
              <a:rPr lang="en-US" smtClean="0"/>
              <a:pPr/>
              <a:t>8</a:t>
            </a:fld>
            <a:endParaRPr lang="en-US" dirty="0"/>
          </a:p>
        </p:txBody>
      </p:sp>
      <p:sp>
        <p:nvSpPr>
          <p:cNvPr id="3" name="Content Placeholder 2"/>
          <p:cNvSpPr>
            <a:spLocks noGrp="1"/>
          </p:cNvSpPr>
          <p:nvPr>
            <p:ph type="body" sz="quarter" idx="13"/>
          </p:nvPr>
        </p:nvSpPr>
        <p:spPr/>
        <p:txBody>
          <a:bodyPr/>
          <a:lstStyle/>
          <a:p>
            <a:r>
              <a:rPr lang="en-US" noProof="0" dirty="0"/>
              <a:t>Identifiable resources</a:t>
            </a:r>
          </a:p>
          <a:p>
            <a:pPr lvl="1"/>
            <a:r>
              <a:rPr lang="en-US" noProof="0" dirty="0"/>
              <a:t>Give everything an ID</a:t>
            </a:r>
          </a:p>
          <a:p>
            <a:r>
              <a:rPr lang="en-US" noProof="0" dirty="0"/>
              <a:t>Resource representations</a:t>
            </a:r>
          </a:p>
          <a:p>
            <a:pPr lvl="1"/>
            <a:r>
              <a:rPr lang="en-US" noProof="0" dirty="0"/>
              <a:t>Resources with multiple representations</a:t>
            </a:r>
          </a:p>
          <a:p>
            <a:r>
              <a:rPr lang="en-US" noProof="0" dirty="0"/>
              <a:t>Hypermedia as the Engine of Application State (HATEOAS)</a:t>
            </a:r>
          </a:p>
          <a:p>
            <a:pPr lvl="1"/>
            <a:r>
              <a:rPr lang="en-US" noProof="0" dirty="0"/>
              <a:t>Link resources together</a:t>
            </a:r>
          </a:p>
          <a:p>
            <a:r>
              <a:rPr lang="en-US" noProof="0" dirty="0"/>
              <a:t>Uniform Interface</a:t>
            </a:r>
          </a:p>
          <a:p>
            <a:pPr lvl="1"/>
            <a:r>
              <a:rPr lang="en-US" noProof="0" dirty="0"/>
              <a:t>Use standard methods</a:t>
            </a:r>
          </a:p>
          <a:p>
            <a:r>
              <a:rPr lang="en-US" noProof="0" dirty="0"/>
              <a:t>Stateless communication</a:t>
            </a:r>
          </a:p>
          <a:p>
            <a:pPr lvl="1"/>
            <a:r>
              <a:rPr lang="en-US" noProof="0" dirty="0"/>
              <a:t>Communicate in a stateless fashion</a:t>
            </a:r>
          </a:p>
        </p:txBody>
      </p:sp>
    </p:spTree>
    <p:extLst>
      <p:ext uri="{BB962C8B-B14F-4D97-AF65-F5344CB8AC3E}">
        <p14:creationId xmlns:p14="http://schemas.microsoft.com/office/powerpoint/2010/main" val="4174529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Resources</a:t>
            </a:r>
          </a:p>
        </p:txBody>
      </p:sp>
      <p:sp>
        <p:nvSpPr>
          <p:cNvPr id="5" name="Slide Number Placeholder 4"/>
          <p:cNvSpPr>
            <a:spLocks noGrp="1"/>
          </p:cNvSpPr>
          <p:nvPr>
            <p:ph type="sldNum" sz="quarter" idx="12"/>
          </p:nvPr>
        </p:nvSpPr>
        <p:spPr/>
        <p:txBody>
          <a:bodyPr/>
          <a:lstStyle/>
          <a:p>
            <a:fld id="{026CCAEB-CB17-44EB-A892-4553F1D666B6}" type="slidenum">
              <a:rPr lang="en-US" smtClean="0"/>
              <a:pPr/>
              <a:t>9</a:t>
            </a:fld>
            <a:endParaRPr lang="en-US" dirty="0"/>
          </a:p>
        </p:txBody>
      </p:sp>
      <p:sp>
        <p:nvSpPr>
          <p:cNvPr id="3" name="Content Placeholder 2"/>
          <p:cNvSpPr>
            <a:spLocks noGrp="1"/>
          </p:cNvSpPr>
          <p:nvPr>
            <p:ph type="body" sz="quarter" idx="13"/>
          </p:nvPr>
        </p:nvSpPr>
        <p:spPr/>
        <p:txBody>
          <a:bodyPr/>
          <a:lstStyle/>
          <a:p>
            <a:r>
              <a:rPr lang="en-US" noProof="0" dirty="0"/>
              <a:t>Fundamental building blocks for the web</a:t>
            </a:r>
          </a:p>
          <a:p>
            <a:r>
              <a:rPr lang="en-US" noProof="0" dirty="0"/>
              <a:t>REST is resource-centric: State and functionality</a:t>
            </a:r>
          </a:p>
          <a:p>
            <a:r>
              <a:rPr lang="en-US" noProof="0" dirty="0"/>
              <a:t>Anything exposed to the web from a document or a video to a business service that the consumer can interact with</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938" y="4262944"/>
            <a:ext cx="1202322" cy="830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5676" y="3378129"/>
            <a:ext cx="798513" cy="925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0021" y="5002513"/>
            <a:ext cx="1054100" cy="105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28469" y="4303642"/>
            <a:ext cx="923245" cy="74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 name="Table 7"/>
          <p:cNvGraphicFramePr>
            <a:graphicFrameLocks noGrp="1"/>
          </p:cNvGraphicFramePr>
          <p:nvPr>
            <p:extLst>
              <p:ext uri="{D42A27DB-BD31-4B8C-83A1-F6EECF244321}">
                <p14:modId xmlns:p14="http://schemas.microsoft.com/office/powerpoint/2010/main" val="122845965"/>
              </p:ext>
            </p:extLst>
          </p:nvPr>
        </p:nvGraphicFramePr>
        <p:xfrm>
          <a:off x="5846323" y="3378129"/>
          <a:ext cx="4826000" cy="2533650"/>
        </p:xfrm>
        <a:graphic>
          <a:graphicData uri="http://schemas.openxmlformats.org/drawingml/2006/table">
            <a:tbl>
              <a:tblPr>
                <a:tableStyleId>{5C22544A-7EE6-4342-B048-85BDC9FD1C3A}</a:tableStyleId>
              </a:tblPr>
              <a:tblGrid>
                <a:gridCol w="2060111">
                  <a:extLst>
                    <a:ext uri="{9D8B030D-6E8A-4147-A177-3AD203B41FA5}">
                      <a16:colId xmlns:a16="http://schemas.microsoft.com/office/drawing/2014/main" val="20000"/>
                    </a:ext>
                  </a:extLst>
                </a:gridCol>
                <a:gridCol w="2765889">
                  <a:extLst>
                    <a:ext uri="{9D8B030D-6E8A-4147-A177-3AD203B41FA5}">
                      <a16:colId xmlns:a16="http://schemas.microsoft.com/office/drawing/2014/main" val="20001"/>
                    </a:ext>
                  </a:extLst>
                </a:gridCol>
              </a:tblGrid>
              <a:tr h="361950">
                <a:tc gridSpan="2">
                  <a:txBody>
                    <a:bodyPr/>
                    <a:lstStyle/>
                    <a:p>
                      <a:pPr algn="ctr" fontAlgn="b"/>
                      <a:r>
                        <a:rPr lang="en-US" sz="2000" u="none" strike="noStrike" dirty="0">
                          <a:effectLst/>
                        </a:rPr>
                        <a:t>Examples from Twitter</a:t>
                      </a:r>
                      <a:endParaRPr lang="en-US" sz="2000" b="0" i="0" u="none" strike="noStrike" dirty="0">
                        <a:solidFill>
                          <a:srgbClr val="000000"/>
                        </a:solidFill>
                        <a:effectLst/>
                        <a:latin typeface="Segoe UI" panose="020B0502040204020203" pitchFamily="34" charset="0"/>
                      </a:endParaRPr>
                    </a:p>
                  </a:txBody>
                  <a:tcPr marL="4763" marR="4763" marT="4763" marB="0" anchor="b"/>
                </a:tc>
                <a:tc hMerge="1">
                  <a:txBody>
                    <a:bodyPr/>
                    <a:lstStyle/>
                    <a:p>
                      <a:endParaRPr lang="en-US"/>
                    </a:p>
                  </a:txBody>
                  <a:tcPr/>
                </a:tc>
                <a:extLst>
                  <a:ext uri="{0D108BD9-81ED-4DB2-BD59-A6C34878D82A}">
                    <a16:rowId xmlns:a16="http://schemas.microsoft.com/office/drawing/2014/main" val="10000"/>
                  </a:ext>
                </a:extLst>
              </a:tr>
              <a:tr h="361950">
                <a:tc>
                  <a:txBody>
                    <a:bodyPr/>
                    <a:lstStyle/>
                    <a:p>
                      <a:pPr algn="l" rtl="0" fontAlgn="ctr">
                        <a:buClr>
                          <a:srgbClr val="000000"/>
                        </a:buClr>
                        <a:buSzPts val="2000"/>
                        <a:buFont typeface="Segoe UI" panose="020B0502040204020203" pitchFamily="34" charset="0"/>
                        <a:buChar char="•"/>
                      </a:pPr>
                      <a:r>
                        <a:rPr lang="en-US" sz="2000" u="none" strike="noStrike" dirty="0">
                          <a:effectLst/>
                        </a:rPr>
                        <a:t>Users</a:t>
                      </a:r>
                      <a:endParaRPr lang="en-US" sz="2000" b="0" i="0" u="none" strike="noStrike" dirty="0">
                        <a:solidFill>
                          <a:srgbClr val="000000"/>
                        </a:solidFill>
                        <a:effectLst/>
                        <a:latin typeface="Segoe UI" panose="020B0502040204020203" pitchFamily="34" charset="0"/>
                      </a:endParaRPr>
                    </a:p>
                  </a:txBody>
                  <a:tcPr marL="300038" marR="4763" marT="4763" marB="0" anchor="ctr"/>
                </a:tc>
                <a:tc>
                  <a:txBody>
                    <a:bodyPr/>
                    <a:lstStyle/>
                    <a:p>
                      <a:pPr algn="l" rtl="0" fontAlgn="ctr">
                        <a:buClr>
                          <a:srgbClr val="000000"/>
                        </a:buClr>
                        <a:buSzPts val="2000"/>
                        <a:buFont typeface="Segoe UI" panose="020B0502040204020203" pitchFamily="34" charset="0"/>
                        <a:buChar char="•"/>
                      </a:pPr>
                      <a:r>
                        <a:rPr lang="en-US" sz="2000" u="none" strike="noStrike" dirty="0">
                          <a:effectLst/>
                        </a:rPr>
                        <a:t>Statuses</a:t>
                      </a:r>
                      <a:endParaRPr lang="en-US" sz="2000" b="0" i="0" u="none" strike="noStrike" dirty="0">
                        <a:solidFill>
                          <a:srgbClr val="000000"/>
                        </a:solidFill>
                        <a:effectLst/>
                        <a:latin typeface="Segoe UI" panose="020B0502040204020203" pitchFamily="34" charset="0"/>
                      </a:endParaRPr>
                    </a:p>
                  </a:txBody>
                  <a:tcPr marL="300038" marR="4763" marT="4763" marB="0" anchor="ctr"/>
                </a:tc>
                <a:extLst>
                  <a:ext uri="{0D108BD9-81ED-4DB2-BD59-A6C34878D82A}">
                    <a16:rowId xmlns:a16="http://schemas.microsoft.com/office/drawing/2014/main" val="10001"/>
                  </a:ext>
                </a:extLst>
              </a:tr>
              <a:tr h="361950">
                <a:tc>
                  <a:txBody>
                    <a:bodyPr/>
                    <a:lstStyle/>
                    <a:p>
                      <a:pPr algn="l" rtl="0" fontAlgn="ctr">
                        <a:buClr>
                          <a:srgbClr val="000000"/>
                        </a:buClr>
                        <a:buSzPts val="2000"/>
                        <a:buFont typeface="Segoe UI" panose="020B0502040204020203" pitchFamily="34" charset="0"/>
                        <a:buChar char="•"/>
                      </a:pPr>
                      <a:r>
                        <a:rPr lang="en-US" sz="2000" u="none" strike="noStrike" dirty="0">
                          <a:effectLst/>
                        </a:rPr>
                        <a:t>Followers</a:t>
                      </a:r>
                      <a:endParaRPr lang="en-US" sz="2000" b="0" i="0" u="none" strike="noStrike" dirty="0">
                        <a:solidFill>
                          <a:srgbClr val="000000"/>
                        </a:solidFill>
                        <a:effectLst/>
                        <a:latin typeface="Segoe UI" panose="020B0502040204020203" pitchFamily="34" charset="0"/>
                      </a:endParaRPr>
                    </a:p>
                  </a:txBody>
                  <a:tcPr marL="300038" marR="4763" marT="4763" marB="0" anchor="ctr"/>
                </a:tc>
                <a:tc>
                  <a:txBody>
                    <a:bodyPr/>
                    <a:lstStyle/>
                    <a:p>
                      <a:pPr algn="l" rtl="0" fontAlgn="ctr">
                        <a:buClr>
                          <a:srgbClr val="000000"/>
                        </a:buClr>
                        <a:buSzPts val="2000"/>
                        <a:buFont typeface="Segoe UI" panose="020B0502040204020203" pitchFamily="34" charset="0"/>
                        <a:buChar char="–"/>
                      </a:pPr>
                      <a:r>
                        <a:rPr lang="en-US" sz="2000" u="none" strike="noStrike" dirty="0" err="1">
                          <a:effectLst/>
                        </a:rPr>
                        <a:t>User_timeline</a:t>
                      </a:r>
                      <a:r>
                        <a:rPr lang="en-US" sz="2000" u="none" strike="noStrike">
                          <a:effectLst/>
                        </a:rPr>
                        <a:t> </a:t>
                      </a:r>
                      <a:endParaRPr lang="en-US" sz="2000" b="0" i="0" u="none" strike="noStrike">
                        <a:solidFill>
                          <a:srgbClr val="000000"/>
                        </a:solidFill>
                        <a:effectLst/>
                        <a:latin typeface="Segoe UI" panose="020B0502040204020203" pitchFamily="34" charset="0"/>
                      </a:endParaRPr>
                    </a:p>
                  </a:txBody>
                  <a:tcPr marL="700088" marR="4763" marT="4763" marB="0" anchor="ctr"/>
                </a:tc>
                <a:extLst>
                  <a:ext uri="{0D108BD9-81ED-4DB2-BD59-A6C34878D82A}">
                    <a16:rowId xmlns:a16="http://schemas.microsoft.com/office/drawing/2014/main" val="10002"/>
                  </a:ext>
                </a:extLst>
              </a:tr>
              <a:tr h="361950">
                <a:tc>
                  <a:txBody>
                    <a:bodyPr/>
                    <a:lstStyle/>
                    <a:p>
                      <a:pPr algn="l" rtl="0" fontAlgn="ctr">
                        <a:buClr>
                          <a:srgbClr val="000000"/>
                        </a:buClr>
                        <a:buSzPts val="2000"/>
                        <a:buFont typeface="Segoe UI" panose="020B0502040204020203" pitchFamily="34" charset="0"/>
                        <a:buChar char="•"/>
                      </a:pPr>
                      <a:r>
                        <a:rPr lang="en-US" sz="2000" u="none" strike="noStrike" dirty="0">
                          <a:effectLst/>
                        </a:rPr>
                        <a:t>Trends</a:t>
                      </a:r>
                      <a:endParaRPr lang="en-US" sz="2000" b="0" i="0" u="none" strike="noStrike" dirty="0">
                        <a:solidFill>
                          <a:srgbClr val="000000"/>
                        </a:solidFill>
                        <a:effectLst/>
                        <a:latin typeface="Segoe UI" panose="020B0502040204020203" pitchFamily="34" charset="0"/>
                      </a:endParaRPr>
                    </a:p>
                  </a:txBody>
                  <a:tcPr marL="300038" marR="4763" marT="4763" marB="0" anchor="ctr"/>
                </a:tc>
                <a:tc>
                  <a:txBody>
                    <a:bodyPr/>
                    <a:lstStyle/>
                    <a:p>
                      <a:pPr algn="l" rtl="0" fontAlgn="ctr">
                        <a:buClr>
                          <a:srgbClr val="000000"/>
                        </a:buClr>
                        <a:buSzPts val="2000"/>
                        <a:buFont typeface="Segoe UI" panose="020B0502040204020203" pitchFamily="34" charset="0"/>
                        <a:buChar char="–"/>
                      </a:pPr>
                      <a:r>
                        <a:rPr lang="en-US" sz="2000" u="none" strike="noStrike" dirty="0" err="1">
                          <a:effectLst/>
                        </a:rPr>
                        <a:t>Home_timeline</a:t>
                      </a:r>
                      <a:endParaRPr lang="en-US" sz="2000" b="0" i="0" u="none" strike="noStrike" dirty="0">
                        <a:solidFill>
                          <a:srgbClr val="000000"/>
                        </a:solidFill>
                        <a:effectLst/>
                        <a:latin typeface="Segoe UI" panose="020B0502040204020203" pitchFamily="34" charset="0"/>
                      </a:endParaRPr>
                    </a:p>
                  </a:txBody>
                  <a:tcPr marL="700088" marR="4763" marT="4763" marB="0" anchor="ctr"/>
                </a:tc>
                <a:extLst>
                  <a:ext uri="{0D108BD9-81ED-4DB2-BD59-A6C34878D82A}">
                    <a16:rowId xmlns:a16="http://schemas.microsoft.com/office/drawing/2014/main" val="10003"/>
                  </a:ext>
                </a:extLst>
              </a:tr>
              <a:tr h="361950">
                <a:tc>
                  <a:txBody>
                    <a:bodyPr/>
                    <a:lstStyle/>
                    <a:p>
                      <a:pPr algn="l" fontAlgn="b"/>
                      <a:r>
                        <a:rPr lang="en-US" sz="2000" u="none" strike="noStrike">
                          <a:effectLst/>
                        </a:rPr>
                        <a:t> </a:t>
                      </a:r>
                      <a:endParaRPr lang="en-US" sz="2000" b="0" i="0" u="none" strike="noStrike">
                        <a:solidFill>
                          <a:srgbClr val="000000"/>
                        </a:solidFill>
                        <a:effectLst/>
                        <a:latin typeface="Segoe UI" panose="020B0502040204020203" pitchFamily="34" charset="0"/>
                      </a:endParaRPr>
                    </a:p>
                  </a:txBody>
                  <a:tcPr marL="4763" marR="4763" marT="4763" marB="0" anchor="b"/>
                </a:tc>
                <a:tc>
                  <a:txBody>
                    <a:bodyPr/>
                    <a:lstStyle/>
                    <a:p>
                      <a:pPr algn="l" rtl="0" fontAlgn="ctr">
                        <a:buClr>
                          <a:srgbClr val="000000"/>
                        </a:buClr>
                        <a:buSzPts val="2000"/>
                        <a:buFont typeface="Segoe UI" panose="020B0502040204020203" pitchFamily="34" charset="0"/>
                        <a:buChar char="–"/>
                      </a:pPr>
                      <a:r>
                        <a:rPr lang="en-US" sz="2000" u="none" strike="noStrike">
                          <a:effectLst/>
                        </a:rPr>
                        <a:t>Retweets_of_me</a:t>
                      </a:r>
                      <a:endParaRPr lang="en-US" sz="2000" b="0" i="0" u="none" strike="noStrike">
                        <a:solidFill>
                          <a:srgbClr val="000000"/>
                        </a:solidFill>
                        <a:effectLst/>
                        <a:latin typeface="Segoe UI" panose="020B0502040204020203" pitchFamily="34" charset="0"/>
                      </a:endParaRPr>
                    </a:p>
                  </a:txBody>
                  <a:tcPr marL="700088" marR="4763" marT="4763" marB="0" anchor="ctr"/>
                </a:tc>
                <a:extLst>
                  <a:ext uri="{0D108BD9-81ED-4DB2-BD59-A6C34878D82A}">
                    <a16:rowId xmlns:a16="http://schemas.microsoft.com/office/drawing/2014/main" val="10004"/>
                  </a:ext>
                </a:extLst>
              </a:tr>
              <a:tr h="361950">
                <a:tc>
                  <a:txBody>
                    <a:bodyPr/>
                    <a:lstStyle/>
                    <a:p>
                      <a:pPr algn="l" fontAlgn="b"/>
                      <a:r>
                        <a:rPr lang="en-US" sz="2000" u="none" strike="noStrike">
                          <a:effectLst/>
                        </a:rPr>
                        <a:t> </a:t>
                      </a:r>
                      <a:endParaRPr lang="en-US" sz="2000" b="0" i="0" u="none" strike="noStrike">
                        <a:solidFill>
                          <a:srgbClr val="000000"/>
                        </a:solidFill>
                        <a:effectLst/>
                        <a:latin typeface="Segoe UI" panose="020B0502040204020203" pitchFamily="34" charset="0"/>
                      </a:endParaRPr>
                    </a:p>
                  </a:txBody>
                  <a:tcPr marL="4763" marR="4763" marT="4763" marB="0" anchor="b"/>
                </a:tc>
                <a:tc>
                  <a:txBody>
                    <a:bodyPr/>
                    <a:lstStyle/>
                    <a:p>
                      <a:pPr algn="l" rtl="0" fontAlgn="ctr">
                        <a:buClr>
                          <a:srgbClr val="000000"/>
                        </a:buClr>
                        <a:buSzPts val="2000"/>
                        <a:buFont typeface="Segoe UI" panose="020B0502040204020203" pitchFamily="34" charset="0"/>
                        <a:buChar char="–"/>
                      </a:pPr>
                      <a:r>
                        <a:rPr lang="en-US" sz="2000" u="none" strike="noStrike">
                          <a:effectLst/>
                        </a:rPr>
                        <a:t>Retweets</a:t>
                      </a:r>
                      <a:endParaRPr lang="en-US" sz="2000" b="0" i="0" u="none" strike="noStrike">
                        <a:solidFill>
                          <a:srgbClr val="000000"/>
                        </a:solidFill>
                        <a:effectLst/>
                        <a:latin typeface="Segoe UI" panose="020B0502040204020203" pitchFamily="34" charset="0"/>
                      </a:endParaRPr>
                    </a:p>
                  </a:txBody>
                  <a:tcPr marL="700088" marR="4763" marT="4763" marB="0" anchor="ctr"/>
                </a:tc>
                <a:extLst>
                  <a:ext uri="{0D108BD9-81ED-4DB2-BD59-A6C34878D82A}">
                    <a16:rowId xmlns:a16="http://schemas.microsoft.com/office/drawing/2014/main" val="10005"/>
                  </a:ext>
                </a:extLst>
              </a:tr>
              <a:tr h="361950">
                <a:tc>
                  <a:txBody>
                    <a:bodyPr/>
                    <a:lstStyle/>
                    <a:p>
                      <a:pPr algn="l" fontAlgn="b"/>
                      <a:r>
                        <a:rPr lang="en-US" sz="2000" u="none" strike="noStrike" dirty="0">
                          <a:effectLst/>
                        </a:rPr>
                        <a:t> </a:t>
                      </a:r>
                      <a:endParaRPr lang="en-US" sz="2000" b="0" i="0" u="none" strike="noStrike" dirty="0">
                        <a:solidFill>
                          <a:srgbClr val="000000"/>
                        </a:solidFill>
                        <a:effectLst/>
                        <a:latin typeface="Segoe UI" panose="020B0502040204020203" pitchFamily="34" charset="0"/>
                      </a:endParaRPr>
                    </a:p>
                  </a:txBody>
                  <a:tcPr marL="4763" marR="4763" marT="4763" marB="0" anchor="b"/>
                </a:tc>
                <a:tc>
                  <a:txBody>
                    <a:bodyPr/>
                    <a:lstStyle/>
                    <a:p>
                      <a:pPr algn="l" rtl="0" fontAlgn="ctr">
                        <a:buClr>
                          <a:srgbClr val="000000"/>
                        </a:buClr>
                        <a:buSzPts val="2000"/>
                        <a:buFont typeface="Segoe UI" panose="020B0502040204020203" pitchFamily="34" charset="0"/>
                        <a:buChar char="–"/>
                      </a:pPr>
                      <a:r>
                        <a:rPr lang="en-US" sz="2000" u="none" strike="noStrike" dirty="0" err="1">
                          <a:effectLst/>
                        </a:rPr>
                        <a:t>Retweeters</a:t>
                      </a:r>
                      <a:endParaRPr lang="en-US" sz="2000" b="0" i="0" u="none" strike="noStrike" dirty="0">
                        <a:solidFill>
                          <a:srgbClr val="000000"/>
                        </a:solidFill>
                        <a:effectLst/>
                        <a:latin typeface="Segoe UI" panose="020B0502040204020203" pitchFamily="34" charset="0"/>
                      </a:endParaRPr>
                    </a:p>
                  </a:txBody>
                  <a:tcPr marL="700088" marR="4763" marT="4763"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9702092"/>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2.png"/></Relationships>
</file>

<file path=ppt/theme/_rels/theme3.xml.rels><?xml version="1.0" encoding="UTF-8" standalone="yes"?>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name="Office Theme_Updat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PT Template - Technology-Lesson_Title_v2">
  <a:themeElements>
    <a:clrScheme name="Custom 10">
      <a:dk1>
        <a:sysClr val="windowText" lastClr="000000"/>
      </a:dk1>
      <a:lt1>
        <a:sysClr val="window" lastClr="FFFFFF"/>
      </a:lt1>
      <a:dk2>
        <a:srgbClr val="385593"/>
      </a:dk2>
      <a:lt2>
        <a:srgbClr val="277EB5"/>
      </a:lt2>
      <a:accent1>
        <a:srgbClr val="E19004"/>
      </a:accent1>
      <a:accent2>
        <a:srgbClr val="9BBB59"/>
      </a:accent2>
      <a:accent3>
        <a:srgbClr val="FFE269"/>
      </a:accent3>
      <a:accent4>
        <a:srgbClr val="4F81BD"/>
      </a:accent4>
      <a:accent5>
        <a:srgbClr val="4BACC6"/>
      </a:accent5>
      <a:accent6>
        <a:srgbClr val="DAB77D"/>
      </a:accent6>
      <a:hlink>
        <a:srgbClr val="C0504D"/>
      </a:hlink>
      <a:folHlink>
        <a:srgbClr val="4F81BD"/>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lumMod val="40000"/>
            <a:lumOff val="60000"/>
          </a:schemeClr>
        </a:solidFill>
        <a:ln>
          <a:solidFill>
            <a:schemeClr val="accent4"/>
          </a:solidFill>
        </a:ln>
      </a:spPr>
      <a:bodyPr rtlCol="0" anchor="ctr"/>
      <a:lstStyle>
        <a:defPPr marL="228600" indent="-228600" algn="ctr">
          <a:buBlip>
            <a:blip xmlns:r="http://schemas.openxmlformats.org/officeDocument/2006/relationships" r:embed="rId1"/>
          </a:buBlip>
          <a:defRPr dirty="0" err="1" smtClean="0">
            <a:solidFill>
              <a:sysClr val="windowText" lastClr="000000"/>
            </a:solidFill>
          </a:defRPr>
        </a:defPPr>
      </a:lstStyle>
      <a:style>
        <a:lnRef idx="2">
          <a:schemeClr val="accent4">
            <a:shade val="50000"/>
          </a:schemeClr>
        </a:lnRef>
        <a:fillRef idx="1">
          <a:schemeClr val="accent4"/>
        </a:fillRef>
        <a:effectRef idx="0">
          <a:schemeClr val="accent4"/>
        </a:effectRef>
        <a:fontRef idx="minor">
          <a:schemeClr val="lt1"/>
        </a:fontRef>
      </a:style>
    </a:spDef>
    <a:txDef>
      <a:spPr>
        <a:noFill/>
      </a:spPr>
      <a:bodyPr wrap="square" rtlCol="0">
        <a:spAutoFit/>
      </a:bodyPr>
      <a:lstStyle>
        <a:defPPr marL="228600" indent="-228600">
          <a:buSzPct val="110000"/>
          <a:buBlip>
            <a:blip xmlns:r="http://schemas.openxmlformats.org/officeDocument/2006/relationships" r:embed="rId1"/>
          </a:buBlip>
          <a:defRPr dirty="0" err="1" smtClean="0"/>
        </a:defPPr>
      </a:lstStyle>
    </a:txDef>
  </a:objectDefaults>
  <a:extraClrSchemeLst/>
  <a:extLst>
    <a:ext uri="{05A4C25C-085E-4340-85A3-A5531E510DB2}">
      <thm15:themeFamily xmlns:thm15="http://schemas.microsoft.com/office/thememl/2012/main" name="PPT Template - Technology-Lesson_Title.potx" id="{661C116E-2205-4F27-941C-25974038A21B}" vid="{BDD928E7-E55E-4574-B347-D70C51C785B6}"/>
    </a:ext>
  </a:extLst>
</a:theme>
</file>

<file path=ppt/theme/theme3.xml><?xml version="1.0" encoding="utf-8"?>
<a:theme xmlns:a="http://schemas.openxmlformats.org/drawingml/2006/main" name="5_PPT Template - Technology-Lesson_Title_v2 (2)">
  <a:themeElements>
    <a:clrScheme name="Custom 10">
      <a:dk1>
        <a:sysClr val="windowText" lastClr="000000"/>
      </a:dk1>
      <a:lt1>
        <a:sysClr val="window" lastClr="FFFFFF"/>
      </a:lt1>
      <a:dk2>
        <a:srgbClr val="385593"/>
      </a:dk2>
      <a:lt2>
        <a:srgbClr val="277EB5"/>
      </a:lt2>
      <a:accent1>
        <a:srgbClr val="E19004"/>
      </a:accent1>
      <a:accent2>
        <a:srgbClr val="9BBB59"/>
      </a:accent2>
      <a:accent3>
        <a:srgbClr val="FFE269"/>
      </a:accent3>
      <a:accent4>
        <a:srgbClr val="4F81BD"/>
      </a:accent4>
      <a:accent5>
        <a:srgbClr val="4BACC6"/>
      </a:accent5>
      <a:accent6>
        <a:srgbClr val="DAB77D"/>
      </a:accent6>
      <a:hlink>
        <a:srgbClr val="C0504D"/>
      </a:hlink>
      <a:folHlink>
        <a:srgbClr val="4F81BD"/>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lumMod val="40000"/>
            <a:lumOff val="60000"/>
          </a:schemeClr>
        </a:solidFill>
        <a:ln>
          <a:solidFill>
            <a:schemeClr val="accent4"/>
          </a:solidFill>
        </a:ln>
      </a:spPr>
      <a:bodyPr rtlCol="0" anchor="ctr"/>
      <a:lstStyle>
        <a:defPPr marL="228600" indent="-228600" algn="ctr">
          <a:buBlip>
            <a:blip xmlns:r="http://schemas.openxmlformats.org/officeDocument/2006/relationships" r:embed="rId1"/>
          </a:buBlip>
          <a:defRPr dirty="0" err="1" smtClean="0">
            <a:solidFill>
              <a:sysClr val="windowText" lastClr="000000"/>
            </a:solidFill>
          </a:defRPr>
        </a:defPPr>
      </a:lstStyle>
      <a:style>
        <a:lnRef idx="2">
          <a:schemeClr val="accent4">
            <a:shade val="50000"/>
          </a:schemeClr>
        </a:lnRef>
        <a:fillRef idx="1">
          <a:schemeClr val="accent4"/>
        </a:fillRef>
        <a:effectRef idx="0">
          <a:schemeClr val="accent4"/>
        </a:effectRef>
        <a:fontRef idx="minor">
          <a:schemeClr val="lt1"/>
        </a:fontRef>
      </a:style>
    </a:spDef>
    <a:txDef>
      <a:spPr>
        <a:noFill/>
      </a:spPr>
      <a:bodyPr wrap="square" rtlCol="0">
        <a:spAutoFit/>
      </a:bodyPr>
      <a:lstStyle>
        <a:defPPr marL="228600" indent="-228600">
          <a:buSzPct val="110000"/>
          <a:buBlip>
            <a:blip xmlns:r="http://schemas.openxmlformats.org/officeDocument/2006/relationships" r:embed="rId1"/>
          </a:buBlip>
          <a:defRPr dirty="0" err="1" smtClean="0"/>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66375C8FA780A4A9433C215E9C41C5A" ma:contentTypeVersion="7" ma:contentTypeDescription="Create a new document." ma:contentTypeScope="" ma:versionID="f9cd2a465e15a3cf2ebd573f1729d078">
  <xsd:schema xmlns:xsd="http://www.w3.org/2001/XMLSchema" xmlns:xs="http://www.w3.org/2001/XMLSchema" xmlns:p="http://schemas.microsoft.com/office/2006/metadata/properties" xmlns:ns2="230e9df3-be65-4c73-a93b-d1236ebd677e" xmlns:ns3="0ceb57e8-30bb-4ddc-b1ff-c2c8350d6c89" targetNamespace="http://schemas.microsoft.com/office/2006/metadata/properties" ma:root="true" ma:fieldsID="16b04afcfef45332ac70667ecd218e24" ns2:_="" ns3:_="">
    <xsd:import namespace="230e9df3-be65-4c73-a93b-d1236ebd677e"/>
    <xsd:import namespace="0ceb57e8-30bb-4ddc-b1ff-c2c8350d6c89"/>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0ceb57e8-30bb-4ddc-b1ff-c2c8350d6c89"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dlc_DocId xmlns="230e9df3-be65-4c73-a93b-d1236ebd677e">CPS089-1839222384-135</_dlc_DocId>
    <_dlc_DocIdUrl xmlns="230e9df3-be65-4c73-a93b-d1236ebd677e">
      <Url>https://microsoft.sharepoint.com/teams/CampusProjectSites089/hahzsakosd/ipdev/_layouts/15/DocIdRedir.aspx?ID=CPS089-1839222384-135</Url>
      <Description>CPS089-1839222384-135</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08757214-92E1-4854-A6F5-454027D859B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0ceb57e8-30bb-4ddc-b1ff-c2c8350d6c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2138B22-7386-4461-9C56-FAEA0B3DB250}">
  <ds:schemaRefs>
    <ds:schemaRef ds:uri="http://schemas.microsoft.com/office/2006/metadata/properties"/>
    <ds:schemaRef ds:uri="http://schemas.microsoft.com/office/infopath/2007/PartnerControls"/>
    <ds:schemaRef ds:uri="230e9df3-be65-4c73-a93b-d1236ebd677e"/>
  </ds:schemaRefs>
</ds:datastoreItem>
</file>

<file path=customXml/itemProps3.xml><?xml version="1.0" encoding="utf-8"?>
<ds:datastoreItem xmlns:ds="http://schemas.openxmlformats.org/officeDocument/2006/customXml" ds:itemID="{AA53DC5B-1D3A-405A-9C0F-4FC4472D09F9}">
  <ds:schemaRefs>
    <ds:schemaRef ds:uri="http://schemas.microsoft.com/sharepoint/v3/contenttype/forms"/>
  </ds:schemaRefs>
</ds:datastoreItem>
</file>

<file path=customXml/itemProps4.xml><?xml version="1.0" encoding="utf-8"?>
<ds:datastoreItem xmlns:ds="http://schemas.openxmlformats.org/officeDocument/2006/customXml" ds:itemID="{5A809EB7-B942-4B65-9995-E4B76D5B15E9}">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otalTime>9079</TotalTime>
  <Words>10566</Words>
  <Application>Microsoft Office PowerPoint</Application>
  <PresentationFormat>Widescreen</PresentationFormat>
  <Paragraphs>1071</Paragraphs>
  <Slides>77</Slides>
  <Notes>73</Notes>
  <HiddenSlides>10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77</vt:i4>
      </vt:variant>
    </vt:vector>
  </HeadingPairs>
  <TitlesOfParts>
    <vt:vector size="89" baseType="lpstr">
      <vt:lpstr>Arial</vt:lpstr>
      <vt:lpstr>Calibri</vt:lpstr>
      <vt:lpstr>Consolas</vt:lpstr>
      <vt:lpstr>Courier New</vt:lpstr>
      <vt:lpstr>Open Sans</vt:lpstr>
      <vt:lpstr>Segoe Pro Light</vt:lpstr>
      <vt:lpstr>Segoe UI</vt:lpstr>
      <vt:lpstr>Segoe UI Light</vt:lpstr>
      <vt:lpstr>Wingdings</vt:lpstr>
      <vt:lpstr>Office Theme_Updated</vt:lpstr>
      <vt:lpstr>PPT Template - Technology-Lesson_Title_v2</vt:lpstr>
      <vt:lpstr>5_PPT Template - Technology-Lesson_Title_v2 (2)</vt:lpstr>
      <vt:lpstr>PowerPoint Presentation</vt:lpstr>
      <vt:lpstr>PowerPoint Presentation</vt:lpstr>
      <vt:lpstr>How to View This Presentation</vt:lpstr>
      <vt:lpstr>Module 5: Web API</vt:lpstr>
      <vt:lpstr>Module 5: Web API</vt:lpstr>
      <vt:lpstr>What is Representational State Transfer?</vt:lpstr>
      <vt:lpstr>What is REST?</vt:lpstr>
      <vt:lpstr>REST Principles</vt:lpstr>
      <vt:lpstr>Resources</vt:lpstr>
      <vt:lpstr>Resource - Centric Architecture</vt:lpstr>
      <vt:lpstr>Resource Representations</vt:lpstr>
      <vt:lpstr>Hypermedia</vt:lpstr>
      <vt:lpstr>Uniform Resource Identifier (URI) </vt:lpstr>
      <vt:lpstr>Uniform Interface</vt:lpstr>
      <vt:lpstr>Why REST?</vt:lpstr>
      <vt:lpstr>PowerPoint Presentation</vt:lpstr>
      <vt:lpstr>Module 5: Web API</vt:lpstr>
      <vt:lpstr>Web API</vt:lpstr>
      <vt:lpstr>ASP.NET Web API</vt:lpstr>
      <vt:lpstr>The World Today with ASP.NET Core</vt:lpstr>
      <vt:lpstr>Module 5: Web API</vt:lpstr>
      <vt:lpstr>Routing - Controllers</vt:lpstr>
      <vt:lpstr>IActionResult for UI and API</vt:lpstr>
      <vt:lpstr>IActionResult for UI and API</vt:lpstr>
      <vt:lpstr>Routing - Controllers</vt:lpstr>
      <vt:lpstr>Routing - Actions</vt:lpstr>
      <vt:lpstr>HTTP Verbs</vt:lpstr>
      <vt:lpstr>Routing - Actions</vt:lpstr>
      <vt:lpstr>Test and Debug Web APIs</vt:lpstr>
      <vt:lpstr>PowerPoint Presentation</vt:lpstr>
      <vt:lpstr>Call Web API from .Net Core application</vt:lpstr>
      <vt:lpstr>PowerPoint Presentation</vt:lpstr>
      <vt:lpstr>Module 5: Web API</vt:lpstr>
      <vt:lpstr>Content Negotiation</vt:lpstr>
      <vt:lpstr>JSON Only By Default</vt:lpstr>
      <vt:lpstr>If You Need XML…</vt:lpstr>
      <vt:lpstr>PowerPoint Presentation</vt:lpstr>
      <vt:lpstr>Module 5: Web API</vt:lpstr>
      <vt:lpstr>OpenAPI (Swagger) Documentation</vt:lpstr>
      <vt:lpstr>Open API (Swagger) configuration</vt:lpstr>
      <vt:lpstr>Open API (Swagger) UI example:</vt:lpstr>
      <vt:lpstr>PowerPoint Presentation</vt:lpstr>
      <vt:lpstr>Module 5: Web API</vt:lpstr>
      <vt:lpstr>SOAP and REST: Brief Comparison and Contrast</vt:lpstr>
      <vt:lpstr>Which Technology To Use?</vt:lpstr>
      <vt:lpstr>Which Technology To Use? (continued)</vt:lpstr>
      <vt:lpstr>Module 5: Web API</vt:lpstr>
      <vt:lpstr>Good API Design</vt:lpstr>
      <vt:lpstr>Nouns, No Verbs</vt:lpstr>
      <vt:lpstr>Simplify Associations</vt:lpstr>
      <vt:lpstr>Use Meaningful HTTP Status Codes</vt:lpstr>
      <vt:lpstr>Versioning</vt:lpstr>
      <vt:lpstr>PowerPoint Presentation</vt:lpstr>
      <vt:lpstr>Caching </vt:lpstr>
      <vt:lpstr>PowerPoint Presentation</vt:lpstr>
      <vt:lpstr>Security</vt:lpstr>
      <vt:lpstr>Security</vt:lpstr>
      <vt:lpstr>PowerPoint Presentation</vt:lpstr>
      <vt:lpstr>Security</vt:lpstr>
      <vt:lpstr>Security</vt:lpstr>
      <vt:lpstr>Security</vt:lpstr>
      <vt:lpstr>PowerPoint Presentation</vt:lpstr>
      <vt:lpstr>Module 5: Web Api </vt:lpstr>
      <vt:lpstr>What is gRPC</vt:lpstr>
      <vt:lpstr>gRPC use cases</vt:lpstr>
      <vt:lpstr>HTTP/2</vt:lpstr>
      <vt:lpstr>.NET Core support for gRPC</vt:lpstr>
      <vt:lpstr>Protocol Buffers (.proto files)</vt:lpstr>
      <vt:lpstr>Project file (.csproject)</vt:lpstr>
      <vt:lpstr>Configuration – Startup.cs</vt:lpstr>
      <vt:lpstr>gRPC services on ASP.NET Core</vt:lpstr>
      <vt:lpstr>gRPC clients – Project file </vt:lpstr>
      <vt:lpstr>gRPC clients calling services </vt:lpstr>
      <vt:lpstr>PowerPoint Presentation</vt:lpstr>
      <vt:lpstr>Module Summary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Nuran Zenginel</dc:creator>
  <cp:lastModifiedBy>Tanya Do</cp:lastModifiedBy>
  <cp:revision>779</cp:revision>
  <dcterms:created xsi:type="dcterms:W3CDTF">2015-06-23T14:33:31Z</dcterms:created>
  <dcterms:modified xsi:type="dcterms:W3CDTF">2020-05-13T20:37:40Z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waziz@microsoft.com</vt:lpwstr>
  </property>
  <property fmtid="{D5CDD505-2E9C-101B-9397-08002B2CF9AE}" pid="5" name="MSIP_Label_f42aa342-8706-4288-bd11-ebb85995028c_SetDate">
    <vt:lpwstr>2017-10-31T09:43:50.2515149Z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0x010100066375C8FA780A4A9433C215E9C41C5A</vt:lpwstr>
  </property>
  <property fmtid="{D5CDD505-2E9C-101B-9397-08002B2CF9AE}" pid="11" name="_dlc_DocIdItemGuid">
    <vt:lpwstr>e2b0d691-98a4-4e32-8120-f7aa85f4735e</vt:lpwstr>
  </property>
</Properties>
</file>